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313" r:id="rId3"/>
    <p:sldId id="320" r:id="rId4"/>
    <p:sldId id="309" r:id="rId5"/>
    <p:sldId id="310" r:id="rId6"/>
    <p:sldId id="317" r:id="rId7"/>
    <p:sldId id="318" r:id="rId8"/>
    <p:sldId id="311" r:id="rId9"/>
    <p:sldId id="316" r:id="rId10"/>
    <p:sldId id="319" r:id="rId11"/>
    <p:sldId id="321" r:id="rId12"/>
    <p:sldId id="312" r:id="rId13"/>
    <p:sldId id="307" r:id="rId14"/>
    <p:sldId id="308" r:id="rId15"/>
    <p:sldId id="330" r:id="rId16"/>
    <p:sldId id="337" r:id="rId17"/>
    <p:sldId id="329" r:id="rId18"/>
    <p:sldId id="331" r:id="rId19"/>
    <p:sldId id="332" r:id="rId20"/>
    <p:sldId id="323" r:id="rId21"/>
    <p:sldId id="333" r:id="rId22"/>
    <p:sldId id="325" r:id="rId23"/>
    <p:sldId id="334" r:id="rId24"/>
    <p:sldId id="326" r:id="rId25"/>
    <p:sldId id="335" r:id="rId26"/>
    <p:sldId id="327" r:id="rId27"/>
    <p:sldId id="336" r:id="rId28"/>
    <p:sldId id="328" r:id="rId29"/>
    <p:sldId id="324" r:id="rId30"/>
    <p:sldId id="338" r:id="rId31"/>
    <p:sldId id="256" r:id="rId32"/>
    <p:sldId id="286" r:id="rId33"/>
    <p:sldId id="287" r:id="rId34"/>
    <p:sldId id="288" r:id="rId35"/>
    <p:sldId id="289" r:id="rId36"/>
    <p:sldId id="290" r:id="rId37"/>
    <p:sldId id="291" r:id="rId38"/>
    <p:sldId id="298" r:id="rId39"/>
    <p:sldId id="300" r:id="rId40"/>
    <p:sldId id="257" r:id="rId41"/>
    <p:sldId id="258" r:id="rId42"/>
    <p:sldId id="271" r:id="rId43"/>
    <p:sldId id="272" r:id="rId44"/>
    <p:sldId id="274" r:id="rId45"/>
    <p:sldId id="279" r:id="rId46"/>
    <p:sldId id="299" r:id="rId47"/>
    <p:sldId id="294" r:id="rId48"/>
    <p:sldId id="261" r:id="rId49"/>
    <p:sldId id="295" r:id="rId50"/>
    <p:sldId id="275" r:id="rId51"/>
    <p:sldId id="277" r:id="rId52"/>
    <p:sldId id="266" r:id="rId53"/>
    <p:sldId id="267" r:id="rId54"/>
    <p:sldId id="280" r:id="rId55"/>
    <p:sldId id="285" r:id="rId56"/>
    <p:sldId id="283" r:id="rId57"/>
    <p:sldId id="281" r:id="rId58"/>
    <p:sldId id="268" r:id="rId59"/>
    <p:sldId id="339" r:id="rId60"/>
    <p:sldId id="340" r:id="rId61"/>
    <p:sldId id="341" r:id="rId62"/>
    <p:sldId id="344" r:id="rId63"/>
    <p:sldId id="342" r:id="rId64"/>
    <p:sldId id="343" r:id="rId65"/>
    <p:sldId id="278" r:id="rId66"/>
    <p:sldId id="276" r:id="rId67"/>
    <p:sldId id="322" r:id="rId68"/>
    <p:sldId id="269" r:id="rId69"/>
    <p:sldId id="293" r:id="rId70"/>
    <p:sldId id="296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25" autoAdjust="0"/>
  </p:normalViewPr>
  <p:slideViewPr>
    <p:cSldViewPr snapToGrid="0" snapToObjects="1">
      <p:cViewPr>
        <p:scale>
          <a:sx n="150" d="100"/>
          <a:sy n="150" d="100"/>
        </p:scale>
        <p:origin x="-448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8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1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7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6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8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8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11A0-F35D-8F43-8FF0-06ADEC3F1EDC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url.obolibrary.org/obo/GO_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url.obolibrary.org/obo/GO_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ewvc.geneontology.org/viewvc/GO-SVN/trunk/experimental/lego/docs/lego-json.m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migo2.berkeleybop.org/cgi-bin/amigo2/amigo/search/complex_annotation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hyperlink" Target="http://amigo2.berkeleybop.org/cgi-bin/amigo2/amigo/search/complex_annotation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amigo2.berkeleybop.org/cgi-bin/amigo2/amigo/complex_annotation/cytokinin-signalin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ewvc.geneontology.org/viewvc/GO-SVN/trunk/experimental/lego/owl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eactome.org/PathwayBrowser/%23FOCUS_PATHWAY_ID=112310&amp;ID=264642" TargetMode="External"/><Relationship Id="rId3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eactome.org/PathwayBrowser/%23FOCUS_PATHWAY_ID=112310&amp;ID=264642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hyperlink" Target="http://www.reactome.org/PathwayBrowser/%23FOCUS_PATHWAY_ID=397014&amp;ID=390522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ctome.org/PathwayBrowser/%23FOCUS_PATHWAY_ID=397014&amp;ID=390522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JSON exchange format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JSON-LD </a:t>
            </a:r>
            <a:r>
              <a:rPr lang="en-US" dirty="0" smtClean="0"/>
              <a:t>Schema: mapping to RDF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062" y="1582341"/>
            <a:ext cx="82342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{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id: “GOC:ann12345”,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type</a:t>
            </a:r>
            <a:r>
              <a:rPr lang="en-US" sz="1600" dirty="0">
                <a:latin typeface="Courier"/>
                <a:cs typeface="Courier"/>
              </a:rPr>
              <a:t>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,   ## </a:t>
            </a:r>
            <a:r>
              <a:rPr lang="en-US" sz="1600" dirty="0" smtClean="0">
                <a:latin typeface="Courier"/>
                <a:cs typeface="Courier"/>
              </a:rPr>
              <a:t>MF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has_input: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CHEBI:nnnn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  ## (same as c16)</a:t>
            </a:r>
            <a:endParaRPr lang="en-US" sz="16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part_of: { 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},   ## BP</a:t>
            </a:r>
          </a:p>
          <a:p>
            <a:r>
              <a:rPr lang="en-US" sz="1600" dirty="0">
                <a:latin typeface="Courier"/>
                <a:cs typeface="Courier"/>
              </a:rPr>
              <a:t>      occurs_in: { type: "</a:t>
            </a:r>
            <a:r>
              <a:rPr lang="en-US" sz="1600" dirty="0" err="1" smtClean="0">
                <a:latin typeface="Courier"/>
                <a:cs typeface="Courier"/>
              </a:rPr>
              <a:t>GO:nnnn</a:t>
            </a:r>
            <a:r>
              <a:rPr lang="en-US" sz="1600" dirty="0" smtClean="0">
                <a:latin typeface="Courier"/>
                <a:cs typeface="Courier"/>
              </a:rPr>
              <a:t>”,   ## CC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part_of: { type: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CL:nnnnn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</a:t>
            </a:r>
          </a:p>
          <a:p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                          part_of: { type: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UBERON:nnnn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 }}}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 err="1" smtClean="0">
                <a:latin typeface="Courier"/>
                <a:cs typeface="Courier"/>
              </a:rPr>
              <a:t>enabled_by</a:t>
            </a:r>
            <a:r>
              <a:rPr lang="en-US" sz="1600" dirty="0">
                <a:latin typeface="Courier"/>
                <a:cs typeface="Courier"/>
              </a:rPr>
              <a:t>: { type: "</a:t>
            </a:r>
            <a:r>
              <a:rPr lang="en-US" sz="1600" dirty="0" err="1">
                <a:latin typeface="Courier"/>
                <a:cs typeface="Courier"/>
              </a:rPr>
              <a:t>UniProtKB:nnn</a:t>
            </a:r>
            <a:r>
              <a:rPr lang="en-US" sz="1600" dirty="0">
                <a:latin typeface="Courier"/>
                <a:cs typeface="Courier"/>
              </a:rPr>
              <a:t>"},  ##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err="1" smtClean="0">
                <a:latin typeface="Courier"/>
                <a:cs typeface="Courier"/>
              </a:rPr>
              <a:t>describedBy</a:t>
            </a:r>
            <a:r>
              <a:rPr lang="en-US" sz="1600" dirty="0">
                <a:latin typeface="Courier"/>
                <a:cs typeface="Courier"/>
              </a:rPr>
              <a:t>: {</a:t>
            </a:r>
          </a:p>
          <a:p>
            <a:r>
              <a:rPr lang="en-US" sz="1600" dirty="0">
                <a:latin typeface="Courier"/>
                <a:cs typeface="Courier"/>
              </a:rPr>
              <a:t>        reference: "PMID:123456",</a:t>
            </a:r>
          </a:p>
          <a:p>
            <a:r>
              <a:rPr lang="en-US" sz="1600" dirty="0">
                <a:latin typeface="Courier"/>
                <a:cs typeface="Courier"/>
              </a:rPr>
              <a:t>        evidence: {</a:t>
            </a:r>
          </a:p>
          <a:p>
            <a:r>
              <a:rPr lang="en-US" sz="1600" dirty="0">
                <a:latin typeface="Courier"/>
                <a:cs typeface="Courier"/>
              </a:rPr>
              <a:t>          type: "ECO:0000001",</a:t>
            </a:r>
          </a:p>
          <a:p>
            <a:r>
              <a:rPr lang="en-US" sz="1600" dirty="0">
                <a:latin typeface="Courier"/>
                <a:cs typeface="Courier"/>
              </a:rPr>
              <a:t>          with: "XXXX"</a:t>
            </a:r>
          </a:p>
          <a:p>
            <a:r>
              <a:rPr lang="en-US" sz="1600" dirty="0">
                <a:latin typeface="Courier"/>
                <a:cs typeface="Courier"/>
              </a:rPr>
              <a:t>        }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smtClean="0">
                <a:latin typeface="Courier"/>
                <a:cs typeface="Courier"/>
              </a:rPr>
              <a:t>},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directly_activates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: “GOC:ann9876”,</a:t>
            </a:r>
            <a:endParaRPr lang="en-US" sz="16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}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1015" y="3204467"/>
            <a:ext cx="8234238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{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“GO”: </a:t>
            </a:r>
            <a:r>
              <a:rPr lang="en-US" sz="1600" dirty="0" smtClean="0">
                <a:latin typeface="Courier"/>
                <a:cs typeface="Courier"/>
                <a:hlinkClick r:id="rId2"/>
              </a:rPr>
              <a:t>http://purl.obolibrary.org/obo/GO_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“type”: “</a:t>
            </a:r>
            <a:r>
              <a:rPr lang="en-US" sz="1600" dirty="0" err="1" smtClean="0">
                <a:latin typeface="Courier"/>
                <a:cs typeface="Courier"/>
              </a:rPr>
              <a:t>rdf:type</a:t>
            </a:r>
            <a:r>
              <a:rPr lang="en-US" sz="1600" dirty="0" smtClean="0">
                <a:latin typeface="Courier"/>
                <a:cs typeface="Courier"/>
              </a:rPr>
              <a:t>”,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“has_input”: “RO:0002233</a:t>
            </a:r>
            <a:r>
              <a:rPr lang="en-US" sz="1600" dirty="0" smtClean="0">
                <a:latin typeface="Courier"/>
                <a:cs typeface="Courier"/>
              </a:rPr>
              <a:t>”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“part_of”: “BFO:0000050”,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“occurs_in”: “BFO:0000066”,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  <a:endParaRPr lang="en-US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7833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JSON-LD </a:t>
            </a:r>
            <a:r>
              <a:rPr lang="en-US" dirty="0" smtClean="0"/>
              <a:t>Schema: mapping to RDF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062" y="1582341"/>
            <a:ext cx="82342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{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id: “GOC:ann12345”,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type</a:t>
            </a:r>
            <a:r>
              <a:rPr lang="en-US" sz="1600" dirty="0">
                <a:latin typeface="Courier"/>
                <a:cs typeface="Courier"/>
              </a:rPr>
              <a:t>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,   ## </a:t>
            </a:r>
            <a:r>
              <a:rPr lang="en-US" sz="1600" dirty="0" smtClean="0">
                <a:latin typeface="Courier"/>
                <a:cs typeface="Courier"/>
              </a:rPr>
              <a:t>MF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has_input: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CHEBI:nnnn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  ## (same as c16)</a:t>
            </a:r>
            <a:endParaRPr lang="en-US" sz="16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part_of: { 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},   ## BP</a:t>
            </a:r>
          </a:p>
          <a:p>
            <a:r>
              <a:rPr lang="en-US" sz="1600" dirty="0">
                <a:latin typeface="Courier"/>
                <a:cs typeface="Courier"/>
              </a:rPr>
              <a:t>      occurs_in: { type: "</a:t>
            </a:r>
            <a:r>
              <a:rPr lang="en-US" sz="1600" dirty="0" err="1" smtClean="0">
                <a:latin typeface="Courier"/>
                <a:cs typeface="Courier"/>
              </a:rPr>
              <a:t>GO:nnnn</a:t>
            </a:r>
            <a:r>
              <a:rPr lang="en-US" sz="1600" dirty="0" smtClean="0">
                <a:latin typeface="Courier"/>
                <a:cs typeface="Courier"/>
              </a:rPr>
              <a:t>”,   ## CC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part_of: { type: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CL:nnnnn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</a:t>
            </a:r>
          </a:p>
          <a:p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                          part_of: { type: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UBERON:nnnn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 }}}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 err="1" smtClean="0">
                <a:latin typeface="Courier"/>
                <a:cs typeface="Courier"/>
              </a:rPr>
              <a:t>enabled_by</a:t>
            </a:r>
            <a:r>
              <a:rPr lang="en-US" sz="1600" dirty="0">
                <a:latin typeface="Courier"/>
                <a:cs typeface="Courier"/>
              </a:rPr>
              <a:t>: { type: "</a:t>
            </a:r>
            <a:r>
              <a:rPr lang="en-US" sz="1600" dirty="0" err="1">
                <a:latin typeface="Courier"/>
                <a:cs typeface="Courier"/>
              </a:rPr>
              <a:t>UniProtKB:nnn</a:t>
            </a:r>
            <a:r>
              <a:rPr lang="en-US" sz="1600" dirty="0">
                <a:latin typeface="Courier"/>
                <a:cs typeface="Courier"/>
              </a:rPr>
              <a:t>"},  ##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err="1" smtClean="0">
                <a:latin typeface="Courier"/>
                <a:cs typeface="Courier"/>
              </a:rPr>
              <a:t>describedBy</a:t>
            </a:r>
            <a:r>
              <a:rPr lang="en-US" sz="1600" dirty="0">
                <a:latin typeface="Courier"/>
                <a:cs typeface="Courier"/>
              </a:rPr>
              <a:t>: {</a:t>
            </a:r>
          </a:p>
          <a:p>
            <a:r>
              <a:rPr lang="en-US" sz="1600" dirty="0">
                <a:latin typeface="Courier"/>
                <a:cs typeface="Courier"/>
              </a:rPr>
              <a:t>        reference: "PMID:123456",</a:t>
            </a:r>
          </a:p>
          <a:p>
            <a:r>
              <a:rPr lang="en-US" sz="1600" dirty="0">
                <a:latin typeface="Courier"/>
                <a:cs typeface="Courier"/>
              </a:rPr>
              <a:t>        evidence: {</a:t>
            </a:r>
          </a:p>
          <a:p>
            <a:r>
              <a:rPr lang="en-US" sz="1600" dirty="0">
                <a:latin typeface="Courier"/>
                <a:cs typeface="Courier"/>
              </a:rPr>
              <a:t>          type: "ECO:0000001",</a:t>
            </a:r>
          </a:p>
          <a:p>
            <a:r>
              <a:rPr lang="en-US" sz="1600" dirty="0">
                <a:latin typeface="Courier"/>
                <a:cs typeface="Courier"/>
              </a:rPr>
              <a:t>          with: "XXXX"</a:t>
            </a:r>
          </a:p>
          <a:p>
            <a:r>
              <a:rPr lang="en-US" sz="1600" dirty="0">
                <a:latin typeface="Courier"/>
                <a:cs typeface="Courier"/>
              </a:rPr>
              <a:t>        }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smtClean="0">
                <a:latin typeface="Courier"/>
                <a:cs typeface="Courier"/>
              </a:rPr>
              <a:t>},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directly_activates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: “GOC:ann9876”,</a:t>
            </a:r>
            <a:endParaRPr lang="en-US" sz="16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}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1015" y="1965303"/>
            <a:ext cx="8234238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{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“GO”: </a:t>
            </a:r>
            <a:r>
              <a:rPr lang="en-US" sz="1600" dirty="0" smtClean="0">
                <a:latin typeface="Courier"/>
                <a:cs typeface="Courier"/>
                <a:hlinkClick r:id="rId2"/>
              </a:rPr>
              <a:t>http://purl.obolibrary.org/obo/GO_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“type”: “</a:t>
            </a:r>
            <a:r>
              <a:rPr lang="en-US" sz="1600" dirty="0" err="1" smtClean="0">
                <a:latin typeface="Courier"/>
                <a:cs typeface="Courier"/>
              </a:rPr>
              <a:t>rdf:type</a:t>
            </a:r>
            <a:r>
              <a:rPr lang="en-US" sz="1600" dirty="0" smtClean="0">
                <a:latin typeface="Courier"/>
                <a:cs typeface="Courier"/>
              </a:rPr>
              <a:t>”,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“has_input”: “RO:0002233</a:t>
            </a:r>
            <a:r>
              <a:rPr lang="en-US" sz="1600" dirty="0" smtClean="0">
                <a:latin typeface="Courier"/>
                <a:cs typeface="Courier"/>
              </a:rPr>
              <a:t>”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“part_of”: “BFO:0000050”,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“occurs_in”: “BFO:0000066”,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04467"/>
            <a:ext cx="82296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urier"/>
                <a:cs typeface="Courier"/>
              </a:rPr>
              <a:t> &lt;</a:t>
            </a:r>
            <a:r>
              <a:rPr lang="en-US" sz="1200" dirty="0" err="1">
                <a:latin typeface="Courier"/>
                <a:cs typeface="Courier"/>
              </a:rPr>
              <a:t>owl:NamedIndividual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rdf:about</a:t>
            </a:r>
            <a:r>
              <a:rPr lang="en-US" sz="1200" dirty="0" smtClean="0">
                <a:latin typeface="Courier"/>
                <a:cs typeface="Courier"/>
              </a:rPr>
              <a:t>=”GOC:ann12345"</a:t>
            </a:r>
            <a:r>
              <a:rPr lang="en-US" sz="1200" dirty="0">
                <a:latin typeface="Courier"/>
                <a:cs typeface="Courier"/>
              </a:rPr>
              <a:t>&gt;</a:t>
            </a:r>
          </a:p>
          <a:p>
            <a:r>
              <a:rPr lang="en-US" sz="1200" dirty="0">
                <a:latin typeface="Courier"/>
                <a:cs typeface="Courier"/>
              </a:rPr>
              <a:t>        &lt;</a:t>
            </a:r>
            <a:r>
              <a:rPr lang="en-US" sz="1200" dirty="0" err="1">
                <a:latin typeface="Courier"/>
                <a:cs typeface="Courier"/>
              </a:rPr>
              <a:t>rdf:type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rdf:resource</a:t>
            </a:r>
            <a:r>
              <a:rPr lang="en-US" sz="1200" dirty="0">
                <a:latin typeface="Courier"/>
                <a:cs typeface="Courier"/>
              </a:rPr>
              <a:t>="http://</a:t>
            </a:r>
            <a:r>
              <a:rPr lang="en-US" sz="1200" dirty="0" err="1">
                <a:latin typeface="Courier"/>
                <a:cs typeface="Courier"/>
              </a:rPr>
              <a:t>purl.obolibrary.org</a:t>
            </a:r>
            <a:r>
              <a:rPr lang="en-US" sz="1200" dirty="0">
                <a:latin typeface="Courier"/>
                <a:cs typeface="Courier"/>
              </a:rPr>
              <a:t>/obo/GO_0005381"/&gt;</a:t>
            </a:r>
          </a:p>
          <a:p>
            <a:r>
              <a:rPr lang="en-US" sz="1200" dirty="0">
                <a:latin typeface="Courier"/>
                <a:cs typeface="Courier"/>
              </a:rPr>
              <a:t>        &lt;</a:t>
            </a:r>
            <a:r>
              <a:rPr lang="en-US" sz="1200" dirty="0" err="1">
                <a:latin typeface="Courier"/>
                <a:cs typeface="Courier"/>
              </a:rPr>
              <a:t>rdf:type</a:t>
            </a:r>
            <a:r>
              <a:rPr lang="en-US" sz="1200" dirty="0">
                <a:latin typeface="Courier"/>
                <a:cs typeface="Courier"/>
              </a:rPr>
              <a:t>&gt;</a:t>
            </a:r>
          </a:p>
          <a:p>
            <a:r>
              <a:rPr lang="en-US" sz="1200" dirty="0">
                <a:latin typeface="Courier"/>
                <a:cs typeface="Courier"/>
              </a:rPr>
              <a:t>            &lt;</a:t>
            </a:r>
            <a:r>
              <a:rPr lang="en-US" sz="1200" dirty="0" err="1">
                <a:latin typeface="Courier"/>
                <a:cs typeface="Courier"/>
              </a:rPr>
              <a:t>owl:Restriction</a:t>
            </a:r>
            <a:r>
              <a:rPr lang="en-US" sz="1200" dirty="0">
                <a:latin typeface="Courier"/>
                <a:cs typeface="Courier"/>
              </a:rPr>
              <a:t>&gt;</a:t>
            </a:r>
          </a:p>
          <a:p>
            <a:r>
              <a:rPr lang="en-US" sz="1200" dirty="0">
                <a:latin typeface="Courier"/>
                <a:cs typeface="Courier"/>
              </a:rPr>
              <a:t>                &lt;</a:t>
            </a:r>
            <a:r>
              <a:rPr lang="en-US" sz="1200" dirty="0" err="1">
                <a:latin typeface="Courier"/>
                <a:cs typeface="Courier"/>
              </a:rPr>
              <a:t>owl:onProperty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rdf:resource</a:t>
            </a:r>
            <a:r>
              <a:rPr lang="en-US" sz="1200" dirty="0">
                <a:latin typeface="Courier"/>
                <a:cs typeface="Courier"/>
              </a:rPr>
              <a:t>="http://</a:t>
            </a:r>
            <a:r>
              <a:rPr lang="en-US" sz="1200" dirty="0" err="1">
                <a:latin typeface="Courier"/>
                <a:cs typeface="Courier"/>
              </a:rPr>
              <a:t>purl.obolibrary.org</a:t>
            </a:r>
            <a:r>
              <a:rPr lang="en-US" sz="1200" dirty="0">
                <a:latin typeface="Courier"/>
                <a:cs typeface="Courier"/>
              </a:rPr>
              <a:t>/obo/</a:t>
            </a:r>
            <a:r>
              <a:rPr lang="en-US" sz="1200" dirty="0" err="1">
                <a:latin typeface="Courier"/>
                <a:cs typeface="Courier"/>
              </a:rPr>
              <a:t>enabled_by</a:t>
            </a:r>
            <a:r>
              <a:rPr lang="en-US" sz="1200" dirty="0">
                <a:latin typeface="Courier"/>
                <a:cs typeface="Courier"/>
              </a:rPr>
              <a:t>"/&gt;</a:t>
            </a:r>
          </a:p>
          <a:p>
            <a:r>
              <a:rPr lang="en-US" sz="1200" dirty="0">
                <a:latin typeface="Courier"/>
                <a:cs typeface="Courier"/>
              </a:rPr>
              <a:t>                &lt;</a:t>
            </a:r>
            <a:r>
              <a:rPr lang="en-US" sz="1200" dirty="0" err="1">
                <a:latin typeface="Courier"/>
                <a:cs typeface="Courier"/>
              </a:rPr>
              <a:t>owl:someValuesFrom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rdf:resource</a:t>
            </a:r>
            <a:r>
              <a:rPr lang="en-US" sz="1200" dirty="0">
                <a:latin typeface="Courier"/>
                <a:cs typeface="Courier"/>
              </a:rPr>
              <a:t>="http://</a:t>
            </a:r>
            <a:r>
              <a:rPr lang="en-US" sz="1200" dirty="0" err="1">
                <a:latin typeface="Courier"/>
                <a:cs typeface="Courier"/>
              </a:rPr>
              <a:t>purl.obolibrary.org</a:t>
            </a:r>
            <a:r>
              <a:rPr lang="en-US" sz="1200" dirty="0">
                <a:latin typeface="Courier"/>
                <a:cs typeface="Courier"/>
              </a:rPr>
              <a:t>/obo/PomBase_SPAC1F7.07c"/&gt;</a:t>
            </a:r>
          </a:p>
          <a:p>
            <a:r>
              <a:rPr lang="en-US" sz="1200" dirty="0">
                <a:latin typeface="Courier"/>
                <a:cs typeface="Courier"/>
              </a:rPr>
              <a:t>            &lt;/</a:t>
            </a:r>
            <a:r>
              <a:rPr lang="en-US" sz="1200" dirty="0" err="1">
                <a:latin typeface="Courier"/>
                <a:cs typeface="Courier"/>
              </a:rPr>
              <a:t>owl:Restriction</a:t>
            </a:r>
            <a:r>
              <a:rPr lang="en-US" sz="1200" dirty="0">
                <a:latin typeface="Courier"/>
                <a:cs typeface="Courier"/>
              </a:rPr>
              <a:t>&gt;</a:t>
            </a:r>
          </a:p>
          <a:p>
            <a:r>
              <a:rPr lang="en-US" sz="1200" dirty="0">
                <a:latin typeface="Courier"/>
                <a:cs typeface="Courier"/>
              </a:rPr>
              <a:t>        &lt;/</a:t>
            </a:r>
            <a:r>
              <a:rPr lang="en-US" sz="1200" dirty="0" err="1">
                <a:latin typeface="Courier"/>
                <a:cs typeface="Courier"/>
              </a:rPr>
              <a:t>rdf:type</a:t>
            </a:r>
            <a:r>
              <a:rPr lang="en-US" sz="1200" dirty="0">
                <a:latin typeface="Courier"/>
                <a:cs typeface="Courier"/>
              </a:rPr>
              <a:t>&gt;</a:t>
            </a:r>
          </a:p>
          <a:p>
            <a:r>
              <a:rPr lang="en-US" sz="1200" dirty="0">
                <a:latin typeface="Courier"/>
                <a:cs typeface="Courier"/>
              </a:rPr>
              <a:t>        &lt;</a:t>
            </a:r>
            <a:r>
              <a:rPr lang="en-US" sz="1200" dirty="0" err="1">
                <a:latin typeface="Courier"/>
                <a:cs typeface="Courier"/>
              </a:rPr>
              <a:t>rdfs:label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rdf:datatype</a:t>
            </a:r>
            <a:r>
              <a:rPr lang="en-US" sz="1200" dirty="0">
                <a:latin typeface="Courier"/>
                <a:cs typeface="Courier"/>
              </a:rPr>
              <a:t>="http://www.w3.org/2001/</a:t>
            </a:r>
            <a:r>
              <a:rPr lang="en-US" sz="1200" dirty="0" err="1">
                <a:latin typeface="Courier"/>
                <a:cs typeface="Courier"/>
              </a:rPr>
              <a:t>XMLSchema#string</a:t>
            </a:r>
            <a:r>
              <a:rPr lang="en-US" sz="1200" dirty="0">
                <a:latin typeface="Courier"/>
                <a:cs typeface="Courier"/>
              </a:rPr>
              <a:t>"&gt;iron ion transmembrane transporter activity enabled by fip1&lt;/</a:t>
            </a:r>
            <a:r>
              <a:rPr lang="en-US" sz="1200" dirty="0" err="1">
                <a:latin typeface="Courier"/>
                <a:cs typeface="Courier"/>
              </a:rPr>
              <a:t>rdfs:label</a:t>
            </a:r>
            <a:r>
              <a:rPr lang="en-US" sz="1200" dirty="0">
                <a:latin typeface="Courier"/>
                <a:cs typeface="Courier"/>
              </a:rPr>
              <a:t>&gt;</a:t>
            </a:r>
          </a:p>
          <a:p>
            <a:r>
              <a:rPr lang="en-US" sz="1200" dirty="0">
                <a:latin typeface="Courier"/>
                <a:cs typeface="Courier"/>
              </a:rPr>
              <a:t>        &lt;</a:t>
            </a:r>
            <a:r>
              <a:rPr lang="en-US" sz="1200" dirty="0" err="1">
                <a:latin typeface="Courier"/>
                <a:cs typeface="Courier"/>
              </a:rPr>
              <a:t>obo:directly_activates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rdf:resource</a:t>
            </a:r>
            <a:r>
              <a:rPr lang="en-US" sz="1200" dirty="0" smtClean="0">
                <a:latin typeface="Courier"/>
                <a:cs typeface="Courier"/>
              </a:rPr>
              <a:t>=”GOC:ann987"</a:t>
            </a:r>
            <a:r>
              <a:rPr lang="en-US" sz="1200" dirty="0">
                <a:latin typeface="Courier"/>
                <a:cs typeface="Courier"/>
              </a:rPr>
              <a:t>/&gt;</a:t>
            </a:r>
          </a:p>
          <a:p>
            <a:r>
              <a:rPr lang="en-US" sz="1200" dirty="0">
                <a:latin typeface="Courier"/>
                <a:cs typeface="Courier"/>
              </a:rPr>
              <a:t>        &lt;obo:BFO_0000050 </a:t>
            </a:r>
            <a:r>
              <a:rPr lang="en-US" sz="1200" dirty="0" err="1">
                <a:latin typeface="Courier"/>
                <a:cs typeface="Courier"/>
              </a:rPr>
              <a:t>rdf:resource</a:t>
            </a:r>
            <a:r>
              <a:rPr lang="en-US" sz="1200" dirty="0" smtClean="0">
                <a:latin typeface="Courier"/>
                <a:cs typeface="Courier"/>
              </a:rPr>
              <a:t>=FOC:ann456"</a:t>
            </a:r>
            <a:r>
              <a:rPr lang="en-US" sz="1200" dirty="0">
                <a:latin typeface="Courier"/>
                <a:cs typeface="Courier"/>
              </a:rPr>
              <a:t>/&gt;</a:t>
            </a:r>
          </a:p>
          <a:p>
            <a:r>
              <a:rPr lang="en-US" sz="1200" dirty="0">
                <a:latin typeface="Courier"/>
                <a:cs typeface="Courier"/>
              </a:rPr>
              <a:t>    &lt;/</a:t>
            </a:r>
            <a:r>
              <a:rPr lang="en-US" sz="1200" dirty="0" err="1">
                <a:latin typeface="Courier"/>
                <a:cs typeface="Courier"/>
              </a:rPr>
              <a:t>owl:NamedIndividual</a:t>
            </a:r>
            <a:r>
              <a:rPr lang="en-US" sz="1200" dirty="0">
                <a:latin typeface="Courier"/>
                <a:cs typeface="Courier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8806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Develop spec further</a:t>
            </a:r>
          </a:p>
          <a:p>
            <a:pPr lvl="1"/>
            <a:r>
              <a:rPr lang="en-US" dirty="0">
                <a:hlinkClick r:id="rId2"/>
              </a:rPr>
              <a:t>http://viewvc.geneontology.org/viewvc/GO-SVN/trunk/experimental/lego/docs/lego-json.md</a:t>
            </a:r>
            <a:endParaRPr lang="en-US" dirty="0"/>
          </a:p>
          <a:p>
            <a:r>
              <a:rPr lang="en-US" dirty="0" smtClean="0"/>
              <a:t>Write converters</a:t>
            </a:r>
          </a:p>
          <a:p>
            <a:r>
              <a:rPr lang="en-US" dirty="0" smtClean="0"/>
              <a:t>Document and publish</a:t>
            </a:r>
          </a:p>
          <a:p>
            <a:r>
              <a:rPr lang="en-US" dirty="0" smtClean="0"/>
              <a:t>That should be it for the next ten years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1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Ontology infrastructure update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 and RHEA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3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to and align with RHEA</a:t>
            </a:r>
          </a:p>
          <a:p>
            <a:r>
              <a:rPr lang="en-US" dirty="0" smtClean="0"/>
              <a:t>Leverage mappings</a:t>
            </a:r>
          </a:p>
          <a:p>
            <a:pPr lvl="1"/>
            <a:r>
              <a:rPr lang="en-US" dirty="0" smtClean="0"/>
              <a:t>Generate CHEBI logical definitions</a:t>
            </a:r>
          </a:p>
          <a:p>
            <a:pPr lvl="1"/>
            <a:r>
              <a:rPr lang="en-US" dirty="0" smtClean="0"/>
              <a:t>Derive mappings to other resources (e.g. EC)</a:t>
            </a:r>
          </a:p>
          <a:p>
            <a:pPr lvl="1"/>
            <a:r>
              <a:rPr lang="en-US" dirty="0" smtClean="0"/>
              <a:t>Automate development of parts of MF ontology</a:t>
            </a:r>
          </a:p>
          <a:p>
            <a:pPr lvl="1"/>
            <a:r>
              <a:rPr lang="en-US" dirty="0" smtClean="0"/>
              <a:t>Automate F-&gt;P links for reactions</a:t>
            </a:r>
          </a:p>
          <a:p>
            <a:r>
              <a:rPr lang="en-US" dirty="0" err="1" smtClean="0"/>
              <a:t>TermGenie</a:t>
            </a:r>
            <a:r>
              <a:rPr lang="en-US" dirty="0" smtClean="0"/>
              <a:t> for catalytic activities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5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Represents biochemical reactions</a:t>
            </a:r>
          </a:p>
          <a:p>
            <a:pPr lvl="1"/>
            <a:r>
              <a:rPr lang="en-US" dirty="0" smtClean="0"/>
              <a:t>Up to 4 IDs</a:t>
            </a:r>
          </a:p>
          <a:p>
            <a:pPr lvl="2"/>
            <a:r>
              <a:rPr lang="en-US" dirty="0" smtClean="0"/>
              <a:t>L-&gt;R</a:t>
            </a:r>
          </a:p>
          <a:p>
            <a:pPr lvl="2"/>
            <a:r>
              <a:rPr lang="en-US" dirty="0" smtClean="0"/>
              <a:t>L&lt;-R</a:t>
            </a:r>
          </a:p>
          <a:p>
            <a:pPr lvl="2"/>
            <a:r>
              <a:rPr lang="en-US" dirty="0" smtClean="0"/>
              <a:t>L&lt;-&gt;R</a:t>
            </a:r>
          </a:p>
          <a:p>
            <a:pPr lvl="2"/>
            <a:r>
              <a:rPr lang="en-US" dirty="0" smtClean="0"/>
              <a:t>L ? R</a:t>
            </a:r>
          </a:p>
          <a:p>
            <a:r>
              <a:rPr lang="en-US" dirty="0" smtClean="0"/>
              <a:t>Each side of the reaction is mapped to CHEBI</a:t>
            </a:r>
          </a:p>
          <a:p>
            <a:r>
              <a:rPr lang="en-US" dirty="0" smtClean="0"/>
              <a:t>No hierarchy</a:t>
            </a:r>
          </a:p>
          <a:p>
            <a:pPr lvl="1"/>
            <a:r>
              <a:rPr lang="en-US" dirty="0" smtClean="0"/>
              <a:t>Doesn’t do ‘generic’ reactions</a:t>
            </a:r>
          </a:p>
          <a:p>
            <a:r>
              <a:rPr lang="en-US" dirty="0" smtClean="0"/>
              <a:t>Mapped to EC</a:t>
            </a:r>
          </a:p>
          <a:p>
            <a:r>
              <a:rPr lang="en-US" dirty="0" smtClean="0"/>
              <a:t>No names/labels for reactions</a:t>
            </a:r>
          </a:p>
          <a:p>
            <a:r>
              <a:rPr lang="en-US" dirty="0" smtClean="0"/>
              <a:t>Available as </a:t>
            </a:r>
            <a:r>
              <a:rPr lang="en-US" dirty="0" err="1" smtClean="0"/>
              <a:t>BioPAX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2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mappings to RHEA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17729"/>
              </p:ext>
            </p:extLst>
          </p:nvPr>
        </p:nvGraphicFramePr>
        <p:xfrm>
          <a:off x="286827" y="2543226"/>
          <a:ext cx="8399974" cy="286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514"/>
                <a:gridCol w="3664109"/>
                <a:gridCol w="1285542"/>
                <a:gridCol w="898331"/>
                <a:gridCol w="1066478"/>
              </a:tblGrid>
              <a:tr h="4633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9759">
                <a:tc>
                  <a:txBody>
                    <a:bodyPr/>
                    <a:lstStyle/>
                    <a:p>
                      <a:r>
                        <a:rPr lang="en-US" dirty="0" smtClean="0"/>
                        <a:t>GO:0003824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catalytic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</a:tr>
              <a:tr h="799759">
                <a:tc>
                  <a:txBody>
                    <a:bodyPr/>
                    <a:lstStyle/>
                    <a:p>
                      <a:r>
                        <a:rPr lang="en-US" dirty="0" smtClean="0"/>
                        <a:t>GO:0005215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transporter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799759">
                <a:tc>
                  <a:txBody>
                    <a:bodyPr/>
                    <a:lstStyle/>
                    <a:p>
                      <a:r>
                        <a:rPr lang="en-US" dirty="0" smtClean="0"/>
                        <a:t>GO:0016209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antioxidant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35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Mappings should be 1:1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Previously many RHEA mappings were ‘rough matches’</a:t>
            </a:r>
          </a:p>
          <a:p>
            <a:pPr lvl="1"/>
            <a:r>
              <a:rPr lang="en-US" dirty="0" smtClean="0"/>
              <a:t>1 to many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to 1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to many</a:t>
            </a:r>
          </a:p>
          <a:p>
            <a:pPr lvl="1"/>
            <a:r>
              <a:rPr lang="en-US" dirty="0" smtClean="0"/>
              <a:t>We need precise mappings to exploit reasoning</a:t>
            </a:r>
          </a:p>
          <a:p>
            <a:r>
              <a:rPr lang="en-US" dirty="0" smtClean="0"/>
              <a:t>Becky cleaned these up</a:t>
            </a:r>
          </a:p>
          <a:p>
            <a:pPr lvl="1"/>
            <a:r>
              <a:rPr lang="en-US" dirty="0" smtClean="0"/>
              <a:t>68 remaining</a:t>
            </a:r>
          </a:p>
          <a:p>
            <a:pPr lvl="1"/>
            <a:r>
              <a:rPr lang="en-US" dirty="0" smtClean="0"/>
              <a:t>Make exception for NAD(P)H/+</a:t>
            </a:r>
          </a:p>
        </p:txBody>
      </p:sp>
    </p:spTree>
    <p:extLst>
      <p:ext uri="{BB962C8B-B14F-4D97-AF65-F5344CB8AC3E}">
        <p14:creationId xmlns:p14="http://schemas.microsoft.com/office/powerpoint/2010/main" val="253946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to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Translate RHEA </a:t>
            </a:r>
            <a:r>
              <a:rPr lang="en-US" dirty="0" err="1" smtClean="0"/>
              <a:t>BioPAX</a:t>
            </a:r>
            <a:r>
              <a:rPr lang="en-US" dirty="0" smtClean="0"/>
              <a:t> to our OWL model</a:t>
            </a:r>
          </a:p>
          <a:p>
            <a:r>
              <a:rPr lang="en-US" dirty="0" smtClean="0"/>
              <a:t>Challenge: </a:t>
            </a:r>
            <a:r>
              <a:rPr lang="en-US" dirty="0" err="1" smtClean="0"/>
              <a:t>bidirectionality</a:t>
            </a:r>
            <a:endParaRPr lang="en-US" dirty="0" smtClean="0"/>
          </a:p>
          <a:p>
            <a:pPr lvl="1"/>
            <a:r>
              <a:rPr lang="en-US" dirty="0" smtClean="0"/>
              <a:t>We can’t use has_input (RO:0002233) and has_output (RO:0002234)</a:t>
            </a:r>
          </a:p>
          <a:p>
            <a:pPr lvl="1"/>
            <a:r>
              <a:rPr lang="en-US" dirty="0" smtClean="0"/>
              <a:t>We use direction-neutral</a:t>
            </a:r>
          </a:p>
          <a:p>
            <a:r>
              <a:rPr lang="en-US" dirty="0" smtClean="0"/>
              <a:t>Challenge: stoichiometry</a:t>
            </a:r>
          </a:p>
          <a:p>
            <a:pPr lvl="1"/>
            <a:r>
              <a:rPr lang="en-US" dirty="0" smtClean="0"/>
              <a:t>Difficult to represent explicitly</a:t>
            </a:r>
          </a:p>
          <a:p>
            <a:pPr lvl="1"/>
            <a:r>
              <a:rPr lang="en-US" dirty="0" smtClean="0"/>
              <a:t>Represent each side of the reaction compositionality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6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GO annotation download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Tab-separated</a:t>
            </a:r>
          </a:p>
          <a:p>
            <a:pPr lvl="1"/>
            <a:r>
              <a:rPr lang="en-US" dirty="0" smtClean="0"/>
              <a:t>GAF</a:t>
            </a:r>
          </a:p>
          <a:p>
            <a:pPr lvl="1"/>
            <a:r>
              <a:rPr lang="en-US" dirty="0" smtClean="0"/>
              <a:t>GPAD/GPI (not available yet)</a:t>
            </a:r>
          </a:p>
          <a:p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Pseudo RDF/XML (circa 2001)</a:t>
            </a:r>
          </a:p>
          <a:p>
            <a:r>
              <a:rPr lang="en-US" dirty="0" smtClean="0"/>
              <a:t>Relational</a:t>
            </a:r>
          </a:p>
          <a:p>
            <a:pPr lvl="1"/>
            <a:r>
              <a:rPr lang="en-US" dirty="0" smtClean="0"/>
              <a:t>MySQL dump (circa 2001)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4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2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2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19218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4042488" y="3849154"/>
            <a:ext cx="1285542" cy="35626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2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8146930" cy="5095589"/>
          </a:xfrm>
          <a:prstGeom prst="rect">
            <a:avLst/>
          </a:prstGeom>
        </p:spPr>
      </p:pic>
      <p:pic>
        <p:nvPicPr>
          <p:cNvPr id="2" name="Picture 1" descr="Screen Shot 2013-10-04 at 2.0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" y="2686011"/>
            <a:ext cx="9144000" cy="3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1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2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8146930" cy="5095589"/>
          </a:xfrm>
          <a:prstGeom prst="rect">
            <a:avLst/>
          </a:prstGeom>
        </p:spPr>
      </p:pic>
      <p:pic>
        <p:nvPicPr>
          <p:cNvPr id="2" name="Picture 1" descr="Screen Shot 2013-10-04 at 2.0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" y="2686011"/>
            <a:ext cx="9144000" cy="350901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858458" y="5298129"/>
            <a:ext cx="1285542" cy="35626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2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8146930" cy="5095589"/>
          </a:xfrm>
          <a:prstGeom prst="rect">
            <a:avLst/>
          </a:prstGeom>
        </p:spPr>
      </p:pic>
      <p:pic>
        <p:nvPicPr>
          <p:cNvPr id="2" name="Picture 1" descr="Screen Shot 2013-10-04 at 2.0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" y="2686011"/>
            <a:ext cx="9144000" cy="3509010"/>
          </a:xfrm>
          <a:prstGeom prst="rect">
            <a:avLst/>
          </a:prstGeom>
        </p:spPr>
      </p:pic>
      <p:pic>
        <p:nvPicPr>
          <p:cNvPr id="3" name="Picture 2" descr="Screen Shot 2013-10-04 at 2.0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155700"/>
            <a:ext cx="8026957" cy="45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2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8146930" cy="5095589"/>
          </a:xfrm>
          <a:prstGeom prst="rect">
            <a:avLst/>
          </a:prstGeom>
        </p:spPr>
      </p:pic>
      <p:pic>
        <p:nvPicPr>
          <p:cNvPr id="2" name="Picture 1" descr="Screen Shot 2013-10-04 at 2.0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" y="2686011"/>
            <a:ext cx="9144000" cy="3509010"/>
          </a:xfrm>
          <a:prstGeom prst="rect">
            <a:avLst/>
          </a:prstGeom>
        </p:spPr>
      </p:pic>
      <p:pic>
        <p:nvPicPr>
          <p:cNvPr id="3" name="Picture 2" descr="Screen Shot 2013-10-04 at 2.0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155700"/>
            <a:ext cx="8026957" cy="453421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744230" y="4964402"/>
            <a:ext cx="1285542" cy="35626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2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8146930" cy="5095589"/>
          </a:xfrm>
          <a:prstGeom prst="rect">
            <a:avLst/>
          </a:prstGeom>
        </p:spPr>
      </p:pic>
      <p:pic>
        <p:nvPicPr>
          <p:cNvPr id="2" name="Picture 1" descr="Screen Shot 2013-10-04 at 2.0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" y="2686011"/>
            <a:ext cx="9144000" cy="3509010"/>
          </a:xfrm>
          <a:prstGeom prst="rect">
            <a:avLst/>
          </a:prstGeom>
        </p:spPr>
      </p:pic>
      <p:pic>
        <p:nvPicPr>
          <p:cNvPr id="3" name="Picture 2" descr="Screen Shot 2013-10-04 at 2.0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155700"/>
            <a:ext cx="8026957" cy="4534215"/>
          </a:xfrm>
          <a:prstGeom prst="rect">
            <a:avLst/>
          </a:prstGeom>
        </p:spPr>
      </p:pic>
      <p:pic>
        <p:nvPicPr>
          <p:cNvPr id="5" name="Picture 4" descr="Screen Shot 2013-10-04 at 2.08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50" y="2089992"/>
            <a:ext cx="4585018" cy="38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4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2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8146930" cy="5095589"/>
          </a:xfrm>
          <a:prstGeom prst="rect">
            <a:avLst/>
          </a:prstGeom>
        </p:spPr>
      </p:pic>
      <p:pic>
        <p:nvPicPr>
          <p:cNvPr id="2" name="Picture 1" descr="Screen Shot 2013-10-04 at 2.0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" y="2686011"/>
            <a:ext cx="9144000" cy="3509010"/>
          </a:xfrm>
          <a:prstGeom prst="rect">
            <a:avLst/>
          </a:prstGeom>
        </p:spPr>
      </p:pic>
      <p:pic>
        <p:nvPicPr>
          <p:cNvPr id="3" name="Picture 2" descr="Screen Shot 2013-10-04 at 2.0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155700"/>
            <a:ext cx="8026957" cy="4534215"/>
          </a:xfrm>
          <a:prstGeom prst="rect">
            <a:avLst/>
          </a:prstGeom>
        </p:spPr>
      </p:pic>
      <p:pic>
        <p:nvPicPr>
          <p:cNvPr id="5" name="Picture 4" descr="Screen Shot 2013-10-04 at 2.08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50" y="2089992"/>
            <a:ext cx="4585018" cy="387376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713254" y="2919781"/>
            <a:ext cx="1285542" cy="35626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8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2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8146930" cy="5095589"/>
          </a:xfrm>
          <a:prstGeom prst="rect">
            <a:avLst/>
          </a:prstGeom>
        </p:spPr>
      </p:pic>
      <p:pic>
        <p:nvPicPr>
          <p:cNvPr id="2" name="Picture 1" descr="Screen Shot 2013-10-04 at 2.0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" y="2686011"/>
            <a:ext cx="9144000" cy="3509010"/>
          </a:xfrm>
          <a:prstGeom prst="rect">
            <a:avLst/>
          </a:prstGeom>
        </p:spPr>
      </p:pic>
      <p:pic>
        <p:nvPicPr>
          <p:cNvPr id="3" name="Picture 2" descr="Screen Shot 2013-10-04 at 2.0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155700"/>
            <a:ext cx="8026957" cy="4534215"/>
          </a:xfrm>
          <a:prstGeom prst="rect">
            <a:avLst/>
          </a:prstGeom>
        </p:spPr>
      </p:pic>
      <p:pic>
        <p:nvPicPr>
          <p:cNvPr id="5" name="Picture 4" descr="Screen Shot 2013-10-04 at 2.08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50" y="2089992"/>
            <a:ext cx="4585018" cy="3873769"/>
          </a:xfrm>
          <a:prstGeom prst="rect">
            <a:avLst/>
          </a:prstGeom>
        </p:spPr>
      </p:pic>
      <p:pic>
        <p:nvPicPr>
          <p:cNvPr id="6" name="Picture 5" descr="Screen Shot 2013-10-04 at 2.09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3" y="2254505"/>
            <a:ext cx="3670555" cy="40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5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MF requests go via RHEA</a:t>
            </a:r>
          </a:p>
          <a:p>
            <a:r>
              <a:rPr lang="en-US" dirty="0" smtClean="0"/>
              <a:t>Auto-generate GO term from RHEA</a:t>
            </a:r>
          </a:p>
          <a:p>
            <a:pPr lvl="1"/>
            <a:r>
              <a:rPr lang="en-US" dirty="0" smtClean="0"/>
              <a:t>To be resolved: generating the name</a:t>
            </a:r>
          </a:p>
          <a:p>
            <a:r>
              <a:rPr lang="en-US" dirty="0" smtClean="0"/>
              <a:t>Place term automatically in hierarchy using reasoning</a:t>
            </a:r>
          </a:p>
          <a:p>
            <a:pPr lvl="1"/>
            <a:r>
              <a:rPr lang="en-US" dirty="0" smtClean="0"/>
              <a:t>Grouping classes in GO still need logical definitions</a:t>
            </a:r>
          </a:p>
        </p:txBody>
      </p:sp>
    </p:spTree>
    <p:extLst>
      <p:ext uri="{BB962C8B-B14F-4D97-AF65-F5344CB8AC3E}">
        <p14:creationId xmlns:p14="http://schemas.microsoft.com/office/powerpoint/2010/main" val="43632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tabular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Mapping everything to simple TSVs hinders the evolution of the GO</a:t>
            </a:r>
          </a:p>
          <a:p>
            <a:r>
              <a:rPr lang="en-US" dirty="0" smtClean="0"/>
              <a:t>Benefits </a:t>
            </a:r>
            <a:r>
              <a:rPr lang="en-US" dirty="0" smtClean="0"/>
              <a:t>of TSVs:</a:t>
            </a:r>
          </a:p>
          <a:p>
            <a:pPr lvl="1"/>
            <a:r>
              <a:rPr lang="en-US" dirty="0" smtClean="0"/>
              <a:t>Ideal for simplified view of</a:t>
            </a:r>
            <a:r>
              <a:rPr lang="en-US" i="1" dirty="0" smtClean="0"/>
              <a:t> some subset</a:t>
            </a:r>
            <a:r>
              <a:rPr lang="en-US" dirty="0" smtClean="0"/>
              <a:t> of our data/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Problems </a:t>
            </a:r>
            <a:r>
              <a:rPr lang="en-US" dirty="0" smtClean="0"/>
              <a:t>with TSVs:</a:t>
            </a:r>
          </a:p>
          <a:p>
            <a:pPr lvl="1"/>
            <a:r>
              <a:rPr lang="en-US" dirty="0"/>
              <a:t>Ad-hoc syntax (e.g. multivalued columns) not good for robust software </a:t>
            </a:r>
            <a:r>
              <a:rPr lang="en-US" dirty="0" err="1"/>
              <a:t>negineering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Bad </a:t>
            </a:r>
            <a:r>
              <a:rPr lang="en-US" dirty="0" smtClean="0"/>
              <a:t>fit for complex graph-like or nested representations </a:t>
            </a:r>
            <a:r>
              <a:rPr lang="en-US" dirty="0" smtClean="0"/>
              <a:t>(modular annotation, aka “</a:t>
            </a:r>
            <a:r>
              <a:rPr lang="en-US" dirty="0" err="1" smtClean="0"/>
              <a:t>lego</a:t>
            </a:r>
            <a:r>
              <a:rPr lang="en-US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30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road to modular annotations (aka LEGO): Are we there yet?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 Harbor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5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1 at 8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6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1 at 8.3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08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40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1 at 8.3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7" y="0"/>
            <a:ext cx="4108174" cy="6858000"/>
          </a:xfrm>
          <a:prstGeom prst="rect">
            <a:avLst/>
          </a:prstGeom>
        </p:spPr>
      </p:pic>
      <p:pic>
        <p:nvPicPr>
          <p:cNvPr id="3" name="Picture 2" descr="Screen Shot 2013-10-01 at 8.4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63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4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1 at 8.3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7" y="0"/>
            <a:ext cx="4108174" cy="6858000"/>
          </a:xfrm>
          <a:prstGeom prst="rect">
            <a:avLst/>
          </a:prstGeom>
        </p:spPr>
      </p:pic>
      <p:pic>
        <p:nvPicPr>
          <p:cNvPr id="3" name="Picture 2" descr="Screen Shot 2013-10-01 at 8.4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637629" cy="6858000"/>
          </a:xfrm>
          <a:prstGeom prst="rect">
            <a:avLst/>
          </a:prstGeom>
        </p:spPr>
      </p:pic>
      <p:pic>
        <p:nvPicPr>
          <p:cNvPr id="4" name="Picture 3" descr="Screen Shot 2013-10-01 at 8.4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69" y="0"/>
            <a:ext cx="3723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02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1 at 8.3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7" y="0"/>
            <a:ext cx="4108174" cy="6858000"/>
          </a:xfrm>
          <a:prstGeom prst="rect">
            <a:avLst/>
          </a:prstGeom>
        </p:spPr>
      </p:pic>
      <p:pic>
        <p:nvPicPr>
          <p:cNvPr id="3" name="Picture 2" descr="Screen Shot 2013-10-01 at 8.4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637629" cy="6858000"/>
          </a:xfrm>
          <a:prstGeom prst="rect">
            <a:avLst/>
          </a:prstGeom>
        </p:spPr>
      </p:pic>
      <p:pic>
        <p:nvPicPr>
          <p:cNvPr id="4" name="Picture 3" descr="Screen Shot 2013-10-01 at 8.4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69" y="0"/>
            <a:ext cx="3723801" cy="6858000"/>
          </a:xfrm>
          <a:prstGeom prst="rect">
            <a:avLst/>
          </a:prstGeom>
        </p:spPr>
      </p:pic>
      <p:pic>
        <p:nvPicPr>
          <p:cNvPr id="5" name="Picture 4" descr="Screen Shot 2013-10-01 at 8.41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-42807"/>
            <a:ext cx="3626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63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1 at 8.3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7" y="0"/>
            <a:ext cx="4108174" cy="6858000"/>
          </a:xfrm>
          <a:prstGeom prst="rect">
            <a:avLst/>
          </a:prstGeom>
        </p:spPr>
      </p:pic>
      <p:pic>
        <p:nvPicPr>
          <p:cNvPr id="3" name="Picture 2" descr="Screen Shot 2013-10-01 at 8.4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637629" cy="6858000"/>
          </a:xfrm>
          <a:prstGeom prst="rect">
            <a:avLst/>
          </a:prstGeom>
        </p:spPr>
      </p:pic>
      <p:pic>
        <p:nvPicPr>
          <p:cNvPr id="4" name="Picture 3" descr="Screen Shot 2013-10-01 at 8.4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69" y="0"/>
            <a:ext cx="3723801" cy="6858000"/>
          </a:xfrm>
          <a:prstGeom prst="rect">
            <a:avLst/>
          </a:prstGeom>
        </p:spPr>
      </p:pic>
      <p:pic>
        <p:nvPicPr>
          <p:cNvPr id="5" name="Picture 4" descr="Screen Shot 2013-10-01 at 8.41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31" y="0"/>
            <a:ext cx="3626427" cy="6858000"/>
          </a:xfrm>
          <a:prstGeom prst="rect">
            <a:avLst/>
          </a:prstGeom>
        </p:spPr>
      </p:pic>
      <p:pic>
        <p:nvPicPr>
          <p:cNvPr id="6" name="Picture 5" descr="Screen Shot 2013-10-01 at 9.18.1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72" y="0"/>
            <a:ext cx="3111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25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0-02 at 3.1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2026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9551" cy="2166502"/>
          </a:xfrm>
        </p:spPr>
        <p:txBody>
          <a:bodyPr/>
          <a:lstStyle/>
          <a:p>
            <a:r>
              <a:rPr lang="en-US" dirty="0" smtClean="0"/>
              <a:t>How do we get to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60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overview: </a:t>
            </a:r>
            <a:r>
              <a:rPr lang="en-US" dirty="0"/>
              <a:t>What is modular annotation (aka </a:t>
            </a:r>
            <a:r>
              <a:rPr lang="en-US" dirty="0" err="1"/>
              <a:t>lego</a:t>
            </a:r>
            <a:r>
              <a:rPr lang="en-US" dirty="0"/>
              <a:t>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create </a:t>
            </a:r>
            <a:r>
              <a:rPr lang="en-US" i="1" dirty="0" smtClean="0"/>
              <a:t>instances</a:t>
            </a:r>
            <a:r>
              <a:rPr lang="en-US" dirty="0" smtClean="0"/>
              <a:t> of GO molecular function classes to represent the particular activities in a particular process</a:t>
            </a:r>
          </a:p>
          <a:p>
            <a:r>
              <a:rPr lang="en-US" dirty="0" smtClean="0"/>
              <a:t>These are connected to other instances (triples) using the same relations used in the GO</a:t>
            </a:r>
          </a:p>
          <a:p>
            <a:pPr lvl="1"/>
            <a:r>
              <a:rPr lang="en-US" dirty="0" smtClean="0"/>
              <a:t>Regulation, part_of, occurs_in, has_input, ..</a:t>
            </a:r>
          </a:p>
          <a:p>
            <a:r>
              <a:rPr lang="en-US" dirty="0" smtClean="0"/>
              <a:t>Thus the model is fully ontological, and takes advantage of the ontology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JSON </a:t>
            </a:r>
            <a:r>
              <a:rPr lang="en-US" dirty="0" smtClean="0"/>
              <a:t>as an alternative to TSVs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JSON?</a:t>
            </a:r>
          </a:p>
          <a:p>
            <a:pPr lvl="1"/>
            <a:r>
              <a:rPr lang="en-US" dirty="0" smtClean="0"/>
              <a:t>Data exchange format for simple data structures</a:t>
            </a:r>
          </a:p>
          <a:p>
            <a:pPr lvl="1"/>
            <a:r>
              <a:rPr lang="en-US" dirty="0" smtClean="0"/>
              <a:t>Allows </a:t>
            </a:r>
            <a:r>
              <a:rPr lang="en-US" i="1" dirty="0" smtClean="0"/>
              <a:t>nesting</a:t>
            </a:r>
            <a:r>
              <a:rPr lang="en-US" dirty="0" smtClean="0"/>
              <a:t> – crucial for modular annotations</a:t>
            </a:r>
          </a:p>
          <a:p>
            <a:pPr lvl="1"/>
            <a:r>
              <a:rPr lang="en-US" dirty="0" smtClean="0"/>
              <a:t>De facto standard for web applications</a:t>
            </a:r>
          </a:p>
          <a:p>
            <a:pPr lvl="1"/>
            <a:r>
              <a:rPr lang="en-US" dirty="0" smtClean="0"/>
              <a:t>Easy to use programmatically</a:t>
            </a:r>
          </a:p>
          <a:p>
            <a:r>
              <a:rPr lang="en-US" dirty="0" smtClean="0"/>
              <a:t>JSON-LD</a:t>
            </a:r>
          </a:p>
          <a:p>
            <a:pPr lvl="1"/>
            <a:r>
              <a:rPr lang="en-US" dirty="0" smtClean="0"/>
              <a:t>Magic that makes a JSON file also an RDF file</a:t>
            </a:r>
          </a:p>
          <a:p>
            <a:pPr lvl="1"/>
            <a:r>
              <a:rPr lang="en-US" dirty="0" smtClean="0"/>
              <a:t>The JSON is ‘semantic’</a:t>
            </a:r>
          </a:p>
        </p:txBody>
      </p:sp>
    </p:spTree>
    <p:extLst>
      <p:ext uri="{BB962C8B-B14F-4D97-AF65-F5344CB8AC3E}">
        <p14:creationId xmlns:p14="http://schemas.microsoft.com/office/powerpoint/2010/main" val="910737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9278" cy="48649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would </a:t>
            </a:r>
            <a:r>
              <a:rPr lang="en-US" b="1" dirty="0" smtClean="0">
                <a:solidFill>
                  <a:srgbClr val="FF0000"/>
                </a:solidFill>
              </a:rPr>
              <a:t>users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view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the annotations?</a:t>
            </a:r>
          </a:p>
          <a:p>
            <a:r>
              <a:rPr lang="en-US" dirty="0" smtClean="0"/>
              <a:t>How would </a:t>
            </a:r>
            <a:r>
              <a:rPr lang="en-US" b="1" dirty="0" smtClean="0">
                <a:solidFill>
                  <a:srgbClr val="FF0000"/>
                </a:solidFill>
              </a:rPr>
              <a:t>annotators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create</a:t>
            </a:r>
            <a:r>
              <a:rPr lang="en-US" dirty="0" smtClean="0"/>
              <a:t> the annotations?</a:t>
            </a:r>
          </a:p>
          <a:p>
            <a:r>
              <a:rPr lang="en-US" dirty="0" smtClean="0"/>
              <a:t>How would </a:t>
            </a:r>
            <a:r>
              <a:rPr lang="en-US" b="1" dirty="0" smtClean="0">
                <a:solidFill>
                  <a:srgbClr val="FF0000"/>
                </a:solidFill>
              </a:rPr>
              <a:t>we </a:t>
            </a:r>
            <a:r>
              <a:rPr lang="en-US" i="1" dirty="0" smtClean="0">
                <a:solidFill>
                  <a:srgbClr val="0000FF"/>
                </a:solidFill>
              </a:rPr>
              <a:t>validate </a:t>
            </a:r>
            <a:r>
              <a:rPr lang="en-US" dirty="0" smtClean="0"/>
              <a:t>the annotations?</a:t>
            </a:r>
          </a:p>
          <a:p>
            <a:r>
              <a:rPr lang="en-US" dirty="0" smtClean="0"/>
              <a:t>Which formats would </a:t>
            </a:r>
            <a:r>
              <a:rPr lang="en-US" b="1" dirty="0" smtClean="0">
                <a:solidFill>
                  <a:srgbClr val="FF0000"/>
                </a:solidFill>
              </a:rPr>
              <a:t>tools</a:t>
            </a:r>
            <a:r>
              <a:rPr lang="en-US" dirty="0" smtClean="0"/>
              <a:t> use to </a:t>
            </a:r>
            <a:r>
              <a:rPr lang="en-US" i="1" dirty="0" smtClean="0">
                <a:solidFill>
                  <a:srgbClr val="0000FF"/>
                </a:solidFill>
              </a:rPr>
              <a:t>exchange</a:t>
            </a:r>
            <a:r>
              <a:rPr lang="en-US" dirty="0" smtClean="0"/>
              <a:t> the annotations?</a:t>
            </a:r>
          </a:p>
          <a:p>
            <a:r>
              <a:rPr lang="en-US" dirty="0" smtClean="0"/>
              <a:t>How can </a:t>
            </a:r>
            <a:r>
              <a:rPr lang="en-US" b="1" dirty="0" smtClean="0">
                <a:solidFill>
                  <a:srgbClr val="FF0000"/>
                </a:solidFill>
              </a:rPr>
              <a:t>we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seed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 large enough set of annotations to be useful?</a:t>
            </a:r>
          </a:p>
          <a:p>
            <a:r>
              <a:rPr lang="en-US" dirty="0" smtClean="0"/>
              <a:t>How does all this help </a:t>
            </a:r>
            <a:r>
              <a:rPr lang="en-US" b="1" dirty="0" smtClean="0">
                <a:solidFill>
                  <a:srgbClr val="FF0000"/>
                </a:solidFill>
              </a:rPr>
              <a:t>biologists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interpret</a:t>
            </a:r>
            <a:r>
              <a:rPr lang="en-US" dirty="0" smtClean="0"/>
              <a:t> their experimental data?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9288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</a:t>
            </a:r>
            <a:r>
              <a:rPr lang="en-US" b="1" dirty="0" smtClean="0">
                <a:solidFill>
                  <a:srgbClr val="FF0000"/>
                </a:solidFill>
              </a:rPr>
              <a:t>users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view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the annotations?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browsing paradigm required</a:t>
            </a:r>
          </a:p>
          <a:p>
            <a:pPr lvl="1"/>
            <a:r>
              <a:rPr lang="en-US" dirty="0" smtClean="0"/>
              <a:t>Not gene sets any more</a:t>
            </a:r>
          </a:p>
          <a:p>
            <a:r>
              <a:rPr lang="en-US" b="1" dirty="0" smtClean="0"/>
              <a:t>Current progress:</a:t>
            </a:r>
          </a:p>
          <a:p>
            <a:pPr lvl="1"/>
            <a:r>
              <a:rPr lang="en-US" b="1" dirty="0" smtClean="0">
                <a:hlinkClick r:id="rId2"/>
              </a:rPr>
              <a:t>http://amigo2.berkeleybop.org/cgi-bin/amigo2/amigo/search/complex_annotation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Tabular and network views</a:t>
            </a:r>
          </a:p>
        </p:txBody>
      </p:sp>
    </p:spTree>
    <p:extLst>
      <p:ext uri="{BB962C8B-B14F-4D97-AF65-F5344CB8AC3E}">
        <p14:creationId xmlns:p14="http://schemas.microsoft.com/office/powerpoint/2010/main" val="847510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1 at 3.0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312"/>
            <a:ext cx="9144000" cy="4881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134" y="5891469"/>
            <a:ext cx="8593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http://amigo2.berkeleybop.org/cgi-bin/amigo2/amigo/search/complex_annotation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014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1 at 3.1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9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367" y="6001216"/>
            <a:ext cx="7757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Functions are enabled / executed by a molecular entity, in a location, as part of a</a:t>
            </a:r>
          </a:p>
          <a:p>
            <a:r>
              <a:rPr lang="en-US" dirty="0" smtClean="0"/>
              <a:t> cellular process, </a:t>
            </a:r>
            <a:r>
              <a:rPr lang="en-US" dirty="0"/>
              <a:t>i</a:t>
            </a:r>
            <a:r>
              <a:rPr lang="en-US" dirty="0" smtClean="0"/>
              <a:t>n some larger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1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1 at 3.1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94400"/>
          </a:xfrm>
          <a:prstGeom prst="rect">
            <a:avLst/>
          </a:prstGeom>
        </p:spPr>
      </p:pic>
      <p:pic>
        <p:nvPicPr>
          <p:cNvPr id="3" name="Picture 2" descr="Screen Shot 2013-10-01 at 3.1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0" y="-153932"/>
            <a:ext cx="324537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367" y="6001216"/>
            <a:ext cx="5750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Users can select an ‘annotation unit’ to see its connectivity</a:t>
            </a:r>
          </a:p>
          <a:p>
            <a:r>
              <a:rPr lang="en-US" dirty="0"/>
              <a:t>t</a:t>
            </a:r>
            <a:r>
              <a:rPr lang="en-US" dirty="0" smtClean="0"/>
              <a:t>o other units in the process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070" y="1413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4"/>
              </a:rPr>
              <a:t>http://amigo2.berkeleybop.org/cgi-bin/amigo2/amigo/complex_annotation/cytokinin-</a:t>
            </a:r>
            <a:r>
              <a:rPr lang="it-IT" dirty="0" smtClean="0">
                <a:hlinkClick r:id="rId4"/>
              </a:rPr>
              <a:t>signaling</a:t>
            </a:r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55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0-01 at 4.0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9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413" y="5511756"/>
            <a:ext cx="559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Locations can be specified at multiple levels of granularity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3382181" y="4387068"/>
            <a:ext cx="2108709" cy="1124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34813" y="684303"/>
            <a:ext cx="184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 by location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84788" y="1184320"/>
            <a:ext cx="799164" cy="2397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67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0-01 at 4.0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9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413" y="5511756"/>
            <a:ext cx="559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Locations can be specified at multiple levels of granularity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3382181" y="4387068"/>
            <a:ext cx="2108709" cy="1124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34813" y="684303"/>
            <a:ext cx="184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 by location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84788" y="1184320"/>
            <a:ext cx="799164" cy="2397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3-10-02 at 2.4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81" y="98822"/>
            <a:ext cx="4470710" cy="50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7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browsing: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goals of alpha version in </a:t>
            </a:r>
            <a:r>
              <a:rPr lang="en-US" dirty="0" err="1" smtClean="0"/>
              <a:t>AmiGO</a:t>
            </a:r>
            <a:r>
              <a:rPr lang="en-US" dirty="0" smtClean="0"/>
              <a:t> 2</a:t>
            </a:r>
            <a:endParaRPr lang="en-US" dirty="0"/>
          </a:p>
          <a:p>
            <a:pPr lvl="1"/>
            <a:r>
              <a:rPr lang="en-US" dirty="0"/>
              <a:t>GOC internal use only</a:t>
            </a:r>
          </a:p>
          <a:p>
            <a:pPr lvl="2"/>
            <a:r>
              <a:rPr lang="en-US" dirty="0"/>
              <a:t>Loading subset of files in ‘experimental’ folder in SVN</a:t>
            </a:r>
          </a:p>
          <a:p>
            <a:pPr lvl="2"/>
            <a:r>
              <a:rPr lang="en-US" dirty="0" smtClean="0"/>
              <a:t>Track progress </a:t>
            </a:r>
            <a:r>
              <a:rPr lang="en-US" dirty="0"/>
              <a:t>on ‘LEGO’ project</a:t>
            </a:r>
          </a:p>
          <a:p>
            <a:pPr lvl="2"/>
            <a:r>
              <a:rPr lang="en-US" dirty="0"/>
              <a:t>Prototype eventual display for </a:t>
            </a:r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Modular Annotation GO working group</a:t>
            </a:r>
          </a:p>
          <a:p>
            <a:r>
              <a:rPr lang="en-US" dirty="0" smtClean="0"/>
              <a:t>Wider release?</a:t>
            </a:r>
          </a:p>
          <a:p>
            <a:pPr lvl="1"/>
            <a:r>
              <a:rPr lang="en-US" dirty="0" smtClean="0"/>
              <a:t>Will require</a:t>
            </a:r>
          </a:p>
          <a:p>
            <a:pPr lvl="2"/>
            <a:r>
              <a:rPr lang="en-US" dirty="0" smtClean="0"/>
              <a:t>Larger number of high quality modular annotations</a:t>
            </a:r>
          </a:p>
          <a:p>
            <a:pPr lvl="2"/>
            <a:r>
              <a:rPr lang="en-US" dirty="0" smtClean="0"/>
              <a:t>Ability to satisfy some analysis use case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63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</a:t>
            </a:r>
            <a:r>
              <a:rPr lang="en-US" b="1" dirty="0" smtClean="0">
                <a:solidFill>
                  <a:srgbClr val="FF0000"/>
                </a:solidFill>
              </a:rPr>
              <a:t>annotators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create</a:t>
            </a:r>
            <a:r>
              <a:rPr lang="en-US" dirty="0" smtClean="0"/>
              <a:t> the annotations?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Prototype phase (2012-2013):</a:t>
            </a:r>
          </a:p>
          <a:p>
            <a:pPr lvl="1"/>
            <a:r>
              <a:rPr lang="en-US" dirty="0" err="1" smtClean="0"/>
              <a:t>Heiko’s</a:t>
            </a:r>
            <a:r>
              <a:rPr lang="en-US" dirty="0" smtClean="0"/>
              <a:t> LEGO </a:t>
            </a:r>
            <a:r>
              <a:rPr lang="en-US" dirty="0" err="1" smtClean="0"/>
              <a:t>Prot</a:t>
            </a:r>
            <a:r>
              <a:rPr lang="hu-HU" dirty="0" smtClean="0"/>
              <a:t>égé 4</a:t>
            </a:r>
            <a:r>
              <a:rPr lang="en-US" dirty="0" smtClean="0"/>
              <a:t> plugin</a:t>
            </a:r>
          </a:p>
          <a:p>
            <a:pPr lvl="2"/>
            <a:r>
              <a:rPr lang="en-US" b="1" dirty="0" smtClean="0"/>
              <a:t>Progress</a:t>
            </a:r>
            <a:r>
              <a:rPr lang="en-US" dirty="0" smtClean="0"/>
              <a:t>: FEATURE FREEZE – </a:t>
            </a:r>
            <a:r>
              <a:rPr lang="en-US" i="1" dirty="0" smtClean="0"/>
              <a:t>not for general use</a:t>
            </a:r>
          </a:p>
          <a:p>
            <a:r>
              <a:rPr lang="en-US" dirty="0" smtClean="0"/>
              <a:t>Next stage (proposed 2014-):</a:t>
            </a:r>
          </a:p>
          <a:p>
            <a:pPr lvl="1"/>
            <a:r>
              <a:rPr lang="en-US" dirty="0" smtClean="0"/>
              <a:t>Visual web-based editor</a:t>
            </a:r>
          </a:p>
          <a:p>
            <a:pPr lvl="2"/>
            <a:r>
              <a:rPr lang="en-US" dirty="0" smtClean="0"/>
              <a:t>Could be a plugin to Protein2GO</a:t>
            </a:r>
          </a:p>
          <a:p>
            <a:pPr lvl="2"/>
            <a:r>
              <a:rPr lang="en-US" dirty="0" smtClean="0"/>
              <a:t>Or a standalone tool with a RDF </a:t>
            </a:r>
            <a:r>
              <a:rPr lang="en-US" dirty="0" err="1" smtClean="0"/>
              <a:t>triplestore</a:t>
            </a:r>
            <a:r>
              <a:rPr lang="en-US" dirty="0" smtClean="0"/>
              <a:t> backend</a:t>
            </a:r>
          </a:p>
          <a:p>
            <a:pPr lvl="1"/>
            <a:r>
              <a:rPr lang="en-US" b="1" dirty="0" smtClean="0"/>
              <a:t>Current progress</a:t>
            </a:r>
          </a:p>
          <a:p>
            <a:pPr lvl="2"/>
            <a:r>
              <a:rPr lang="en-US" dirty="0" smtClean="0"/>
              <a:t>Evaluating </a:t>
            </a:r>
            <a:r>
              <a:rPr lang="en-US" dirty="0" err="1" smtClean="0"/>
              <a:t>javascript</a:t>
            </a:r>
            <a:r>
              <a:rPr lang="en-US" dirty="0" smtClean="0"/>
              <a:t> frameworks</a:t>
            </a:r>
          </a:p>
          <a:p>
            <a:pPr lvl="3"/>
            <a:r>
              <a:rPr lang="en-US" dirty="0" smtClean="0"/>
              <a:t>E.g. </a:t>
            </a:r>
            <a:r>
              <a:rPr lang="en-US" dirty="0" err="1" smtClean="0"/>
              <a:t>jsPlumb</a:t>
            </a:r>
            <a:endParaRPr lang="en-US" dirty="0" smtClean="0"/>
          </a:p>
          <a:p>
            <a:pPr lvl="3"/>
            <a:r>
              <a:rPr lang="en-US" dirty="0" smtClean="0"/>
              <a:t>Web </a:t>
            </a:r>
            <a:r>
              <a:rPr lang="en-US" dirty="0" err="1" smtClean="0"/>
              <a:t>cytoscape</a:t>
            </a:r>
            <a:r>
              <a:rPr lang="en-US" dirty="0" smtClean="0"/>
              <a:t> is Flash, so we won’t use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5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annotation editor: 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this be integrated with phylogeny-based editing?</a:t>
            </a:r>
          </a:p>
          <a:p>
            <a:r>
              <a:rPr lang="en-US" dirty="0" smtClean="0"/>
              <a:t>Will a relational database be an appropriate backend or should we jump straight to an RDF </a:t>
            </a:r>
            <a:r>
              <a:rPr lang="en-US" dirty="0" err="1" smtClean="0"/>
              <a:t>triplestore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8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(LEGO)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062" y="1582341"/>
            <a:ext cx="8234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{ </a:t>
            </a:r>
            <a:r>
              <a:rPr lang="en-US" sz="1600" dirty="0">
                <a:latin typeface="Courier"/>
                <a:cs typeface="Courier"/>
              </a:rPr>
              <a:t>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,   ## MF</a:t>
            </a:r>
          </a:p>
          <a:p>
            <a:r>
              <a:rPr lang="en-US" sz="1600" dirty="0">
                <a:latin typeface="Courier"/>
                <a:cs typeface="Courier"/>
              </a:rPr>
              <a:t>      part_of: { 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},   ## BP</a:t>
            </a:r>
          </a:p>
          <a:p>
            <a:r>
              <a:rPr lang="en-US" sz="1600" dirty="0">
                <a:latin typeface="Courier"/>
                <a:cs typeface="Courier"/>
              </a:rPr>
              <a:t>      occurs_in: { 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},   ## CC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err="1">
                <a:latin typeface="Courier"/>
                <a:cs typeface="Courier"/>
              </a:rPr>
              <a:t>enabled_by</a:t>
            </a:r>
            <a:r>
              <a:rPr lang="en-US" sz="1600" dirty="0">
                <a:latin typeface="Courier"/>
                <a:cs typeface="Courier"/>
              </a:rPr>
              <a:t>: { type: "</a:t>
            </a:r>
            <a:r>
              <a:rPr lang="en-US" sz="1600" dirty="0" err="1">
                <a:latin typeface="Courier"/>
                <a:cs typeface="Courier"/>
              </a:rPr>
              <a:t>UniProtKB:nnn</a:t>
            </a:r>
            <a:r>
              <a:rPr lang="en-US" sz="1600" dirty="0">
                <a:latin typeface="Courier"/>
                <a:cs typeface="Courier"/>
              </a:rPr>
              <a:t>"},  #</a:t>
            </a:r>
            <a:r>
              <a:rPr lang="en-US" sz="1600" dirty="0" smtClean="0">
                <a:latin typeface="Courier"/>
                <a:cs typeface="Courier"/>
              </a:rPr>
              <a:t># mandatory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err="1" smtClean="0">
                <a:latin typeface="Courier"/>
                <a:cs typeface="Courier"/>
              </a:rPr>
              <a:t>describedBy</a:t>
            </a:r>
            <a:r>
              <a:rPr lang="en-US" sz="1600" dirty="0">
                <a:latin typeface="Courier"/>
                <a:cs typeface="Courier"/>
              </a:rPr>
              <a:t>: {</a:t>
            </a:r>
          </a:p>
          <a:p>
            <a:r>
              <a:rPr lang="en-US" sz="1600" dirty="0">
                <a:latin typeface="Courier"/>
                <a:cs typeface="Courier"/>
              </a:rPr>
              <a:t>        reference: "PMID:123456",</a:t>
            </a:r>
          </a:p>
          <a:p>
            <a:r>
              <a:rPr lang="en-US" sz="1600" dirty="0">
                <a:latin typeface="Courier"/>
                <a:cs typeface="Courier"/>
              </a:rPr>
              <a:t>        evidence: {</a:t>
            </a:r>
          </a:p>
          <a:p>
            <a:r>
              <a:rPr lang="en-US" sz="1600" dirty="0">
                <a:latin typeface="Courier"/>
                <a:cs typeface="Courier"/>
              </a:rPr>
              <a:t>          type: "ECO:0000001",</a:t>
            </a:r>
          </a:p>
          <a:p>
            <a:r>
              <a:rPr lang="en-US" sz="1600" dirty="0">
                <a:latin typeface="Courier"/>
                <a:cs typeface="Courier"/>
              </a:rPr>
              <a:t>          with: "XXXX"</a:t>
            </a:r>
          </a:p>
          <a:p>
            <a:r>
              <a:rPr lang="en-US" sz="1600" dirty="0">
                <a:latin typeface="Courier"/>
                <a:cs typeface="Courier"/>
              </a:rPr>
              <a:t>        }</a:t>
            </a:r>
          </a:p>
          <a:p>
            <a:r>
              <a:rPr lang="en-US" sz="1600" dirty="0">
                <a:latin typeface="Courier"/>
                <a:cs typeface="Courier"/>
              </a:rPr>
              <a:t>      }</a:t>
            </a:r>
          </a:p>
          <a:p>
            <a:r>
              <a:rPr lang="en-US" sz="1600" dirty="0">
                <a:latin typeface="Courier"/>
                <a:cs typeface="Courier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347391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</a:t>
            </a:r>
            <a:r>
              <a:rPr lang="en-US" b="1" dirty="0" smtClean="0">
                <a:solidFill>
                  <a:srgbClr val="FF0000"/>
                </a:solidFill>
              </a:rPr>
              <a:t>we </a:t>
            </a:r>
            <a:r>
              <a:rPr lang="en-US" i="1" dirty="0" smtClean="0">
                <a:solidFill>
                  <a:srgbClr val="0000FF"/>
                </a:solidFill>
              </a:rPr>
              <a:t>validate </a:t>
            </a:r>
            <a:r>
              <a:rPr lang="en-US" dirty="0" smtClean="0"/>
              <a:t>the annotations?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 degree of expressivity </a:t>
            </a:r>
            <a:r>
              <a:rPr lang="en-US" dirty="0" smtClean="0">
                <a:sym typeface="Wingdings"/>
              </a:rPr>
              <a:t> scope for errors and inconsistency</a:t>
            </a:r>
          </a:p>
          <a:p>
            <a:r>
              <a:rPr lang="en-US" dirty="0" smtClean="0">
                <a:sym typeface="Wingdings"/>
              </a:rPr>
              <a:t>Q: How do we spot errors?</a:t>
            </a:r>
          </a:p>
          <a:p>
            <a:r>
              <a:rPr lang="en-US" dirty="0" smtClean="0">
                <a:sym typeface="Wingdings"/>
              </a:rPr>
              <a:t>A: we use OWL reasoners</a:t>
            </a:r>
          </a:p>
          <a:p>
            <a:pPr lvl="1"/>
            <a:r>
              <a:rPr lang="en-US" dirty="0" smtClean="0">
                <a:sym typeface="Wingdings"/>
              </a:rPr>
              <a:t>Lego is already layered on RDF/OWL, no additional translation required</a:t>
            </a:r>
          </a:p>
          <a:p>
            <a:pPr lvl="1"/>
            <a:r>
              <a:rPr lang="en-US" b="1" dirty="0" smtClean="0">
                <a:sym typeface="Wingdings"/>
              </a:rPr>
              <a:t>Progress</a:t>
            </a:r>
            <a:r>
              <a:rPr lang="en-US" dirty="0" smtClean="0">
                <a:sym typeface="Wingdings"/>
              </a:rPr>
              <a:t>: Ontology editors have enriched the ontology with many constraints</a:t>
            </a:r>
          </a:p>
          <a:p>
            <a:pPr lvl="2"/>
            <a:r>
              <a:rPr lang="en-US" dirty="0" smtClean="0">
                <a:sym typeface="Wingdings"/>
              </a:rPr>
              <a:t>E.g. (part_of some nucleus) </a:t>
            </a:r>
            <a:r>
              <a:rPr lang="en-US" dirty="0" err="1" smtClean="0">
                <a:sym typeface="Wingdings"/>
              </a:rPr>
              <a:t>DisjointWith</a:t>
            </a:r>
            <a:r>
              <a:rPr lang="en-US" dirty="0" smtClean="0">
                <a:sym typeface="Wingdings"/>
              </a:rPr>
              <a:t> (part_of some cytoplasm)</a:t>
            </a:r>
          </a:p>
          <a:p>
            <a:pPr lvl="2"/>
            <a:r>
              <a:rPr lang="en-US" dirty="0" smtClean="0">
                <a:sym typeface="Wingdings"/>
              </a:rPr>
              <a:t>This has already proven useful in the prototyping 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88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formats would </a:t>
            </a:r>
            <a:r>
              <a:rPr lang="en-US" b="1" dirty="0" smtClean="0">
                <a:solidFill>
                  <a:srgbClr val="FF0000"/>
                </a:solidFill>
              </a:rPr>
              <a:t>tools</a:t>
            </a:r>
            <a:r>
              <a:rPr lang="en-US" dirty="0" smtClean="0"/>
              <a:t> use to </a:t>
            </a:r>
            <a:r>
              <a:rPr lang="en-US" i="1" dirty="0" smtClean="0">
                <a:solidFill>
                  <a:srgbClr val="0000FF"/>
                </a:solidFill>
              </a:rPr>
              <a:t>exchange</a:t>
            </a:r>
            <a:r>
              <a:rPr lang="en-US" dirty="0" smtClean="0"/>
              <a:t> the annotations?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LEGO is just RDF/OWL</a:t>
            </a:r>
          </a:p>
          <a:p>
            <a:r>
              <a:rPr lang="en-US" dirty="0" smtClean="0"/>
              <a:t>Express directly as RDF triples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http://viewvc.geneontology.org/viewvc/GO-SVN/trunk/experimental/lego/owl/</a:t>
            </a:r>
            <a:endParaRPr lang="en-US" dirty="0" smtClean="0"/>
          </a:p>
          <a:p>
            <a:r>
              <a:rPr lang="en-US" dirty="0" smtClean="0"/>
              <a:t>Different syntaxes available (all use the same model):</a:t>
            </a:r>
          </a:p>
          <a:p>
            <a:pPr lvl="1"/>
            <a:r>
              <a:rPr lang="en-US" dirty="0" smtClean="0"/>
              <a:t>RDF/XML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RDF-Turtle</a:t>
            </a:r>
          </a:p>
          <a:p>
            <a:r>
              <a:rPr lang="en-US" dirty="0" smtClean="0"/>
              <a:t>What about simpler formats?</a:t>
            </a:r>
          </a:p>
        </p:txBody>
      </p:sp>
    </p:spTree>
    <p:extLst>
      <p:ext uri="{BB962C8B-B14F-4D97-AF65-F5344CB8AC3E}">
        <p14:creationId xmlns:p14="http://schemas.microsoft.com/office/powerpoint/2010/main" val="1148719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</a:t>
            </a:r>
            <a:r>
              <a:rPr lang="en-US" b="1" dirty="0" smtClean="0">
                <a:solidFill>
                  <a:srgbClr val="FF0000"/>
                </a:solidFill>
              </a:rPr>
              <a:t>we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seed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 large enough set of annotations to get the ball rolling?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Strategies:</a:t>
            </a:r>
          </a:p>
          <a:p>
            <a:pPr lvl="1"/>
            <a:r>
              <a:rPr lang="en-US" dirty="0" smtClean="0"/>
              <a:t>Translate pathway databases</a:t>
            </a:r>
          </a:p>
          <a:p>
            <a:pPr lvl="1"/>
            <a:r>
              <a:rPr lang="en-US" dirty="0" smtClean="0"/>
              <a:t>Use the GO ontology and existing annotations</a:t>
            </a:r>
          </a:p>
          <a:p>
            <a:pPr lvl="1"/>
            <a:r>
              <a:rPr lang="en-US" dirty="0" smtClean="0"/>
              <a:t>Text mining?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65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complex annotations from </a:t>
            </a:r>
            <a:r>
              <a:rPr lang="en-US" dirty="0" err="1" smtClean="0"/>
              <a:t>BioPAX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pathway databases export to </a:t>
            </a:r>
            <a:r>
              <a:rPr lang="en-US" dirty="0" err="1" smtClean="0"/>
              <a:t>BioPAX</a:t>
            </a:r>
            <a:endParaRPr lang="en-US" dirty="0" smtClean="0"/>
          </a:p>
          <a:p>
            <a:pPr lvl="1"/>
            <a:r>
              <a:rPr lang="en-US" dirty="0" err="1" smtClean="0"/>
              <a:t>BioPAX</a:t>
            </a:r>
            <a:r>
              <a:rPr lang="en-US" dirty="0" smtClean="0"/>
              <a:t> is RDF/XML, but different schema than Lego</a:t>
            </a:r>
          </a:p>
          <a:p>
            <a:r>
              <a:rPr lang="en-US" dirty="0" smtClean="0"/>
              <a:t>We can implement transforms</a:t>
            </a:r>
          </a:p>
          <a:p>
            <a:pPr lvl="1"/>
            <a:r>
              <a:rPr lang="en-US" dirty="0" smtClean="0"/>
              <a:t>Every </a:t>
            </a:r>
            <a:r>
              <a:rPr lang="en-US" dirty="0" err="1" smtClean="0"/>
              <a:t>bp:BiochemicalReaction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GO MF instance (aka annotation unit)</a:t>
            </a:r>
          </a:p>
          <a:p>
            <a:pPr lvl="1"/>
            <a:r>
              <a:rPr lang="en-US" dirty="0" smtClean="0">
                <a:sym typeface="Wingdings"/>
              </a:rPr>
              <a:t>Use participants to infer more specific GO MF</a:t>
            </a:r>
          </a:p>
          <a:p>
            <a:pPr lvl="1"/>
            <a:r>
              <a:rPr lang="en-US" b="1" dirty="0" smtClean="0">
                <a:sym typeface="Wingdings"/>
              </a:rPr>
              <a:t>Progress</a:t>
            </a:r>
            <a:r>
              <a:rPr lang="en-US" dirty="0" smtClean="0">
                <a:sym typeface="Wingdings"/>
              </a:rPr>
              <a:t>: prototype implementation</a:t>
            </a:r>
          </a:p>
          <a:p>
            <a:pPr lvl="2"/>
            <a:r>
              <a:rPr lang="en-US" dirty="0" smtClean="0">
                <a:sym typeface="Wingdings"/>
              </a:rPr>
              <a:t>Working on complexes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04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501" y="320589"/>
            <a:ext cx="8464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http://www.reactome.org/PathwayBrowser/#FOCUS_PATHWAY_ID=112310&amp;ID=</a:t>
            </a:r>
            <a:r>
              <a:rPr lang="en-US" dirty="0" smtClean="0">
                <a:hlinkClick r:id="rId2"/>
              </a:rPr>
              <a:t>264642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3-10-01 at 8.31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87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501" y="320589"/>
            <a:ext cx="8464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http://www.reactome.org/PathwayBrowser/#FOCUS_PATHWAY_ID=112310&amp;ID=</a:t>
            </a:r>
            <a:r>
              <a:rPr lang="en-US" dirty="0" smtClean="0">
                <a:hlinkClick r:id="rId2"/>
              </a:rPr>
              <a:t>264642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3-10-01 at 8.31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80114"/>
          </a:xfrm>
          <a:prstGeom prst="rect">
            <a:avLst/>
          </a:prstGeom>
        </p:spPr>
      </p:pic>
      <p:pic>
        <p:nvPicPr>
          <p:cNvPr id="5" name="Picture 4" descr="Screen Shot 2013-10-01 at 8.12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935"/>
            <a:ext cx="9144000" cy="36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68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1 at 4.4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3" y="966920"/>
            <a:ext cx="9144000" cy="2693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501" y="320589"/>
            <a:ext cx="8464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http://www.reactome.org/PathwayBrowser/#FOCUS_PATHWAY_ID=397014&amp;ID=390522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72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1 at 4.4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3" y="966920"/>
            <a:ext cx="9144000" cy="2693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501" y="320589"/>
            <a:ext cx="8464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http://www.reactome.org/PathwayBrowser/#FOCUS_PATHWAY_ID=397014&amp;ID=390522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3-10-01 at 4.42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9" y="2867527"/>
            <a:ext cx="5111570" cy="3617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1160" y="4244893"/>
            <a:ext cx="125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FAIL!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20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complex annotations from GAFs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 with a BP in a species</a:t>
            </a:r>
          </a:p>
          <a:p>
            <a:pPr lvl="1"/>
            <a:r>
              <a:rPr lang="en-US" dirty="0" smtClean="0"/>
              <a:t>Exclude grouping classes</a:t>
            </a:r>
          </a:p>
          <a:p>
            <a:r>
              <a:rPr lang="en-US" dirty="0" smtClean="0"/>
              <a:t>Make use of axioms in ontology to decompose process into its necessary parts</a:t>
            </a:r>
          </a:p>
          <a:p>
            <a:pPr lvl="1"/>
            <a:r>
              <a:rPr lang="en-US" dirty="0" smtClean="0"/>
              <a:t>E.g. every ‘iron assimilation by reduction and transport’ has_part some ‘iron ion transmembrane transport’</a:t>
            </a:r>
          </a:p>
          <a:p>
            <a:r>
              <a:rPr lang="en-US" dirty="0" smtClean="0"/>
              <a:t>Take gene products for that BP</a:t>
            </a:r>
          </a:p>
          <a:p>
            <a:pPr lvl="1"/>
            <a:r>
              <a:rPr lang="en-US" dirty="0" smtClean="0"/>
              <a:t>Rank most likely MF</a:t>
            </a:r>
          </a:p>
          <a:p>
            <a:pPr lvl="1"/>
            <a:r>
              <a:rPr lang="en-US" dirty="0" smtClean="0"/>
              <a:t>Connect up to BP instances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21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5 at 7.1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47538" cy="486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281" y="1626403"/>
            <a:ext cx="8425722" cy="45229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MF annotations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062" y="1582341"/>
            <a:ext cx="8234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{ </a:t>
            </a:r>
            <a:r>
              <a:rPr lang="en-US" sz="1600" dirty="0">
                <a:latin typeface="Courier"/>
                <a:cs typeface="Courier"/>
              </a:rPr>
              <a:t>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,   ## MF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strike="sngStrike" dirty="0">
                <a:latin typeface="Courier"/>
                <a:cs typeface="Courier"/>
              </a:rPr>
              <a:t>part_of: { type: "</a:t>
            </a:r>
            <a:r>
              <a:rPr lang="en-US" sz="1600" strike="sngStrike" dirty="0" err="1">
                <a:latin typeface="Courier"/>
                <a:cs typeface="Courier"/>
              </a:rPr>
              <a:t>GO:nnnn</a:t>
            </a:r>
            <a:r>
              <a:rPr lang="en-US" sz="1600" strike="sngStrike" dirty="0">
                <a:latin typeface="Courier"/>
                <a:cs typeface="Courier"/>
              </a:rPr>
              <a:t>" },   ## BP</a:t>
            </a:r>
          </a:p>
          <a:p>
            <a:r>
              <a:rPr lang="en-US" sz="1600" strike="sngStrike" dirty="0">
                <a:latin typeface="Courier"/>
                <a:cs typeface="Courier"/>
              </a:rPr>
              <a:t>      occurs_in: { type: "</a:t>
            </a:r>
            <a:r>
              <a:rPr lang="en-US" sz="1600" strike="sngStrike" dirty="0" err="1">
                <a:latin typeface="Courier"/>
                <a:cs typeface="Courier"/>
              </a:rPr>
              <a:t>GO:nnnn</a:t>
            </a:r>
            <a:r>
              <a:rPr lang="en-US" sz="1600" strike="sngStrike" dirty="0">
                <a:latin typeface="Courier"/>
                <a:cs typeface="Courier"/>
              </a:rPr>
              <a:t>" },   ## CC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err="1">
                <a:latin typeface="Courier"/>
                <a:cs typeface="Courier"/>
              </a:rPr>
              <a:t>enabled_by</a:t>
            </a:r>
            <a:r>
              <a:rPr lang="en-US" sz="1600" dirty="0">
                <a:latin typeface="Courier"/>
                <a:cs typeface="Courier"/>
              </a:rPr>
              <a:t>: { type: "</a:t>
            </a:r>
            <a:r>
              <a:rPr lang="en-US" sz="1600" dirty="0" err="1">
                <a:latin typeface="Courier"/>
                <a:cs typeface="Courier"/>
              </a:rPr>
              <a:t>UniProtKB:nnn</a:t>
            </a:r>
            <a:r>
              <a:rPr lang="en-US" sz="1600" dirty="0">
                <a:latin typeface="Courier"/>
                <a:cs typeface="Courier"/>
              </a:rPr>
              <a:t>"},  #</a:t>
            </a:r>
            <a:r>
              <a:rPr lang="en-US" sz="1600" dirty="0" smtClean="0">
                <a:latin typeface="Courier"/>
                <a:cs typeface="Courier"/>
              </a:rPr>
              <a:t># mandatory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err="1" smtClean="0">
                <a:latin typeface="Courier"/>
                <a:cs typeface="Courier"/>
              </a:rPr>
              <a:t>describedBy</a:t>
            </a:r>
            <a:r>
              <a:rPr lang="en-US" sz="1600" dirty="0">
                <a:latin typeface="Courier"/>
                <a:cs typeface="Courier"/>
              </a:rPr>
              <a:t>: {</a:t>
            </a:r>
          </a:p>
          <a:p>
            <a:r>
              <a:rPr lang="en-US" sz="1600" dirty="0">
                <a:latin typeface="Courier"/>
                <a:cs typeface="Courier"/>
              </a:rPr>
              <a:t>        reference: "PMID:123456",</a:t>
            </a:r>
          </a:p>
          <a:p>
            <a:r>
              <a:rPr lang="en-US" sz="1600" dirty="0">
                <a:latin typeface="Courier"/>
                <a:cs typeface="Courier"/>
              </a:rPr>
              <a:t>        evidence: {</a:t>
            </a:r>
          </a:p>
          <a:p>
            <a:r>
              <a:rPr lang="en-US" sz="1600" dirty="0">
                <a:latin typeface="Courier"/>
                <a:cs typeface="Courier"/>
              </a:rPr>
              <a:t>          type: "ECO:0000001",</a:t>
            </a:r>
          </a:p>
          <a:p>
            <a:r>
              <a:rPr lang="en-US" sz="1600" dirty="0">
                <a:latin typeface="Courier"/>
                <a:cs typeface="Courier"/>
              </a:rPr>
              <a:t>          with: "XXXX"</a:t>
            </a:r>
          </a:p>
          <a:p>
            <a:r>
              <a:rPr lang="en-US" sz="1600" dirty="0">
                <a:latin typeface="Courier"/>
                <a:cs typeface="Courier"/>
              </a:rPr>
              <a:t>        }</a:t>
            </a:r>
          </a:p>
          <a:p>
            <a:r>
              <a:rPr lang="en-US" sz="1600" dirty="0">
                <a:latin typeface="Courier"/>
                <a:cs typeface="Courier"/>
              </a:rPr>
              <a:t>      }</a:t>
            </a:r>
          </a:p>
          <a:p>
            <a:r>
              <a:rPr lang="en-US" sz="1600" dirty="0">
                <a:latin typeface="Courier"/>
                <a:cs typeface="Courier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2930447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5 at 7.1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47538" cy="486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281" y="2803609"/>
            <a:ext cx="8425722" cy="33457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6681" y="1610914"/>
            <a:ext cx="3162130" cy="46908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9081" y="1610914"/>
            <a:ext cx="3675734" cy="3742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56574" y="3244334"/>
            <a:ext cx="2449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Has_part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36526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5 at 7.1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47538" cy="486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281" y="1548955"/>
            <a:ext cx="8425722" cy="18897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446681" y="3872388"/>
            <a:ext cx="8425722" cy="975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6681" y="1548955"/>
            <a:ext cx="3177619" cy="31753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46681" y="5312917"/>
            <a:ext cx="8425722" cy="8209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9167" y="1679890"/>
            <a:ext cx="61201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Gene products involved</a:t>
            </a:r>
          </a:p>
          <a:p>
            <a:r>
              <a:rPr lang="en-US" sz="4800" dirty="0"/>
              <a:t>i</a:t>
            </a:r>
            <a:r>
              <a:rPr lang="en-US" sz="4800" dirty="0" smtClean="0"/>
              <a:t>n process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09515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5 at 7.1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47538" cy="486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281" y="619583"/>
            <a:ext cx="8425722" cy="28190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446681" y="4290603"/>
            <a:ext cx="8425722" cy="5576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6681" y="771982"/>
            <a:ext cx="3177619" cy="3952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12097" y="1788316"/>
            <a:ext cx="60459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Most likely functions to</a:t>
            </a:r>
          </a:p>
          <a:p>
            <a:r>
              <a:rPr lang="en-US" sz="4800" dirty="0"/>
              <a:t>b</a:t>
            </a:r>
            <a:r>
              <a:rPr lang="en-US" sz="4800" dirty="0" smtClean="0"/>
              <a:t>e be part of process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96794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5 at 7.1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47538" cy="486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281" y="619583"/>
            <a:ext cx="8425722" cy="28190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446681" y="4290603"/>
            <a:ext cx="4323765" cy="5576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6681" y="771982"/>
            <a:ext cx="3177619" cy="3952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327" y="456215"/>
            <a:ext cx="706335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Use annotation extensions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- include: translation of PPI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database (</a:t>
            </a:r>
            <a:r>
              <a:rPr lang="en-US" sz="4800" dirty="0" err="1" smtClean="0"/>
              <a:t>biogrid</a:t>
            </a:r>
            <a:r>
              <a:rPr lang="en-US" sz="4800" dirty="0" smtClean="0"/>
              <a:t>) to GAF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348835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5 at 7.1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47538" cy="48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4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764" y="274638"/>
            <a:ext cx="5016035" cy="27922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all this help </a:t>
            </a:r>
            <a:r>
              <a:rPr lang="en-US" b="1" dirty="0" smtClean="0">
                <a:solidFill>
                  <a:srgbClr val="FF0000"/>
                </a:solidFill>
              </a:rPr>
              <a:t>biologists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interpret</a:t>
            </a:r>
            <a:r>
              <a:rPr lang="en-US" dirty="0" smtClean="0"/>
              <a:t> their experimental data?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13-10-01 at 3.1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2" y="1"/>
            <a:ext cx="2828014" cy="67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2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MAGO-WG</a:t>
            </a:r>
          </a:p>
          <a:p>
            <a:r>
              <a:rPr lang="en-US" smtClean="0"/>
              <a:t>Content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755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44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Annotation Tool and LEGO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849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</a:t>
            </a:r>
            <a:endParaRPr lang="en-US" dirty="0"/>
          </a:p>
        </p:txBody>
      </p:sp>
      <p:pic>
        <p:nvPicPr>
          <p:cNvPr id="4" name="Picture 3" descr="Screen Shot 2013-10-01 at 3.2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69977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BP annotations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062" y="1582341"/>
            <a:ext cx="8234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{ </a:t>
            </a:r>
            <a:r>
              <a:rPr lang="en-US" sz="1600" dirty="0">
                <a:latin typeface="Courier"/>
                <a:cs typeface="Courier"/>
              </a:rPr>
              <a:t>type: "GO</a:t>
            </a:r>
            <a:r>
              <a:rPr lang="en-US" sz="1600" dirty="0" smtClean="0">
                <a:latin typeface="Courier"/>
                <a:cs typeface="Courier"/>
              </a:rPr>
              <a:t>:0003674" </a:t>
            </a:r>
            <a:r>
              <a:rPr lang="en-US" sz="1600" dirty="0">
                <a:latin typeface="Courier"/>
                <a:cs typeface="Courier"/>
              </a:rPr>
              <a:t>,   ## MF</a:t>
            </a:r>
          </a:p>
          <a:p>
            <a:r>
              <a:rPr lang="en-US" sz="1600" dirty="0">
                <a:latin typeface="Courier"/>
                <a:cs typeface="Courier"/>
              </a:rPr>
              <a:t>      part_of: { 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},   ## BP</a:t>
            </a:r>
          </a:p>
          <a:p>
            <a:r>
              <a:rPr lang="en-US" sz="1600" strike="sngStrike" dirty="0">
                <a:latin typeface="Courier"/>
                <a:cs typeface="Courier"/>
              </a:rPr>
              <a:t>      occurs_in: { type: "</a:t>
            </a:r>
            <a:r>
              <a:rPr lang="en-US" sz="1600" strike="sngStrike" dirty="0" err="1">
                <a:latin typeface="Courier"/>
                <a:cs typeface="Courier"/>
              </a:rPr>
              <a:t>GO:nnnn</a:t>
            </a:r>
            <a:r>
              <a:rPr lang="en-US" sz="1600" strike="sngStrike" dirty="0">
                <a:latin typeface="Courier"/>
                <a:cs typeface="Courier"/>
              </a:rPr>
              <a:t>" },   ## CC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err="1">
                <a:latin typeface="Courier"/>
                <a:cs typeface="Courier"/>
              </a:rPr>
              <a:t>enabled_by</a:t>
            </a:r>
            <a:r>
              <a:rPr lang="en-US" sz="1600" dirty="0">
                <a:latin typeface="Courier"/>
                <a:cs typeface="Courier"/>
              </a:rPr>
              <a:t>: { type: "</a:t>
            </a:r>
            <a:r>
              <a:rPr lang="en-US" sz="1600" dirty="0" err="1">
                <a:latin typeface="Courier"/>
                <a:cs typeface="Courier"/>
              </a:rPr>
              <a:t>UniProtKB:nnn</a:t>
            </a:r>
            <a:r>
              <a:rPr lang="en-US" sz="1600" dirty="0">
                <a:latin typeface="Courier"/>
                <a:cs typeface="Courier"/>
              </a:rPr>
              <a:t>"},  #</a:t>
            </a:r>
            <a:r>
              <a:rPr lang="en-US" sz="1600" dirty="0" smtClean="0">
                <a:latin typeface="Courier"/>
                <a:cs typeface="Courier"/>
              </a:rPr>
              <a:t># mandatory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err="1" smtClean="0">
                <a:latin typeface="Courier"/>
                <a:cs typeface="Courier"/>
              </a:rPr>
              <a:t>describedBy</a:t>
            </a:r>
            <a:r>
              <a:rPr lang="en-US" sz="1600" dirty="0">
                <a:latin typeface="Courier"/>
                <a:cs typeface="Courier"/>
              </a:rPr>
              <a:t>: {</a:t>
            </a:r>
          </a:p>
          <a:p>
            <a:r>
              <a:rPr lang="en-US" sz="1600" dirty="0">
                <a:latin typeface="Courier"/>
                <a:cs typeface="Courier"/>
              </a:rPr>
              <a:t>        reference: "PMID:123456",</a:t>
            </a:r>
          </a:p>
          <a:p>
            <a:r>
              <a:rPr lang="en-US" sz="1600" dirty="0">
                <a:latin typeface="Courier"/>
                <a:cs typeface="Courier"/>
              </a:rPr>
              <a:t>        evidence: {</a:t>
            </a:r>
          </a:p>
          <a:p>
            <a:r>
              <a:rPr lang="en-US" sz="1600" dirty="0">
                <a:latin typeface="Courier"/>
                <a:cs typeface="Courier"/>
              </a:rPr>
              <a:t>          type: "ECO:0000001",</a:t>
            </a:r>
          </a:p>
          <a:p>
            <a:r>
              <a:rPr lang="en-US" sz="1600" dirty="0">
                <a:latin typeface="Courier"/>
                <a:cs typeface="Courier"/>
              </a:rPr>
              <a:t>          with: "XXXX"</a:t>
            </a:r>
          </a:p>
          <a:p>
            <a:r>
              <a:rPr lang="en-US" sz="1600" dirty="0">
                <a:latin typeface="Courier"/>
                <a:cs typeface="Courier"/>
              </a:rPr>
              <a:t>        }</a:t>
            </a:r>
          </a:p>
          <a:p>
            <a:r>
              <a:rPr lang="en-US" sz="1600" dirty="0">
                <a:latin typeface="Courier"/>
                <a:cs typeface="Courier"/>
              </a:rPr>
              <a:t>      }</a:t>
            </a:r>
          </a:p>
          <a:p>
            <a:r>
              <a:rPr lang="en-US" sz="1600" dirty="0">
                <a:latin typeface="Courier"/>
                <a:cs typeface="Courier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7158253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should allow exchange of basic annotations</a:t>
            </a:r>
          </a:p>
          <a:p>
            <a:pPr lvl="1"/>
            <a:r>
              <a:rPr lang="en-US" dirty="0" smtClean="0"/>
              <a:t>GAF 1</a:t>
            </a:r>
          </a:p>
          <a:p>
            <a:pPr lvl="1"/>
            <a:r>
              <a:rPr lang="en-US" dirty="0" smtClean="0"/>
              <a:t>GAF 2 / GPAD</a:t>
            </a:r>
          </a:p>
          <a:p>
            <a:r>
              <a:rPr lang="en-US" dirty="0" smtClean="0"/>
              <a:t>Extensible to complex annotations</a:t>
            </a:r>
          </a:p>
          <a:p>
            <a:pPr lvl="1"/>
            <a:r>
              <a:rPr lang="en-US" dirty="0" smtClean="0"/>
              <a:t>Aka ‘LEGO’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8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062" y="1582341"/>
            <a:ext cx="8234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{ </a:t>
            </a:r>
            <a:r>
              <a:rPr lang="en-US" sz="1600" dirty="0">
                <a:latin typeface="Courier"/>
                <a:cs typeface="Courier"/>
              </a:rPr>
              <a:t>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,   ## </a:t>
            </a:r>
            <a:r>
              <a:rPr lang="en-US" sz="1600" dirty="0" smtClean="0">
                <a:latin typeface="Courier"/>
                <a:cs typeface="Courier"/>
              </a:rPr>
              <a:t>MF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has_input: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CHEBI:nnnn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  ## (same as c16)</a:t>
            </a:r>
            <a:endParaRPr lang="en-US" sz="16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part_of: { 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},   ## BP</a:t>
            </a:r>
          </a:p>
          <a:p>
            <a:r>
              <a:rPr lang="en-US" sz="1600" dirty="0">
                <a:latin typeface="Courier"/>
                <a:cs typeface="Courier"/>
              </a:rPr>
              <a:t>      occurs_in: { type: "</a:t>
            </a:r>
            <a:r>
              <a:rPr lang="en-US" sz="1600" dirty="0" err="1" smtClean="0">
                <a:latin typeface="Courier"/>
                <a:cs typeface="Courier"/>
              </a:rPr>
              <a:t>GO:nnnn</a:t>
            </a:r>
            <a:r>
              <a:rPr lang="en-US" sz="1600" dirty="0" smtClean="0">
                <a:latin typeface="Courier"/>
                <a:cs typeface="Courier"/>
              </a:rPr>
              <a:t>”,   ## CC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part_of: { type: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CL:nnnnn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</a:t>
            </a:r>
          </a:p>
          <a:p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                          part_of: { type: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UBERON:nnnn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 }}}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 err="1" smtClean="0">
                <a:latin typeface="Courier"/>
                <a:cs typeface="Courier"/>
              </a:rPr>
              <a:t>enabled_by</a:t>
            </a:r>
            <a:r>
              <a:rPr lang="en-US" sz="1600" dirty="0">
                <a:latin typeface="Courier"/>
                <a:cs typeface="Courier"/>
              </a:rPr>
              <a:t>: { type: "</a:t>
            </a:r>
            <a:r>
              <a:rPr lang="en-US" sz="1600" dirty="0" err="1">
                <a:latin typeface="Courier"/>
                <a:cs typeface="Courier"/>
              </a:rPr>
              <a:t>UniProtKB:nnn</a:t>
            </a:r>
            <a:r>
              <a:rPr lang="en-US" sz="1600" dirty="0">
                <a:latin typeface="Courier"/>
                <a:cs typeface="Courier"/>
              </a:rPr>
              <a:t>"},  ##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err="1" smtClean="0">
                <a:latin typeface="Courier"/>
                <a:cs typeface="Courier"/>
              </a:rPr>
              <a:t>describedBy</a:t>
            </a:r>
            <a:r>
              <a:rPr lang="en-US" sz="1600" dirty="0">
                <a:latin typeface="Courier"/>
                <a:cs typeface="Courier"/>
              </a:rPr>
              <a:t>: {</a:t>
            </a:r>
          </a:p>
          <a:p>
            <a:r>
              <a:rPr lang="en-US" sz="1600" dirty="0">
                <a:latin typeface="Courier"/>
                <a:cs typeface="Courier"/>
              </a:rPr>
              <a:t>        reference: "PMID:123456",</a:t>
            </a:r>
          </a:p>
          <a:p>
            <a:r>
              <a:rPr lang="en-US" sz="1600" dirty="0">
                <a:latin typeface="Courier"/>
                <a:cs typeface="Courier"/>
              </a:rPr>
              <a:t>        evidence: {</a:t>
            </a:r>
          </a:p>
          <a:p>
            <a:r>
              <a:rPr lang="en-US" sz="1600" dirty="0">
                <a:latin typeface="Courier"/>
                <a:cs typeface="Courier"/>
              </a:rPr>
              <a:t>          type: "ECO:0000001",</a:t>
            </a:r>
          </a:p>
          <a:p>
            <a:r>
              <a:rPr lang="en-US" sz="1600" dirty="0">
                <a:latin typeface="Courier"/>
                <a:cs typeface="Courier"/>
              </a:rPr>
              <a:t>          with: "XXXX"</a:t>
            </a:r>
          </a:p>
          <a:p>
            <a:r>
              <a:rPr lang="en-US" sz="1600" dirty="0">
                <a:latin typeface="Courier"/>
                <a:cs typeface="Courier"/>
              </a:rPr>
              <a:t>        }</a:t>
            </a:r>
          </a:p>
          <a:p>
            <a:r>
              <a:rPr lang="en-US" sz="1600" dirty="0">
                <a:latin typeface="Courier"/>
                <a:cs typeface="Courier"/>
              </a:rPr>
              <a:t>      }</a:t>
            </a:r>
          </a:p>
          <a:p>
            <a:r>
              <a:rPr lang="en-US" sz="1600" dirty="0">
                <a:latin typeface="Courier"/>
                <a:cs typeface="Courier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00840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062" y="1582341"/>
            <a:ext cx="82342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{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id: “GOC:ann12345”,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type</a:t>
            </a:r>
            <a:r>
              <a:rPr lang="en-US" sz="1600" dirty="0">
                <a:latin typeface="Courier"/>
                <a:cs typeface="Courier"/>
              </a:rPr>
              <a:t>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,   ## </a:t>
            </a:r>
            <a:r>
              <a:rPr lang="en-US" sz="1600" dirty="0" smtClean="0">
                <a:latin typeface="Courier"/>
                <a:cs typeface="Courier"/>
              </a:rPr>
              <a:t>MF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has_input: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CHEBI:nnnn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  ## (same as c16)</a:t>
            </a:r>
            <a:endParaRPr lang="en-US" sz="16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part_of: { type: "</a:t>
            </a:r>
            <a:r>
              <a:rPr lang="en-US" sz="1600" dirty="0" err="1">
                <a:latin typeface="Courier"/>
                <a:cs typeface="Courier"/>
              </a:rPr>
              <a:t>GO:nnnn</a:t>
            </a:r>
            <a:r>
              <a:rPr lang="en-US" sz="1600" dirty="0">
                <a:latin typeface="Courier"/>
                <a:cs typeface="Courier"/>
              </a:rPr>
              <a:t>" },   ## BP</a:t>
            </a:r>
          </a:p>
          <a:p>
            <a:r>
              <a:rPr lang="en-US" sz="1600" dirty="0">
                <a:latin typeface="Courier"/>
                <a:cs typeface="Courier"/>
              </a:rPr>
              <a:t>      occurs_in: { type: "</a:t>
            </a:r>
            <a:r>
              <a:rPr lang="en-US" sz="1600" dirty="0" err="1" smtClean="0">
                <a:latin typeface="Courier"/>
                <a:cs typeface="Courier"/>
              </a:rPr>
              <a:t>GO:nnnn</a:t>
            </a:r>
            <a:r>
              <a:rPr lang="en-US" sz="1600" dirty="0" smtClean="0">
                <a:latin typeface="Courier"/>
                <a:cs typeface="Courier"/>
              </a:rPr>
              <a:t>”,   ## CC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part_of: { type: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CL:nnnnn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</a:t>
            </a:r>
          </a:p>
          <a:p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                          part_of: { type: “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UBERON:nnnn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 }}}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 err="1" smtClean="0">
                <a:latin typeface="Courier"/>
                <a:cs typeface="Courier"/>
              </a:rPr>
              <a:t>enabled_by</a:t>
            </a:r>
            <a:r>
              <a:rPr lang="en-US" sz="1600" dirty="0">
                <a:latin typeface="Courier"/>
                <a:cs typeface="Courier"/>
              </a:rPr>
              <a:t>: { type: "</a:t>
            </a:r>
            <a:r>
              <a:rPr lang="en-US" sz="1600" dirty="0" err="1">
                <a:latin typeface="Courier"/>
                <a:cs typeface="Courier"/>
              </a:rPr>
              <a:t>UniProtKB:nnn</a:t>
            </a:r>
            <a:r>
              <a:rPr lang="en-US" sz="1600" dirty="0">
                <a:latin typeface="Courier"/>
                <a:cs typeface="Courier"/>
              </a:rPr>
              <a:t>"},  ##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 err="1" smtClean="0">
                <a:latin typeface="Courier"/>
                <a:cs typeface="Courier"/>
              </a:rPr>
              <a:t>describedBy</a:t>
            </a:r>
            <a:r>
              <a:rPr lang="en-US" sz="1600" dirty="0">
                <a:latin typeface="Courier"/>
                <a:cs typeface="Courier"/>
              </a:rPr>
              <a:t>: {</a:t>
            </a:r>
          </a:p>
          <a:p>
            <a:r>
              <a:rPr lang="en-US" sz="1600" dirty="0">
                <a:latin typeface="Courier"/>
                <a:cs typeface="Courier"/>
              </a:rPr>
              <a:t>        reference: "PMID:123456",</a:t>
            </a:r>
          </a:p>
          <a:p>
            <a:r>
              <a:rPr lang="en-US" sz="1600" dirty="0">
                <a:latin typeface="Courier"/>
                <a:cs typeface="Courier"/>
              </a:rPr>
              <a:t>        evidence: {</a:t>
            </a:r>
          </a:p>
          <a:p>
            <a:r>
              <a:rPr lang="en-US" sz="1600" dirty="0">
                <a:latin typeface="Courier"/>
                <a:cs typeface="Courier"/>
              </a:rPr>
              <a:t>          type: "ECO:0000001",</a:t>
            </a:r>
          </a:p>
          <a:p>
            <a:r>
              <a:rPr lang="en-US" sz="1600" dirty="0">
                <a:latin typeface="Courier"/>
                <a:cs typeface="Courier"/>
              </a:rPr>
              <a:t>          with: "XXXX"</a:t>
            </a:r>
          </a:p>
          <a:p>
            <a:r>
              <a:rPr lang="en-US" sz="1600" dirty="0">
                <a:latin typeface="Courier"/>
                <a:cs typeface="Courier"/>
              </a:rPr>
              <a:t>        }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smtClean="0">
                <a:latin typeface="Courier"/>
                <a:cs typeface="Courier"/>
              </a:rPr>
              <a:t>},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directly_activates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: “GOC:ann9876”,</a:t>
            </a:r>
            <a:endParaRPr lang="en-US" sz="16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46026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14327</TotalTime>
  <Words>2487</Words>
  <Application>Microsoft Macintosh PowerPoint</Application>
  <PresentationFormat>On-screen Show (4:3)</PresentationFormat>
  <Paragraphs>350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JSON exchange format</vt:lpstr>
      <vt:lpstr>Current GO annotation download options</vt:lpstr>
      <vt:lpstr>The problem with tabular files</vt:lpstr>
      <vt:lpstr>JSON as an alternative to TSVs</vt:lpstr>
      <vt:lpstr>Example (LEGO)</vt:lpstr>
      <vt:lpstr>Basic MF annotations</vt:lpstr>
      <vt:lpstr>Basic BP annotations</vt:lpstr>
      <vt:lpstr>Nesting</vt:lpstr>
      <vt:lpstr>Connecting</vt:lpstr>
      <vt:lpstr>JSON-LD Schema: mapping to RDF</vt:lpstr>
      <vt:lpstr>JSON-LD Schema: mapping to RDF</vt:lpstr>
      <vt:lpstr>Next steps</vt:lpstr>
      <vt:lpstr>Ontology infrastructure update</vt:lpstr>
      <vt:lpstr>GO and RHEA</vt:lpstr>
      <vt:lpstr>Goals</vt:lpstr>
      <vt:lpstr>RHEA</vt:lpstr>
      <vt:lpstr>Generate mappings to RHEA</vt:lpstr>
      <vt:lpstr>Mappings should be 1:1</vt:lpstr>
      <vt:lpstr>Translation to OWL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pipeline</vt:lpstr>
      <vt:lpstr>PowerPoint Presentation</vt:lpstr>
      <vt:lpstr>The road to modular annotations (aka LEGO): Are we there yet?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get to here?</vt:lpstr>
      <vt:lpstr>Brief overview: What is modular annotation (aka lego)? </vt:lpstr>
      <vt:lpstr>Questions/Obstacles</vt:lpstr>
      <vt:lpstr>How would users view the annotations?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and browsing: next steps</vt:lpstr>
      <vt:lpstr>How would annotators create the annotations?</vt:lpstr>
      <vt:lpstr>Modular annotation editor: Open questions</vt:lpstr>
      <vt:lpstr>How do we validate the annotations?</vt:lpstr>
      <vt:lpstr>Which formats would tools use to exchange the annotations?</vt:lpstr>
      <vt:lpstr>How can we seed a large enough set of annotations to get the ball rolling?</vt:lpstr>
      <vt:lpstr>Generating complex annotations from BioPAX</vt:lpstr>
      <vt:lpstr>PowerPoint Presentation</vt:lpstr>
      <vt:lpstr>PowerPoint Presentation</vt:lpstr>
      <vt:lpstr>PowerPoint Presentation</vt:lpstr>
      <vt:lpstr>PowerPoint Presentation</vt:lpstr>
      <vt:lpstr>Generating complex annotations from GAFs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all this help biologists interpret their experimental data? </vt:lpstr>
      <vt:lpstr>Next steps</vt:lpstr>
      <vt:lpstr>PowerPoint Presentation</vt:lpstr>
      <vt:lpstr>Common Annotation Tool and LEGO</vt:lpstr>
      <vt:lpstr>How do we get there?</vt:lpstr>
      <vt:lpstr>Basic idea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annotation expressivity</dc:title>
  <dc:creator>Chris Mungall</dc:creator>
  <cp:lastModifiedBy>Chris Mungall</cp:lastModifiedBy>
  <cp:revision>138</cp:revision>
  <dcterms:created xsi:type="dcterms:W3CDTF">2013-09-24T21:19:30Z</dcterms:created>
  <dcterms:modified xsi:type="dcterms:W3CDTF">2013-10-05T15:40:00Z</dcterms:modified>
</cp:coreProperties>
</file>