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Override PartName="/ppt/diagrams/drawing1.xml" ContentType="application/vnd.ms-office.drawingml.diagramDrawing+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282" r:id="rId3"/>
    <p:sldId id="277" r:id="rId4"/>
    <p:sldId id="278" r:id="rId5"/>
    <p:sldId id="273" r:id="rId6"/>
    <p:sldId id="274" r:id="rId7"/>
    <p:sldId id="279" r:id="rId8"/>
    <p:sldId id="258" r:id="rId9"/>
    <p:sldId id="267" r:id="rId10"/>
    <p:sldId id="268" r:id="rId11"/>
    <p:sldId id="280" r:id="rId12"/>
    <p:sldId id="259" r:id="rId13"/>
    <p:sldId id="260" r:id="rId14"/>
    <p:sldId id="263" r:id="rId15"/>
    <p:sldId id="283" r:id="rId16"/>
    <p:sldId id="281" r:id="rId17"/>
    <p:sldId id="284" r:id="rId18"/>
    <p:sldId id="285" r:id="rId19"/>
    <p:sldId id="286" r:id="rId20"/>
    <p:sldId id="289" r:id="rId21"/>
    <p:sldId id="290" r:id="rId22"/>
    <p:sldId id="291" r:id="rId23"/>
    <p:sldId id="292" r:id="rId24"/>
    <p:sldId id="264" r:id="rId25"/>
    <p:sldId id="295" r:id="rId26"/>
    <p:sldId id="296" r:id="rId27"/>
    <p:sldId id="303" r:id="rId28"/>
    <p:sldId id="300" r:id="rId29"/>
    <p:sldId id="293" r:id="rId30"/>
    <p:sldId id="294" r:id="rId31"/>
    <p:sldId id="297" r:id="rId32"/>
    <p:sldId id="299" r:id="rId33"/>
    <p:sldId id="304" r:id="rId34"/>
    <p:sldId id="298" r:id="rId35"/>
    <p:sldId id="302" r:id="rId36"/>
    <p:sldId id="30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1980" autoAdjust="0"/>
  </p:normalViewPr>
  <p:slideViewPr>
    <p:cSldViewPr snapToGrid="0" snapToObjects="1">
      <p:cViewPr varScale="1">
        <p:scale>
          <a:sx n="117" d="100"/>
          <a:sy n="117" d="100"/>
        </p:scale>
        <p:origin x="-22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8348E4-A1E6-064B-B369-6641413A7ACB}" type="doc">
      <dgm:prSet loTypeId="urn:microsoft.com/office/officeart/2005/8/layout/hProcess7" loCatId="process" qsTypeId="urn:microsoft.com/office/officeart/2005/8/quickstyle/simple4" qsCatId="simple" csTypeId="urn:microsoft.com/office/officeart/2005/8/colors/accent1_3" csCatId="accent1" phldr="1"/>
      <dgm:spPr/>
      <dgm:t>
        <a:bodyPr/>
        <a:lstStyle/>
        <a:p>
          <a:endParaRPr lang="en-US"/>
        </a:p>
      </dgm:t>
    </dgm:pt>
    <dgm:pt modelId="{45FA3C5F-1835-E447-8968-021ACA0C0285}">
      <dgm:prSet phldrT="[Text]" phldr="1"/>
      <dgm:spPr/>
      <dgm:t>
        <a:bodyPr/>
        <a:lstStyle/>
        <a:p>
          <a:endParaRPr lang="en-US" dirty="0"/>
        </a:p>
      </dgm:t>
    </dgm:pt>
    <dgm:pt modelId="{094252B9-6053-574B-AA03-7C1BCAA1CBF1}" type="parTrans" cxnId="{9F8DD202-783D-974E-9ED3-E57AE2AF8B1D}">
      <dgm:prSet/>
      <dgm:spPr/>
      <dgm:t>
        <a:bodyPr/>
        <a:lstStyle/>
        <a:p>
          <a:endParaRPr lang="en-US"/>
        </a:p>
      </dgm:t>
    </dgm:pt>
    <dgm:pt modelId="{0F2A8CE1-C599-9E4B-A103-94FDA229102B}" type="sibTrans" cxnId="{9F8DD202-783D-974E-9ED3-E57AE2AF8B1D}">
      <dgm:prSet/>
      <dgm:spPr/>
      <dgm:t>
        <a:bodyPr/>
        <a:lstStyle/>
        <a:p>
          <a:endParaRPr lang="en-US"/>
        </a:p>
      </dgm:t>
    </dgm:pt>
    <dgm:pt modelId="{4E816DA1-189C-ED42-84CB-563C94336E6C}">
      <dgm:prSet phldrT="[Text]"/>
      <dgm:spPr/>
      <dgm:t>
        <a:bodyPr/>
        <a:lstStyle/>
        <a:p>
          <a:r>
            <a:rPr lang="en-US" dirty="0" smtClean="0"/>
            <a:t>gene/protein</a:t>
          </a:r>
          <a:endParaRPr lang="en-US" dirty="0"/>
        </a:p>
      </dgm:t>
    </dgm:pt>
    <dgm:pt modelId="{3A0AE0CD-5216-964D-B7AA-E6170F2A1D24}" type="parTrans" cxnId="{975BC4AC-874F-E349-816F-6CE0A85C8BD5}">
      <dgm:prSet/>
      <dgm:spPr/>
      <dgm:t>
        <a:bodyPr/>
        <a:lstStyle/>
        <a:p>
          <a:endParaRPr lang="en-US"/>
        </a:p>
      </dgm:t>
    </dgm:pt>
    <dgm:pt modelId="{B2AD145E-A268-694C-BE5B-4B8E660DA8BA}" type="sibTrans" cxnId="{975BC4AC-874F-E349-816F-6CE0A85C8BD5}">
      <dgm:prSet/>
      <dgm:spPr/>
      <dgm:t>
        <a:bodyPr/>
        <a:lstStyle/>
        <a:p>
          <a:endParaRPr lang="en-US"/>
        </a:p>
      </dgm:t>
    </dgm:pt>
    <dgm:pt modelId="{C10B4064-6B5C-EB47-A7EB-0F0B83194157}">
      <dgm:prSet phldrT="[Text]" phldr="1"/>
      <dgm:spPr/>
      <dgm:t>
        <a:bodyPr/>
        <a:lstStyle/>
        <a:p>
          <a:endParaRPr lang="en-US" dirty="0"/>
        </a:p>
      </dgm:t>
    </dgm:pt>
    <dgm:pt modelId="{E68CDDF4-9904-2948-B63A-6647FB0BCDF8}" type="parTrans" cxnId="{E6A0CF7E-3819-D74D-B409-E5847E517278}">
      <dgm:prSet/>
      <dgm:spPr/>
      <dgm:t>
        <a:bodyPr/>
        <a:lstStyle/>
        <a:p>
          <a:endParaRPr lang="en-US"/>
        </a:p>
      </dgm:t>
    </dgm:pt>
    <dgm:pt modelId="{27AB45EF-5CEB-EA4D-AE3B-13706A6D8C64}" type="sibTrans" cxnId="{E6A0CF7E-3819-D74D-B409-E5847E517278}">
      <dgm:prSet/>
      <dgm:spPr/>
      <dgm:t>
        <a:bodyPr/>
        <a:lstStyle/>
        <a:p>
          <a:endParaRPr lang="en-US"/>
        </a:p>
      </dgm:t>
    </dgm:pt>
    <dgm:pt modelId="{CE517AD2-1479-5A43-8682-A2813923C8D0}">
      <dgm:prSet phldrT="[Text]"/>
      <dgm:spPr/>
      <dgm:t>
        <a:bodyPr/>
        <a:lstStyle/>
        <a:p>
          <a:r>
            <a:rPr lang="en-US" dirty="0" smtClean="0"/>
            <a:t>GO term</a:t>
          </a:r>
          <a:endParaRPr lang="en-US" dirty="0"/>
        </a:p>
      </dgm:t>
    </dgm:pt>
    <dgm:pt modelId="{1FD542D4-D13A-BD48-B83F-97FD2F0802D3}" type="parTrans" cxnId="{2BE64B10-12C0-5142-80CF-5C892B6FDD21}">
      <dgm:prSet/>
      <dgm:spPr/>
      <dgm:t>
        <a:bodyPr/>
        <a:lstStyle/>
        <a:p>
          <a:endParaRPr lang="en-US"/>
        </a:p>
      </dgm:t>
    </dgm:pt>
    <dgm:pt modelId="{2FBCD418-D766-B14F-80D0-34D6A3D736D8}" type="sibTrans" cxnId="{2BE64B10-12C0-5142-80CF-5C892B6FDD21}">
      <dgm:prSet/>
      <dgm:spPr/>
      <dgm:t>
        <a:bodyPr/>
        <a:lstStyle/>
        <a:p>
          <a:endParaRPr lang="en-US"/>
        </a:p>
      </dgm:t>
    </dgm:pt>
    <dgm:pt modelId="{23E554BD-2767-C94C-AB0A-04B7C75A972C}">
      <dgm:prSet phldrT="[Text]" phldr="1"/>
      <dgm:spPr/>
      <dgm:t>
        <a:bodyPr/>
        <a:lstStyle/>
        <a:p>
          <a:endParaRPr lang="en-US" dirty="0"/>
        </a:p>
      </dgm:t>
    </dgm:pt>
    <dgm:pt modelId="{A389996B-EE4F-2845-A2BE-D39BAFFE4B7D}" type="parTrans" cxnId="{272AAE4B-4E22-5345-B1AB-3CB5934C133A}">
      <dgm:prSet/>
      <dgm:spPr/>
      <dgm:t>
        <a:bodyPr/>
        <a:lstStyle/>
        <a:p>
          <a:endParaRPr lang="en-US"/>
        </a:p>
      </dgm:t>
    </dgm:pt>
    <dgm:pt modelId="{235E32A1-E450-884A-BA31-449FB9FA8C5F}" type="sibTrans" cxnId="{272AAE4B-4E22-5345-B1AB-3CB5934C133A}">
      <dgm:prSet/>
      <dgm:spPr/>
      <dgm:t>
        <a:bodyPr/>
        <a:lstStyle/>
        <a:p>
          <a:endParaRPr lang="en-US"/>
        </a:p>
      </dgm:t>
    </dgm:pt>
    <dgm:pt modelId="{171E680C-7152-4645-83D1-922F735D82C1}">
      <dgm:prSet phldrT="[Text]"/>
      <dgm:spPr/>
      <dgm:t>
        <a:bodyPr/>
        <a:lstStyle/>
        <a:p>
          <a:r>
            <a:rPr lang="en-US" dirty="0" smtClean="0"/>
            <a:t>evidence</a:t>
          </a:r>
          <a:endParaRPr lang="en-US" dirty="0"/>
        </a:p>
      </dgm:t>
    </dgm:pt>
    <dgm:pt modelId="{D39A4715-0B15-7A4B-B12F-6F81391B2DE8}" type="parTrans" cxnId="{1FDDAC0F-E56C-9D49-8A16-C5736CBD4540}">
      <dgm:prSet/>
      <dgm:spPr/>
      <dgm:t>
        <a:bodyPr/>
        <a:lstStyle/>
        <a:p>
          <a:endParaRPr lang="en-US"/>
        </a:p>
      </dgm:t>
    </dgm:pt>
    <dgm:pt modelId="{EE3E5B51-22FB-A84B-9057-962039DBED79}" type="sibTrans" cxnId="{1FDDAC0F-E56C-9D49-8A16-C5736CBD4540}">
      <dgm:prSet/>
      <dgm:spPr/>
      <dgm:t>
        <a:bodyPr/>
        <a:lstStyle/>
        <a:p>
          <a:endParaRPr lang="en-US"/>
        </a:p>
      </dgm:t>
    </dgm:pt>
    <dgm:pt modelId="{D336C2AF-0476-574B-BE2D-5B184B643D18}" type="pres">
      <dgm:prSet presAssocID="{858348E4-A1E6-064B-B369-6641413A7ACB}" presName="Name0" presStyleCnt="0">
        <dgm:presLayoutVars>
          <dgm:dir/>
          <dgm:animLvl val="lvl"/>
          <dgm:resizeHandles val="exact"/>
        </dgm:presLayoutVars>
      </dgm:prSet>
      <dgm:spPr/>
      <dgm:t>
        <a:bodyPr/>
        <a:lstStyle/>
        <a:p>
          <a:endParaRPr lang="en-US"/>
        </a:p>
      </dgm:t>
    </dgm:pt>
    <dgm:pt modelId="{415F3B24-8191-8A4B-8D98-D7ED88D06529}" type="pres">
      <dgm:prSet presAssocID="{45FA3C5F-1835-E447-8968-021ACA0C0285}" presName="compositeNode" presStyleCnt="0">
        <dgm:presLayoutVars>
          <dgm:bulletEnabled val="1"/>
        </dgm:presLayoutVars>
      </dgm:prSet>
      <dgm:spPr/>
      <dgm:t>
        <a:bodyPr/>
        <a:lstStyle/>
        <a:p>
          <a:endParaRPr lang="en-US"/>
        </a:p>
      </dgm:t>
    </dgm:pt>
    <dgm:pt modelId="{FD7442D8-40C4-694D-B628-D1DEF04AA542}" type="pres">
      <dgm:prSet presAssocID="{45FA3C5F-1835-E447-8968-021ACA0C0285}" presName="bgRect" presStyleLbl="node1" presStyleIdx="0" presStyleCnt="3"/>
      <dgm:spPr/>
      <dgm:t>
        <a:bodyPr/>
        <a:lstStyle/>
        <a:p>
          <a:endParaRPr lang="en-US"/>
        </a:p>
      </dgm:t>
    </dgm:pt>
    <dgm:pt modelId="{88C4D429-D735-5445-957A-A7DAB2D0CB89}" type="pres">
      <dgm:prSet presAssocID="{45FA3C5F-1835-E447-8968-021ACA0C0285}" presName="parentNode" presStyleLbl="node1" presStyleIdx="0" presStyleCnt="3">
        <dgm:presLayoutVars>
          <dgm:chMax val="0"/>
          <dgm:bulletEnabled val="1"/>
        </dgm:presLayoutVars>
      </dgm:prSet>
      <dgm:spPr/>
      <dgm:t>
        <a:bodyPr/>
        <a:lstStyle/>
        <a:p>
          <a:endParaRPr lang="en-US"/>
        </a:p>
      </dgm:t>
    </dgm:pt>
    <dgm:pt modelId="{702A9A58-D6B9-FF43-955D-480966CA80C8}" type="pres">
      <dgm:prSet presAssocID="{45FA3C5F-1835-E447-8968-021ACA0C0285}" presName="childNode" presStyleLbl="node1" presStyleIdx="0" presStyleCnt="3">
        <dgm:presLayoutVars>
          <dgm:bulletEnabled val="1"/>
        </dgm:presLayoutVars>
      </dgm:prSet>
      <dgm:spPr/>
      <dgm:t>
        <a:bodyPr/>
        <a:lstStyle/>
        <a:p>
          <a:endParaRPr lang="en-US"/>
        </a:p>
      </dgm:t>
    </dgm:pt>
    <dgm:pt modelId="{C304F1A5-866E-534E-861B-E2418FD3EB6B}" type="pres">
      <dgm:prSet presAssocID="{0F2A8CE1-C599-9E4B-A103-94FDA229102B}" presName="hSp" presStyleCnt="0"/>
      <dgm:spPr/>
      <dgm:t>
        <a:bodyPr/>
        <a:lstStyle/>
        <a:p>
          <a:endParaRPr lang="en-US"/>
        </a:p>
      </dgm:t>
    </dgm:pt>
    <dgm:pt modelId="{BF3C2B60-C5DD-DC48-8A35-BB0ADD8769AD}" type="pres">
      <dgm:prSet presAssocID="{0F2A8CE1-C599-9E4B-A103-94FDA229102B}" presName="vProcSp" presStyleCnt="0"/>
      <dgm:spPr/>
      <dgm:t>
        <a:bodyPr/>
        <a:lstStyle/>
        <a:p>
          <a:endParaRPr lang="en-US"/>
        </a:p>
      </dgm:t>
    </dgm:pt>
    <dgm:pt modelId="{2E7898C2-1F1C-084B-8408-0491B3602CDF}" type="pres">
      <dgm:prSet presAssocID="{0F2A8CE1-C599-9E4B-A103-94FDA229102B}" presName="vSp1" presStyleCnt="0"/>
      <dgm:spPr/>
      <dgm:t>
        <a:bodyPr/>
        <a:lstStyle/>
        <a:p>
          <a:endParaRPr lang="en-US"/>
        </a:p>
      </dgm:t>
    </dgm:pt>
    <dgm:pt modelId="{E2BBDAC3-0C79-1748-B2F6-9FB8148AF229}" type="pres">
      <dgm:prSet presAssocID="{0F2A8CE1-C599-9E4B-A103-94FDA229102B}" presName="simulatedConn" presStyleLbl="solidFgAcc1" presStyleIdx="0" presStyleCnt="2"/>
      <dgm:spPr/>
      <dgm:t>
        <a:bodyPr/>
        <a:lstStyle/>
        <a:p>
          <a:endParaRPr lang="en-US"/>
        </a:p>
      </dgm:t>
    </dgm:pt>
    <dgm:pt modelId="{F2DA5C1F-874C-7F45-8932-F00457F46974}" type="pres">
      <dgm:prSet presAssocID="{0F2A8CE1-C599-9E4B-A103-94FDA229102B}" presName="vSp2" presStyleCnt="0"/>
      <dgm:spPr/>
      <dgm:t>
        <a:bodyPr/>
        <a:lstStyle/>
        <a:p>
          <a:endParaRPr lang="en-US"/>
        </a:p>
      </dgm:t>
    </dgm:pt>
    <dgm:pt modelId="{5D4429AF-00BD-1745-8EE7-DEDA16055388}" type="pres">
      <dgm:prSet presAssocID="{0F2A8CE1-C599-9E4B-A103-94FDA229102B}" presName="sibTrans" presStyleCnt="0"/>
      <dgm:spPr/>
      <dgm:t>
        <a:bodyPr/>
        <a:lstStyle/>
        <a:p>
          <a:endParaRPr lang="en-US"/>
        </a:p>
      </dgm:t>
    </dgm:pt>
    <dgm:pt modelId="{5E11831D-7FFA-8144-BF8B-F140102B1C58}" type="pres">
      <dgm:prSet presAssocID="{C10B4064-6B5C-EB47-A7EB-0F0B83194157}" presName="compositeNode" presStyleCnt="0">
        <dgm:presLayoutVars>
          <dgm:bulletEnabled val="1"/>
        </dgm:presLayoutVars>
      </dgm:prSet>
      <dgm:spPr/>
      <dgm:t>
        <a:bodyPr/>
        <a:lstStyle/>
        <a:p>
          <a:endParaRPr lang="en-US"/>
        </a:p>
      </dgm:t>
    </dgm:pt>
    <dgm:pt modelId="{3D0E3918-613D-944D-B39F-E14ECEB74453}" type="pres">
      <dgm:prSet presAssocID="{C10B4064-6B5C-EB47-A7EB-0F0B83194157}" presName="bgRect" presStyleLbl="node1" presStyleIdx="1" presStyleCnt="3"/>
      <dgm:spPr/>
      <dgm:t>
        <a:bodyPr/>
        <a:lstStyle/>
        <a:p>
          <a:endParaRPr lang="en-US"/>
        </a:p>
      </dgm:t>
    </dgm:pt>
    <dgm:pt modelId="{F3FB5EDB-F2E7-AB4B-A705-5711FC9767FC}" type="pres">
      <dgm:prSet presAssocID="{C10B4064-6B5C-EB47-A7EB-0F0B83194157}" presName="parentNode" presStyleLbl="node1" presStyleIdx="1" presStyleCnt="3">
        <dgm:presLayoutVars>
          <dgm:chMax val="0"/>
          <dgm:bulletEnabled val="1"/>
        </dgm:presLayoutVars>
      </dgm:prSet>
      <dgm:spPr/>
      <dgm:t>
        <a:bodyPr/>
        <a:lstStyle/>
        <a:p>
          <a:endParaRPr lang="en-US"/>
        </a:p>
      </dgm:t>
    </dgm:pt>
    <dgm:pt modelId="{04D73CC1-019D-6B45-BBD5-96F5C50FE024}" type="pres">
      <dgm:prSet presAssocID="{C10B4064-6B5C-EB47-A7EB-0F0B83194157}" presName="childNode" presStyleLbl="node1" presStyleIdx="1" presStyleCnt="3">
        <dgm:presLayoutVars>
          <dgm:bulletEnabled val="1"/>
        </dgm:presLayoutVars>
      </dgm:prSet>
      <dgm:spPr/>
      <dgm:t>
        <a:bodyPr/>
        <a:lstStyle/>
        <a:p>
          <a:endParaRPr lang="en-US"/>
        </a:p>
      </dgm:t>
    </dgm:pt>
    <dgm:pt modelId="{07C9163F-2651-E34A-AAFA-574E377E7BEF}" type="pres">
      <dgm:prSet presAssocID="{27AB45EF-5CEB-EA4D-AE3B-13706A6D8C64}" presName="hSp" presStyleCnt="0"/>
      <dgm:spPr/>
      <dgm:t>
        <a:bodyPr/>
        <a:lstStyle/>
        <a:p>
          <a:endParaRPr lang="en-US"/>
        </a:p>
      </dgm:t>
    </dgm:pt>
    <dgm:pt modelId="{AD1CC9F7-984D-2344-A885-EAAAAB2E68B5}" type="pres">
      <dgm:prSet presAssocID="{27AB45EF-5CEB-EA4D-AE3B-13706A6D8C64}" presName="vProcSp" presStyleCnt="0"/>
      <dgm:spPr/>
      <dgm:t>
        <a:bodyPr/>
        <a:lstStyle/>
        <a:p>
          <a:endParaRPr lang="en-US"/>
        </a:p>
      </dgm:t>
    </dgm:pt>
    <dgm:pt modelId="{C61A8556-5BB6-4E43-99B8-EAB5640AC407}" type="pres">
      <dgm:prSet presAssocID="{27AB45EF-5CEB-EA4D-AE3B-13706A6D8C64}" presName="vSp1" presStyleCnt="0"/>
      <dgm:spPr/>
      <dgm:t>
        <a:bodyPr/>
        <a:lstStyle/>
        <a:p>
          <a:endParaRPr lang="en-US"/>
        </a:p>
      </dgm:t>
    </dgm:pt>
    <dgm:pt modelId="{26BEE8D4-0F6B-3042-98D0-E4A51AA82CD6}" type="pres">
      <dgm:prSet presAssocID="{27AB45EF-5CEB-EA4D-AE3B-13706A6D8C64}" presName="simulatedConn" presStyleLbl="solidFgAcc1" presStyleIdx="1" presStyleCnt="2"/>
      <dgm:spPr/>
      <dgm:t>
        <a:bodyPr/>
        <a:lstStyle/>
        <a:p>
          <a:endParaRPr lang="en-US"/>
        </a:p>
      </dgm:t>
    </dgm:pt>
    <dgm:pt modelId="{7DC710D8-9D3C-6448-A7D8-65C869D73F97}" type="pres">
      <dgm:prSet presAssocID="{27AB45EF-5CEB-EA4D-AE3B-13706A6D8C64}" presName="vSp2" presStyleCnt="0"/>
      <dgm:spPr/>
      <dgm:t>
        <a:bodyPr/>
        <a:lstStyle/>
        <a:p>
          <a:endParaRPr lang="en-US"/>
        </a:p>
      </dgm:t>
    </dgm:pt>
    <dgm:pt modelId="{BDE2190D-84E4-064D-85D8-701B6E726251}" type="pres">
      <dgm:prSet presAssocID="{27AB45EF-5CEB-EA4D-AE3B-13706A6D8C64}" presName="sibTrans" presStyleCnt="0"/>
      <dgm:spPr/>
      <dgm:t>
        <a:bodyPr/>
        <a:lstStyle/>
        <a:p>
          <a:endParaRPr lang="en-US"/>
        </a:p>
      </dgm:t>
    </dgm:pt>
    <dgm:pt modelId="{ECE25418-F5E0-1D40-837C-B82FA27067A1}" type="pres">
      <dgm:prSet presAssocID="{23E554BD-2767-C94C-AB0A-04B7C75A972C}" presName="compositeNode" presStyleCnt="0">
        <dgm:presLayoutVars>
          <dgm:bulletEnabled val="1"/>
        </dgm:presLayoutVars>
      </dgm:prSet>
      <dgm:spPr/>
      <dgm:t>
        <a:bodyPr/>
        <a:lstStyle/>
        <a:p>
          <a:endParaRPr lang="en-US"/>
        </a:p>
      </dgm:t>
    </dgm:pt>
    <dgm:pt modelId="{1655EC7C-C0B9-874C-AEC1-4363F6EE5D5E}" type="pres">
      <dgm:prSet presAssocID="{23E554BD-2767-C94C-AB0A-04B7C75A972C}" presName="bgRect" presStyleLbl="node1" presStyleIdx="2" presStyleCnt="3"/>
      <dgm:spPr/>
      <dgm:t>
        <a:bodyPr/>
        <a:lstStyle/>
        <a:p>
          <a:endParaRPr lang="en-US"/>
        </a:p>
      </dgm:t>
    </dgm:pt>
    <dgm:pt modelId="{A8E742E6-2D09-F94E-942E-4E8EB9496D09}" type="pres">
      <dgm:prSet presAssocID="{23E554BD-2767-C94C-AB0A-04B7C75A972C}" presName="parentNode" presStyleLbl="node1" presStyleIdx="2" presStyleCnt="3">
        <dgm:presLayoutVars>
          <dgm:chMax val="0"/>
          <dgm:bulletEnabled val="1"/>
        </dgm:presLayoutVars>
      </dgm:prSet>
      <dgm:spPr/>
      <dgm:t>
        <a:bodyPr/>
        <a:lstStyle/>
        <a:p>
          <a:endParaRPr lang="en-US"/>
        </a:p>
      </dgm:t>
    </dgm:pt>
    <dgm:pt modelId="{2D7A650F-5DDF-FA43-B023-AD6CD4A617C8}" type="pres">
      <dgm:prSet presAssocID="{23E554BD-2767-C94C-AB0A-04B7C75A972C}" presName="childNode" presStyleLbl="node1" presStyleIdx="2" presStyleCnt="3">
        <dgm:presLayoutVars>
          <dgm:bulletEnabled val="1"/>
        </dgm:presLayoutVars>
      </dgm:prSet>
      <dgm:spPr/>
      <dgm:t>
        <a:bodyPr/>
        <a:lstStyle/>
        <a:p>
          <a:endParaRPr lang="en-US"/>
        </a:p>
      </dgm:t>
    </dgm:pt>
  </dgm:ptLst>
  <dgm:cxnLst>
    <dgm:cxn modelId="{959B81BA-346F-6240-9EBF-114C70D47E46}" type="presOf" srcId="{C10B4064-6B5C-EB47-A7EB-0F0B83194157}" destId="{F3FB5EDB-F2E7-AB4B-A705-5711FC9767FC}" srcOrd="1" destOrd="0" presId="urn:microsoft.com/office/officeart/2005/8/layout/hProcess7"/>
    <dgm:cxn modelId="{272AAE4B-4E22-5345-B1AB-3CB5934C133A}" srcId="{858348E4-A1E6-064B-B369-6641413A7ACB}" destId="{23E554BD-2767-C94C-AB0A-04B7C75A972C}" srcOrd="2" destOrd="0" parTransId="{A389996B-EE4F-2845-A2BE-D39BAFFE4B7D}" sibTransId="{235E32A1-E450-884A-BA31-449FB9FA8C5F}"/>
    <dgm:cxn modelId="{1FDDAC0F-E56C-9D49-8A16-C5736CBD4540}" srcId="{23E554BD-2767-C94C-AB0A-04B7C75A972C}" destId="{171E680C-7152-4645-83D1-922F735D82C1}" srcOrd="0" destOrd="0" parTransId="{D39A4715-0B15-7A4B-B12F-6F81391B2DE8}" sibTransId="{EE3E5B51-22FB-A84B-9057-962039DBED79}"/>
    <dgm:cxn modelId="{37FD06C7-E22F-5147-8E31-2A1828429010}" type="presOf" srcId="{4E816DA1-189C-ED42-84CB-563C94336E6C}" destId="{702A9A58-D6B9-FF43-955D-480966CA80C8}" srcOrd="0" destOrd="0" presId="urn:microsoft.com/office/officeart/2005/8/layout/hProcess7"/>
    <dgm:cxn modelId="{DFDF35FA-0B80-714B-8938-829A94F97677}" type="presOf" srcId="{45FA3C5F-1835-E447-8968-021ACA0C0285}" destId="{88C4D429-D735-5445-957A-A7DAB2D0CB89}" srcOrd="1" destOrd="0" presId="urn:microsoft.com/office/officeart/2005/8/layout/hProcess7"/>
    <dgm:cxn modelId="{9F8DD202-783D-974E-9ED3-E57AE2AF8B1D}" srcId="{858348E4-A1E6-064B-B369-6641413A7ACB}" destId="{45FA3C5F-1835-E447-8968-021ACA0C0285}" srcOrd="0" destOrd="0" parTransId="{094252B9-6053-574B-AA03-7C1BCAA1CBF1}" sibTransId="{0F2A8CE1-C599-9E4B-A103-94FDA229102B}"/>
    <dgm:cxn modelId="{E6A0CF7E-3819-D74D-B409-E5847E517278}" srcId="{858348E4-A1E6-064B-B369-6641413A7ACB}" destId="{C10B4064-6B5C-EB47-A7EB-0F0B83194157}" srcOrd="1" destOrd="0" parTransId="{E68CDDF4-9904-2948-B63A-6647FB0BCDF8}" sibTransId="{27AB45EF-5CEB-EA4D-AE3B-13706A6D8C64}"/>
    <dgm:cxn modelId="{2BE64B10-12C0-5142-80CF-5C892B6FDD21}" srcId="{C10B4064-6B5C-EB47-A7EB-0F0B83194157}" destId="{CE517AD2-1479-5A43-8682-A2813923C8D0}" srcOrd="0" destOrd="0" parTransId="{1FD542D4-D13A-BD48-B83F-97FD2F0802D3}" sibTransId="{2FBCD418-D766-B14F-80D0-34D6A3D736D8}"/>
    <dgm:cxn modelId="{9E7123A8-76C9-7143-8114-31A7731C0DB5}" type="presOf" srcId="{C10B4064-6B5C-EB47-A7EB-0F0B83194157}" destId="{3D0E3918-613D-944D-B39F-E14ECEB74453}" srcOrd="0" destOrd="0" presId="urn:microsoft.com/office/officeart/2005/8/layout/hProcess7"/>
    <dgm:cxn modelId="{2C5B43EA-85A8-474E-A1B6-DFD59183B273}" type="presOf" srcId="{45FA3C5F-1835-E447-8968-021ACA0C0285}" destId="{FD7442D8-40C4-694D-B628-D1DEF04AA542}" srcOrd="0" destOrd="0" presId="urn:microsoft.com/office/officeart/2005/8/layout/hProcess7"/>
    <dgm:cxn modelId="{966D720B-3051-E34F-9138-5996DA43926A}" type="presOf" srcId="{171E680C-7152-4645-83D1-922F735D82C1}" destId="{2D7A650F-5DDF-FA43-B023-AD6CD4A617C8}" srcOrd="0" destOrd="0" presId="urn:microsoft.com/office/officeart/2005/8/layout/hProcess7"/>
    <dgm:cxn modelId="{842CEFBC-7D2F-0C48-A48D-9C7463881C6D}" type="presOf" srcId="{858348E4-A1E6-064B-B369-6641413A7ACB}" destId="{D336C2AF-0476-574B-BE2D-5B184B643D18}" srcOrd="0" destOrd="0" presId="urn:microsoft.com/office/officeart/2005/8/layout/hProcess7"/>
    <dgm:cxn modelId="{975BC4AC-874F-E349-816F-6CE0A85C8BD5}" srcId="{45FA3C5F-1835-E447-8968-021ACA0C0285}" destId="{4E816DA1-189C-ED42-84CB-563C94336E6C}" srcOrd="0" destOrd="0" parTransId="{3A0AE0CD-5216-964D-B7AA-E6170F2A1D24}" sibTransId="{B2AD145E-A268-694C-BE5B-4B8E660DA8BA}"/>
    <dgm:cxn modelId="{4FFADA0E-6FB5-5349-8DE4-C5C5530B1984}" type="presOf" srcId="{23E554BD-2767-C94C-AB0A-04B7C75A972C}" destId="{A8E742E6-2D09-F94E-942E-4E8EB9496D09}" srcOrd="1" destOrd="0" presId="urn:microsoft.com/office/officeart/2005/8/layout/hProcess7"/>
    <dgm:cxn modelId="{5C10C6DE-C0B6-AC4C-8F1B-036681649FE7}" type="presOf" srcId="{23E554BD-2767-C94C-AB0A-04B7C75A972C}" destId="{1655EC7C-C0B9-874C-AEC1-4363F6EE5D5E}" srcOrd="0" destOrd="0" presId="urn:microsoft.com/office/officeart/2005/8/layout/hProcess7"/>
    <dgm:cxn modelId="{38A31E1E-B604-7244-A701-74FD73734679}" type="presOf" srcId="{CE517AD2-1479-5A43-8682-A2813923C8D0}" destId="{04D73CC1-019D-6B45-BBD5-96F5C50FE024}" srcOrd="0" destOrd="0" presId="urn:microsoft.com/office/officeart/2005/8/layout/hProcess7"/>
    <dgm:cxn modelId="{ADA414DD-35D3-9349-9782-B10D449D0F8D}" type="presParOf" srcId="{D336C2AF-0476-574B-BE2D-5B184B643D18}" destId="{415F3B24-8191-8A4B-8D98-D7ED88D06529}" srcOrd="0" destOrd="0" presId="urn:microsoft.com/office/officeart/2005/8/layout/hProcess7"/>
    <dgm:cxn modelId="{CDBEFEE7-F90E-9445-84CB-FFEE5A96DB40}" type="presParOf" srcId="{415F3B24-8191-8A4B-8D98-D7ED88D06529}" destId="{FD7442D8-40C4-694D-B628-D1DEF04AA542}" srcOrd="0" destOrd="0" presId="urn:microsoft.com/office/officeart/2005/8/layout/hProcess7"/>
    <dgm:cxn modelId="{BB211722-004A-FA4E-B080-98B78D4B5621}" type="presParOf" srcId="{415F3B24-8191-8A4B-8D98-D7ED88D06529}" destId="{88C4D429-D735-5445-957A-A7DAB2D0CB89}" srcOrd="1" destOrd="0" presId="urn:microsoft.com/office/officeart/2005/8/layout/hProcess7"/>
    <dgm:cxn modelId="{E7E35818-62A2-2645-B25F-1613D6216BA8}" type="presParOf" srcId="{415F3B24-8191-8A4B-8D98-D7ED88D06529}" destId="{702A9A58-D6B9-FF43-955D-480966CA80C8}" srcOrd="2" destOrd="0" presId="urn:microsoft.com/office/officeart/2005/8/layout/hProcess7"/>
    <dgm:cxn modelId="{F2BE895F-3AEF-1E46-A578-97C5FB957C76}" type="presParOf" srcId="{D336C2AF-0476-574B-BE2D-5B184B643D18}" destId="{C304F1A5-866E-534E-861B-E2418FD3EB6B}" srcOrd="1" destOrd="0" presId="urn:microsoft.com/office/officeart/2005/8/layout/hProcess7"/>
    <dgm:cxn modelId="{8B4690A5-3B30-A540-BCF9-D511A3591C06}" type="presParOf" srcId="{D336C2AF-0476-574B-BE2D-5B184B643D18}" destId="{BF3C2B60-C5DD-DC48-8A35-BB0ADD8769AD}" srcOrd="2" destOrd="0" presId="urn:microsoft.com/office/officeart/2005/8/layout/hProcess7"/>
    <dgm:cxn modelId="{A8B006A7-FF77-574C-811E-AF207C94D37A}" type="presParOf" srcId="{BF3C2B60-C5DD-DC48-8A35-BB0ADD8769AD}" destId="{2E7898C2-1F1C-084B-8408-0491B3602CDF}" srcOrd="0" destOrd="0" presId="urn:microsoft.com/office/officeart/2005/8/layout/hProcess7"/>
    <dgm:cxn modelId="{A66651B0-9B6C-8F47-A729-3E3B889D8B79}" type="presParOf" srcId="{BF3C2B60-C5DD-DC48-8A35-BB0ADD8769AD}" destId="{E2BBDAC3-0C79-1748-B2F6-9FB8148AF229}" srcOrd="1" destOrd="0" presId="urn:microsoft.com/office/officeart/2005/8/layout/hProcess7"/>
    <dgm:cxn modelId="{0E23CC13-244B-6B49-9373-AF97FE0CECCB}" type="presParOf" srcId="{BF3C2B60-C5DD-DC48-8A35-BB0ADD8769AD}" destId="{F2DA5C1F-874C-7F45-8932-F00457F46974}" srcOrd="2" destOrd="0" presId="urn:microsoft.com/office/officeart/2005/8/layout/hProcess7"/>
    <dgm:cxn modelId="{263A6F17-08BE-BD42-9EAC-A41EF48AE2DE}" type="presParOf" srcId="{D336C2AF-0476-574B-BE2D-5B184B643D18}" destId="{5D4429AF-00BD-1745-8EE7-DEDA16055388}" srcOrd="3" destOrd="0" presId="urn:microsoft.com/office/officeart/2005/8/layout/hProcess7"/>
    <dgm:cxn modelId="{543C1E66-DF58-8646-877B-B71290D5CA50}" type="presParOf" srcId="{D336C2AF-0476-574B-BE2D-5B184B643D18}" destId="{5E11831D-7FFA-8144-BF8B-F140102B1C58}" srcOrd="4" destOrd="0" presId="urn:microsoft.com/office/officeart/2005/8/layout/hProcess7"/>
    <dgm:cxn modelId="{C2158F5E-0E4C-1F4C-9078-72B4F1A1F569}" type="presParOf" srcId="{5E11831D-7FFA-8144-BF8B-F140102B1C58}" destId="{3D0E3918-613D-944D-B39F-E14ECEB74453}" srcOrd="0" destOrd="0" presId="urn:microsoft.com/office/officeart/2005/8/layout/hProcess7"/>
    <dgm:cxn modelId="{EB5A7A84-C3DA-9242-AD28-DF48F0778286}" type="presParOf" srcId="{5E11831D-7FFA-8144-BF8B-F140102B1C58}" destId="{F3FB5EDB-F2E7-AB4B-A705-5711FC9767FC}" srcOrd="1" destOrd="0" presId="urn:microsoft.com/office/officeart/2005/8/layout/hProcess7"/>
    <dgm:cxn modelId="{2415BC7F-139E-5844-A4B8-594F1990941B}" type="presParOf" srcId="{5E11831D-7FFA-8144-BF8B-F140102B1C58}" destId="{04D73CC1-019D-6B45-BBD5-96F5C50FE024}" srcOrd="2" destOrd="0" presId="urn:microsoft.com/office/officeart/2005/8/layout/hProcess7"/>
    <dgm:cxn modelId="{0B11B847-53B6-8148-8E61-106A3B3A372E}" type="presParOf" srcId="{D336C2AF-0476-574B-BE2D-5B184B643D18}" destId="{07C9163F-2651-E34A-AAFA-574E377E7BEF}" srcOrd="5" destOrd="0" presId="urn:microsoft.com/office/officeart/2005/8/layout/hProcess7"/>
    <dgm:cxn modelId="{2FFF7108-1FE4-8548-B287-44B2C3CF738A}" type="presParOf" srcId="{D336C2AF-0476-574B-BE2D-5B184B643D18}" destId="{AD1CC9F7-984D-2344-A885-EAAAAB2E68B5}" srcOrd="6" destOrd="0" presId="urn:microsoft.com/office/officeart/2005/8/layout/hProcess7"/>
    <dgm:cxn modelId="{5F22C0C2-9371-A044-A7B8-86A8271A0116}" type="presParOf" srcId="{AD1CC9F7-984D-2344-A885-EAAAAB2E68B5}" destId="{C61A8556-5BB6-4E43-99B8-EAB5640AC407}" srcOrd="0" destOrd="0" presId="urn:microsoft.com/office/officeart/2005/8/layout/hProcess7"/>
    <dgm:cxn modelId="{5391A475-6F98-134E-B153-CC5E52BA2968}" type="presParOf" srcId="{AD1CC9F7-984D-2344-A885-EAAAAB2E68B5}" destId="{26BEE8D4-0F6B-3042-98D0-E4A51AA82CD6}" srcOrd="1" destOrd="0" presId="urn:microsoft.com/office/officeart/2005/8/layout/hProcess7"/>
    <dgm:cxn modelId="{6ECB1249-4C95-1A41-870A-49ADC03CABE3}" type="presParOf" srcId="{AD1CC9F7-984D-2344-A885-EAAAAB2E68B5}" destId="{7DC710D8-9D3C-6448-A7D8-65C869D73F97}" srcOrd="2" destOrd="0" presId="urn:microsoft.com/office/officeart/2005/8/layout/hProcess7"/>
    <dgm:cxn modelId="{E146FEFA-9ACC-934D-90F1-8812CDE53F8A}" type="presParOf" srcId="{D336C2AF-0476-574B-BE2D-5B184B643D18}" destId="{BDE2190D-84E4-064D-85D8-701B6E726251}" srcOrd="7" destOrd="0" presId="urn:microsoft.com/office/officeart/2005/8/layout/hProcess7"/>
    <dgm:cxn modelId="{EC1D5FB9-DF02-474D-9575-22CD7D2B8A3C}" type="presParOf" srcId="{D336C2AF-0476-574B-BE2D-5B184B643D18}" destId="{ECE25418-F5E0-1D40-837C-B82FA27067A1}" srcOrd="8" destOrd="0" presId="urn:microsoft.com/office/officeart/2005/8/layout/hProcess7"/>
    <dgm:cxn modelId="{8F21E9BC-FEDC-AD41-93F4-8546666C41F8}" type="presParOf" srcId="{ECE25418-F5E0-1D40-837C-B82FA27067A1}" destId="{1655EC7C-C0B9-874C-AEC1-4363F6EE5D5E}" srcOrd="0" destOrd="0" presId="urn:microsoft.com/office/officeart/2005/8/layout/hProcess7"/>
    <dgm:cxn modelId="{A21EE754-7457-764E-92C2-00CB7BBE49AD}" type="presParOf" srcId="{ECE25418-F5E0-1D40-837C-B82FA27067A1}" destId="{A8E742E6-2D09-F94E-942E-4E8EB9496D09}" srcOrd="1" destOrd="0" presId="urn:microsoft.com/office/officeart/2005/8/layout/hProcess7"/>
    <dgm:cxn modelId="{81325007-D865-514F-BF83-554C6BD56B7B}" type="presParOf" srcId="{ECE25418-F5E0-1D40-837C-B82FA27067A1}" destId="{2D7A650F-5DDF-FA43-B023-AD6CD4A617C8}" srcOrd="2" destOrd="0" presId="urn:microsoft.com/office/officeart/2005/8/layout/hProcess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7442D8-40C4-694D-B628-D1DEF04AA542}">
      <dsp:nvSpPr>
        <dsp:cNvPr id="0" name=""/>
        <dsp:cNvSpPr/>
      </dsp:nvSpPr>
      <dsp:spPr>
        <a:xfrm>
          <a:off x="461" y="840779"/>
          <a:ext cx="1985367" cy="2382440"/>
        </a:xfrm>
        <a:prstGeom prst="roundRect">
          <a:avLst>
            <a:gd name="adj" fmla="val 5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777802" y="1619043"/>
        <a:ext cx="1953601" cy="397073"/>
      </dsp:txXfrm>
    </dsp:sp>
    <dsp:sp modelId="{702A9A58-D6B9-FF43-955D-480966CA80C8}">
      <dsp:nvSpPr>
        <dsp:cNvPr id="0" name=""/>
        <dsp:cNvSpPr/>
      </dsp:nvSpPr>
      <dsp:spPr>
        <a:xfrm>
          <a:off x="397534" y="840779"/>
          <a:ext cx="1479098" cy="238244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gene/protein</a:t>
          </a:r>
          <a:endParaRPr lang="en-US" sz="2900" kern="1200" dirty="0"/>
        </a:p>
      </dsp:txBody>
      <dsp:txXfrm>
        <a:off x="397534" y="840779"/>
        <a:ext cx="1479098" cy="2382440"/>
      </dsp:txXfrm>
    </dsp:sp>
    <dsp:sp modelId="{3D0E3918-613D-944D-B39F-E14ECEB74453}">
      <dsp:nvSpPr>
        <dsp:cNvPr id="0" name=""/>
        <dsp:cNvSpPr/>
      </dsp:nvSpPr>
      <dsp:spPr>
        <a:xfrm>
          <a:off x="2055316" y="840779"/>
          <a:ext cx="1985367" cy="2382440"/>
        </a:xfrm>
        <a:prstGeom prst="roundRect">
          <a:avLst>
            <a:gd name="adj" fmla="val 5000"/>
          </a:avLst>
        </a:prstGeom>
        <a:gradFill rotWithShape="0">
          <a:gsLst>
            <a:gs pos="0">
              <a:schemeClr val="accent1">
                <a:shade val="80000"/>
                <a:hueOff val="165496"/>
                <a:satOff val="-6690"/>
                <a:lumOff val="13878"/>
                <a:alphaOff val="0"/>
                <a:tint val="100000"/>
                <a:shade val="100000"/>
                <a:satMod val="130000"/>
              </a:schemeClr>
            </a:gs>
            <a:gs pos="100000">
              <a:schemeClr val="accent1">
                <a:shade val="80000"/>
                <a:hueOff val="165496"/>
                <a:satOff val="-6690"/>
                <a:lumOff val="138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1277052" y="1619043"/>
        <a:ext cx="1953601" cy="397073"/>
      </dsp:txXfrm>
    </dsp:sp>
    <dsp:sp modelId="{E2BBDAC3-0C79-1748-B2F6-9FB8148AF229}">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D73CC1-019D-6B45-BBD5-96F5C50FE024}">
      <dsp:nvSpPr>
        <dsp:cNvPr id="0" name=""/>
        <dsp:cNvSpPr/>
      </dsp:nvSpPr>
      <dsp:spPr>
        <a:xfrm>
          <a:off x="2452389" y="840779"/>
          <a:ext cx="1479098" cy="238244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GO term</a:t>
          </a:r>
          <a:endParaRPr lang="en-US" sz="2900" kern="1200" dirty="0"/>
        </a:p>
      </dsp:txBody>
      <dsp:txXfrm>
        <a:off x="2452389" y="840779"/>
        <a:ext cx="1479098" cy="2382440"/>
      </dsp:txXfrm>
    </dsp:sp>
    <dsp:sp modelId="{1655EC7C-C0B9-874C-AEC1-4363F6EE5D5E}">
      <dsp:nvSpPr>
        <dsp:cNvPr id="0" name=""/>
        <dsp:cNvSpPr/>
      </dsp:nvSpPr>
      <dsp:spPr>
        <a:xfrm>
          <a:off x="4110171" y="840779"/>
          <a:ext cx="1985367" cy="2382440"/>
        </a:xfrm>
        <a:prstGeom prst="roundRect">
          <a:avLst>
            <a:gd name="adj" fmla="val 5000"/>
          </a:avLst>
        </a:prstGeom>
        <a:gradFill rotWithShape="0">
          <a:gsLst>
            <a:gs pos="0">
              <a:schemeClr val="accent1">
                <a:shade val="80000"/>
                <a:hueOff val="330992"/>
                <a:satOff val="-13380"/>
                <a:lumOff val="27756"/>
                <a:alphaOff val="0"/>
                <a:tint val="100000"/>
                <a:shade val="100000"/>
                <a:satMod val="130000"/>
              </a:schemeClr>
            </a:gs>
            <a:gs pos="100000">
              <a:schemeClr val="accent1">
                <a:shade val="80000"/>
                <a:hueOff val="330992"/>
                <a:satOff val="-13380"/>
                <a:lumOff val="277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3331907" y="1619043"/>
        <a:ext cx="1953601" cy="397073"/>
      </dsp:txXfrm>
    </dsp:sp>
    <dsp:sp modelId="{26BEE8D4-0F6B-3042-98D0-E4A51AA82CD6}">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w="9525" cap="flat" cmpd="sng" algn="ctr">
          <a:solidFill>
            <a:schemeClr val="accent1">
              <a:shade val="80000"/>
              <a:hueOff val="330992"/>
              <a:satOff val="-13380"/>
              <a:lumOff val="27756"/>
              <a:alphaOff val="0"/>
            </a:schemeClr>
          </a:solidFill>
          <a:prstDash val="solid"/>
        </a:ln>
        <a:effectLst/>
      </dsp:spPr>
      <dsp:style>
        <a:lnRef idx="1">
          <a:scrgbClr r="0" g="0" b="0"/>
        </a:lnRef>
        <a:fillRef idx="1">
          <a:scrgbClr r="0" g="0" b="0"/>
        </a:fillRef>
        <a:effectRef idx="0">
          <a:scrgbClr r="0" g="0" b="0"/>
        </a:effectRef>
        <a:fontRef idx="minor"/>
      </dsp:style>
    </dsp:sp>
    <dsp:sp modelId="{2D7A650F-5DDF-FA43-B023-AD6CD4A617C8}">
      <dsp:nvSpPr>
        <dsp:cNvPr id="0" name=""/>
        <dsp:cNvSpPr/>
      </dsp:nvSpPr>
      <dsp:spPr>
        <a:xfrm>
          <a:off x="4507244" y="840779"/>
          <a:ext cx="1479098" cy="2382440"/>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99441" rIns="0" bIns="0" numCol="1" spcCol="1270" anchor="t" anchorCtr="0">
          <a:noAutofit/>
        </a:bodyPr>
        <a:lstStyle/>
        <a:p>
          <a:pPr lvl="0" algn="l" defTabSz="1289050">
            <a:lnSpc>
              <a:spcPct val="90000"/>
            </a:lnSpc>
            <a:spcBef>
              <a:spcPct val="0"/>
            </a:spcBef>
            <a:spcAft>
              <a:spcPct val="35000"/>
            </a:spcAft>
          </a:pPr>
          <a:r>
            <a:rPr lang="en-US" sz="2900" kern="1200" dirty="0" smtClean="0"/>
            <a:t>evidence</a:t>
          </a:r>
          <a:endParaRPr lang="en-US" sz="2900" kern="1200" dirty="0"/>
        </a:p>
      </dsp:txBody>
      <dsp:txXfrm>
        <a:off x="4507244" y="840779"/>
        <a:ext cx="1479098" cy="23824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E6120-537B-2645-BD03-3C28F533DBEF}" type="datetimeFigureOut">
              <a:rPr lang="en-US" smtClean="0"/>
              <a:pPr/>
              <a:t>9/13/12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C2F854-8A9A-444D-9BB8-09500B9C587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BACC-9ADD-794D-BE32-CD72A2C388E8}" type="datetimeFigureOut">
              <a:rPr lang="en-US" smtClean="0"/>
              <a:pPr/>
              <a:t>9/13/12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7F2BA-D37F-D947-A876-6F5FF9F0B1E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Logical_consequence" TargetMode="External"/><Relationship Id="rId4" Type="http://schemas.openxmlformats.org/officeDocument/2006/relationships/hyperlink" Target="http://en.wikipedia.org/wiki/Axioms"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history of GO begins in 2000.</a:t>
            </a:r>
          </a:p>
          <a:p>
            <a:endParaRPr lang="en-US" baseline="0" dirty="0" smtClean="0"/>
          </a:p>
        </p:txBody>
      </p:sp>
      <p:sp>
        <p:nvSpPr>
          <p:cNvPr id="4" name="Slide Number Placeholder 3"/>
          <p:cNvSpPr>
            <a:spLocks noGrp="1"/>
          </p:cNvSpPr>
          <p:nvPr>
            <p:ph type="sldNum" sz="quarter" idx="10"/>
          </p:nvPr>
        </p:nvSpPr>
        <p:spPr/>
        <p:txBody>
          <a:bodyPr/>
          <a:lstStyle/>
          <a:p>
            <a:fld id="{C247F2BA-D37F-D947-A876-6F5FF9F0B1E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E7500-486D-2244-B3BD-8D4264D5E0C7}" type="slidenum">
              <a:rPr lang="en-US"/>
              <a:pPr/>
              <a:t>11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smtClean="0"/>
              <a:t>Manually, from papers and sequence alignments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E7500-486D-2244-B3BD-8D4264D5E0C7}" type="slidenum">
              <a:rPr lang="en-US"/>
              <a:pPr/>
              <a:t>12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smtClean="0"/>
              <a:t>Electronically derived,</a:t>
            </a:r>
            <a:r>
              <a:rPr lang="en-US" baseline="0" dirty="0" smtClean="0"/>
              <a:t> by a whole series of different methodologies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7A8CD5-34FA-B443-839B-429AF7ADD83B}" type="slidenum">
              <a:rPr lang="en-US"/>
              <a:pPr/>
              <a:t>13</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dirty="0"/>
              <a:t>The individual genome and protein databases submit their genes and proteins annotated to GO terms to a central GO database</a:t>
            </a:r>
            <a:r>
              <a:rPr lang="en-US" dirty="0" smtClean="0"/>
              <a:t>.</a:t>
            </a:r>
          </a:p>
          <a:p>
            <a:endParaRPr lang="en-US" dirty="0" smtClean="0"/>
          </a:p>
          <a:p>
            <a:r>
              <a:rPr lang="en-US" dirty="0" smtClean="0"/>
              <a:t>In turn consumed by many downstream tools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Microarray assays of </a:t>
            </a:r>
            <a:r>
              <a:rPr lang="en-GB" dirty="0" err="1">
                <a:latin typeface="Arial" charset="0"/>
                <a:ea typeface="msgothic" charset="0"/>
                <a:cs typeface="msgothic" charset="0"/>
              </a:rPr>
              <a:t>hMSCs</a:t>
            </a:r>
            <a:r>
              <a:rPr lang="en-GB" dirty="0">
                <a:latin typeface="Arial" charset="0"/>
                <a:ea typeface="msgothic" charset="0"/>
                <a:cs typeface="msgothic" charset="0"/>
              </a:rPr>
              <a:t> from two donors. (A) Hierarchical clustering of differentially expressed genes. Genes that were either up- (236 genes) or down-regulated (230 genes) in spheroids (</a:t>
            </a:r>
            <a:r>
              <a:rPr lang="en-GB" dirty="0" err="1">
                <a:latin typeface="Arial" charset="0"/>
                <a:ea typeface="msgothic" charset="0"/>
                <a:cs typeface="msgothic" charset="0"/>
              </a:rPr>
              <a:t>Sph</a:t>
            </a:r>
            <a:r>
              <a:rPr lang="en-GB" dirty="0">
                <a:latin typeface="Arial" charset="0"/>
                <a:ea typeface="msgothic" charset="0"/>
                <a:cs typeface="msgothic" charset="0"/>
              </a:rPr>
              <a:t> 25k) at least twofold compared with their adherent culture counterparts (</a:t>
            </a:r>
            <a:r>
              <a:rPr lang="en-GB" dirty="0" err="1">
                <a:latin typeface="Arial" charset="0"/>
                <a:ea typeface="msgothic" charset="0"/>
                <a:cs typeface="msgothic" charset="0"/>
              </a:rPr>
              <a:t>Adh</a:t>
            </a:r>
            <a:r>
              <a:rPr lang="en-GB" dirty="0">
                <a:latin typeface="Arial" charset="0"/>
                <a:ea typeface="msgothic" charset="0"/>
                <a:cs typeface="msgothic" charset="0"/>
              </a:rPr>
              <a:t> Low and </a:t>
            </a:r>
            <a:r>
              <a:rPr lang="en-GB" dirty="0" err="1">
                <a:latin typeface="Arial" charset="0"/>
                <a:ea typeface="msgothic" charset="0"/>
                <a:cs typeface="msgothic" charset="0"/>
              </a:rPr>
              <a:t>Adh</a:t>
            </a:r>
            <a:r>
              <a:rPr lang="en-GB" dirty="0">
                <a:latin typeface="Arial" charset="0"/>
                <a:ea typeface="msgothic" charset="0"/>
                <a:cs typeface="msgothic" charset="0"/>
              </a:rPr>
              <a:t> High), were used in hierarchical clustering. The most significant Gene Ontology terms for up-regulated genes (red) and down-regulated genes (blue) are shown next to the heat map. (B) Flow </a:t>
            </a:r>
            <a:r>
              <a:rPr lang="en-GB" dirty="0" err="1">
                <a:latin typeface="Arial" charset="0"/>
                <a:ea typeface="msgothic" charset="0"/>
                <a:cs typeface="msgothic" charset="0"/>
              </a:rPr>
              <a:t>cytometry</a:t>
            </a:r>
            <a:r>
              <a:rPr lang="en-GB" dirty="0">
                <a:latin typeface="Arial" charset="0"/>
                <a:ea typeface="msgothic" charset="0"/>
                <a:cs typeface="msgothic" charset="0"/>
              </a:rPr>
              <a:t> of differentially expressed surface </a:t>
            </a:r>
            <a:r>
              <a:rPr lang="en-GB" dirty="0" err="1">
                <a:latin typeface="Arial" charset="0"/>
                <a:ea typeface="msgothic" charset="0"/>
                <a:cs typeface="msgothic" charset="0"/>
              </a:rPr>
              <a:t>epitopes</a:t>
            </a:r>
            <a:r>
              <a:rPr lang="en-GB" dirty="0">
                <a:latin typeface="Arial" charset="0"/>
                <a:ea typeface="msgothic" charset="0"/>
                <a:cs typeface="msgothic" charset="0"/>
              </a:rPr>
              <a:t> on </a:t>
            </a:r>
            <a:r>
              <a:rPr lang="en-GB" dirty="0" err="1">
                <a:latin typeface="Arial" charset="0"/>
                <a:ea typeface="msgothic" charset="0"/>
                <a:cs typeface="msgothic" charset="0"/>
              </a:rPr>
              <a:t>hMSCs</a:t>
            </a:r>
            <a:r>
              <a:rPr lang="en-GB" dirty="0">
                <a:latin typeface="Arial" charset="0"/>
                <a:ea typeface="msgothic" charset="0"/>
                <a:cs typeface="msgothic" charset="0"/>
              </a:rPr>
              <a:t>. Abbreviations: as in Fig.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outset, GO ontology development has been based here at</a:t>
            </a:r>
            <a:r>
              <a:rPr lang="en-US" baseline="0" dirty="0" smtClean="0"/>
              <a:t> EBI with a small ontology editorial team first with Michael Ashburner as PI, and now Rolf</a:t>
            </a:r>
          </a:p>
          <a:p>
            <a:endParaRPr lang="en-US" baseline="0" dirty="0" smtClean="0"/>
          </a:p>
          <a:p>
            <a:r>
              <a:rPr lang="en-US" baseline="0" dirty="0" err="1" smtClean="0"/>
              <a:t>UniProt</a:t>
            </a:r>
            <a:r>
              <a:rPr lang="en-US" baseline="0" dirty="0" smtClean="0"/>
              <a:t> – who joined the GOC shortly after its inception - also contribute a large proportion of it’s annotations.</a:t>
            </a:r>
          </a:p>
          <a:p>
            <a:endParaRPr lang="en-US" baseline="0" dirty="0" smtClean="0"/>
          </a:p>
          <a:p>
            <a:r>
              <a:rPr lang="en-US" baseline="0" dirty="0" smtClean="0"/>
              <a:t>All </a:t>
            </a:r>
            <a:r>
              <a:rPr lang="en-US" baseline="0" dirty="0" err="1" smtClean="0"/>
              <a:t>UniProt</a:t>
            </a:r>
            <a:r>
              <a:rPr lang="en-US" baseline="0" dirty="0" smtClean="0"/>
              <a:t> curators do GO annotation, and there are also several dedicated GO curators and a developer (formerly the GOA team)  </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on to the current status…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247F2BA-D37F-D947-A876-6F5FF9F0B1EF}"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has just received NIH funding for the next 5 years</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GO started,</a:t>
            </a:r>
            <a:r>
              <a:rPr lang="en-US" baseline="0" dirty="0" smtClean="0"/>
              <a:t> it was a very simple ontology and this in many ways was an advantage: it allowed us to expand it very quickly in line with what was needed for annotation, without worrying too much about whether terms were in exactly the right place or what exactly they meant.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as GO got larger and more complex with new relationships and new branches, it became increasingly difficult to manage manually.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realized we needed some automation to help 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247F2BA-D37F-D947-A876-6F5FF9F0B1EF}"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a kung-fu style</a:t>
            </a:r>
          </a:p>
          <a:p>
            <a:endParaRPr lang="en-US" baseline="0" dirty="0" smtClean="0"/>
          </a:p>
          <a:p>
            <a:r>
              <a:rPr lang="en-US" baseline="0" dirty="0" smtClean="0"/>
              <a:t>GO has been developed in OBO format – a human-readable ontology format developed by the GOC</a:t>
            </a:r>
          </a:p>
          <a:p>
            <a:endParaRPr lang="en-US" baseline="0" dirty="0" smtClean="0"/>
          </a:p>
          <a:p>
            <a:r>
              <a:rPr lang="en-US" baseline="0" dirty="0" smtClean="0"/>
              <a:t>For a long time this worked okay. In tandem we also developed an ontology editor that reads OBO files called OBO-Edit.</a:t>
            </a:r>
          </a:p>
          <a:p>
            <a:endParaRPr lang="en-US" baseline="0" dirty="0" smtClean="0"/>
          </a:p>
          <a:p>
            <a:r>
              <a:rPr lang="en-US" baseline="0" dirty="0" smtClean="0"/>
              <a:t>OWL – the Web Ontology Language – is a language for representing ontologies with more formal semantics and allow the use of semantic </a:t>
            </a:r>
            <a:r>
              <a:rPr lang="en-US" baseline="0" dirty="0" err="1" smtClean="0"/>
              <a:t>reasoners</a:t>
            </a:r>
            <a:r>
              <a:rPr lang="en-US" baseline="0" dirty="0" smtClean="0"/>
              <a:t> - </a:t>
            </a:r>
            <a:r>
              <a:rPr lang="en-US" dirty="0" smtClean="0"/>
              <a:t>a piece of software able to infer </a:t>
            </a:r>
            <a:r>
              <a:rPr lang="en-US" dirty="0" smtClean="0">
                <a:hlinkClick r:id="rId3" tooltip="Logical consequence"/>
              </a:rPr>
              <a:t>logical consequences</a:t>
            </a:r>
            <a:r>
              <a:rPr lang="en-US" dirty="0" smtClean="0"/>
              <a:t> from a set of asserted facts </a:t>
            </a:r>
            <a:r>
              <a:rPr lang="en-US" smtClean="0"/>
              <a:t>or </a:t>
            </a:r>
            <a:r>
              <a:rPr lang="en-US" smtClean="0">
                <a:hlinkClick r:id="rId4" tooltip="Axioms"/>
              </a:rPr>
              <a:t>axioms</a:t>
            </a:r>
            <a:r>
              <a:rPr lang="en-US" smtClean="0"/>
              <a:t>.</a:t>
            </a:r>
            <a:endParaRPr lang="en-US" baseline="0" smtClean="0"/>
          </a:p>
          <a:p>
            <a:endParaRPr lang="en-US" baseline="0" dirty="0" smtClean="0"/>
          </a:p>
          <a:p>
            <a:r>
              <a:rPr lang="en-US" baseline="0" dirty="0" smtClean="0"/>
              <a:t>It became clear that we needed the reasoning power that these </a:t>
            </a:r>
            <a:r>
              <a:rPr lang="en-US" baseline="0" dirty="0" err="1" smtClean="0"/>
              <a:t>reasoners</a:t>
            </a:r>
            <a:r>
              <a:rPr lang="en-US" baseline="0" dirty="0" smtClean="0"/>
              <a:t> could provide, and when the mappings between OBO and OWL became advanced enough, we were able to switch over to an editing model where we go between the formats, reasoning in OWL/Protégé and editing in OBO/OBO-Edit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would more sense to switch over to working in OWL completely:</a:t>
            </a:r>
          </a:p>
          <a:p>
            <a:r>
              <a:rPr lang="en-US" baseline="0" dirty="0" smtClean="0"/>
              <a:t>	reasoning instantaneous</a:t>
            </a:r>
          </a:p>
          <a:p>
            <a:r>
              <a:rPr lang="en-US" baseline="0" dirty="0" smtClean="0"/>
              <a:t>	OBO-&gt;OWL </a:t>
            </a:r>
            <a:r>
              <a:rPr lang="en-US" baseline="0" dirty="0" err="1" smtClean="0"/>
              <a:t>lossy</a:t>
            </a:r>
            <a:endParaRPr lang="en-US" baseline="0" dirty="0" smtClean="0"/>
          </a:p>
          <a:p>
            <a:endParaRPr lang="en-US" baseline="0" dirty="0" smtClean="0"/>
          </a:p>
          <a:p>
            <a:r>
              <a:rPr lang="en-US" baseline="0" dirty="0" smtClean="0"/>
              <a:t>The problem is the editing interface of Protégé isn’t well-developed: no good graphical interface, editing metadata poor</a:t>
            </a:r>
          </a:p>
          <a:p>
            <a:endParaRPr lang="en-US" baseline="0" dirty="0" smtClean="0"/>
          </a:p>
          <a:p>
            <a:r>
              <a:rPr lang="en-US" baseline="0" dirty="0" smtClean="0"/>
              <a:t>So OBO-Edit good for editing, Protégé good for reasoning.</a:t>
            </a:r>
          </a:p>
          <a:p>
            <a:endParaRPr lang="en-US" baseline="0" dirty="0" smtClean="0"/>
          </a:p>
          <a:p>
            <a:r>
              <a:rPr lang="en-US" baseline="0" dirty="0" smtClean="0"/>
              <a:t>If and when Protégé improves, we probably switch make a permanent switch.</a:t>
            </a:r>
          </a:p>
          <a:p>
            <a:endParaRPr lang="en-US" baseline="0" dirty="0" smtClean="0"/>
          </a:p>
          <a:p>
            <a:r>
              <a:rPr lang="en-US" baseline="0" dirty="0" smtClean="0"/>
              <a:t>BUT GO will always be distributed as OBO as well</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was the era of model organism databases.</a:t>
            </a:r>
          </a:p>
          <a:p>
            <a:endParaRPr lang="en-US" baseline="0" dirty="0" smtClean="0"/>
          </a:p>
          <a:p>
            <a:r>
              <a:rPr lang="en-US" baseline="0" dirty="0" smtClean="0"/>
              <a:t>The databases were all annotating their genes and proteins, but using free-text to describe the function of those proteins.</a:t>
            </a:r>
          </a:p>
          <a:p>
            <a:endParaRPr lang="en-US" baseline="0" dirty="0" smtClean="0"/>
          </a:p>
          <a:p>
            <a:r>
              <a:rPr lang="en-US" baseline="0" dirty="0" smtClean="0"/>
              <a:t>A few of them got together and </a:t>
            </a:r>
            <a:r>
              <a:rPr lang="en-US" baseline="0" dirty="0" err="1" smtClean="0"/>
              <a:t>realised</a:t>
            </a:r>
            <a:r>
              <a:rPr lang="en-US" baseline="0" dirty="0" smtClean="0"/>
              <a:t> that there was a lot more power in their data if they used a common semantics for describing protein function.</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editing model has actually lead to some pretty cool innovations</a:t>
            </a:r>
          </a:p>
          <a:p>
            <a:endParaRPr lang="en-US" baseline="0" dirty="0" smtClean="0"/>
          </a:p>
          <a:p>
            <a:r>
              <a:rPr lang="en-US" baseline="0" dirty="0" smtClean="0"/>
              <a:t>This is probably familiar to software developers, but we use a system of continuous integration for our ontology development. Every time a change is made to the file, a series of checks are run:</a:t>
            </a:r>
          </a:p>
          <a:p>
            <a:endParaRPr lang="en-US" baseline="0" dirty="0" smtClean="0"/>
          </a:p>
          <a:p>
            <a:r>
              <a:rPr lang="en-US" baseline="0" dirty="0" smtClean="0"/>
              <a:t>- logical checks – no classes inferred to be equivalent, no </a:t>
            </a:r>
            <a:r>
              <a:rPr lang="en-US" baseline="0" dirty="0" err="1" smtClean="0"/>
              <a:t>unsatisfiable</a:t>
            </a:r>
            <a:r>
              <a:rPr lang="en-US" baseline="0" dirty="0" smtClean="0"/>
              <a:t> classes</a:t>
            </a:r>
          </a:p>
          <a:p>
            <a:endParaRPr lang="en-US" baseline="0" dirty="0" smtClean="0"/>
          </a:p>
          <a:p>
            <a:r>
              <a:rPr lang="en-US" baseline="0" dirty="0" smtClean="0"/>
              <a:t>- various syntactic and format checks</a:t>
            </a:r>
          </a:p>
          <a:p>
            <a:endParaRPr lang="en-US" baseline="0" dirty="0" smtClean="0"/>
          </a:p>
          <a:p>
            <a:r>
              <a:rPr lang="en-US" baseline="0" dirty="0" smtClean="0"/>
              <a:t>Jenkins is a generic platform for continuous integration – when the build fails for any reason, the ball becomes red and the more red balls, the worse the weather gets!</a:t>
            </a:r>
          </a:p>
          <a:p>
            <a:endParaRPr lang="en-US" dirty="0" smtClean="0"/>
          </a:p>
          <a:p>
            <a:r>
              <a:rPr lang="en-US" dirty="0" smtClean="0"/>
              <a:t>The</a:t>
            </a:r>
            <a:r>
              <a:rPr lang="en-US" baseline="0" dirty="0" smtClean="0"/>
              <a:t> reason this is important for GO is that we rely on a lot of external ontologies and bridging files and we need these to remain logically consistent</a:t>
            </a:r>
            <a:endParaRPr lang="en-US" dirty="0" smtClean="0"/>
          </a:p>
        </p:txBody>
      </p:sp>
      <p:sp>
        <p:nvSpPr>
          <p:cNvPr id="4" name="Slide Number Placeholder 3"/>
          <p:cNvSpPr>
            <a:spLocks noGrp="1"/>
          </p:cNvSpPr>
          <p:nvPr>
            <p:ph type="sldNum" sz="quarter" idx="10"/>
          </p:nvPr>
        </p:nvSpPr>
        <p:spPr/>
        <p:txBody>
          <a:bodyPr/>
          <a:lstStyle/>
          <a:p>
            <a:fld id="{C247F2BA-D37F-D947-A876-6F5FF9F0B1E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Jenkins</a:t>
            </a:r>
            <a:r>
              <a:rPr lang="en-US" baseline="0" dirty="0" smtClean="0"/>
              <a:t> platform calls up another tool – </a:t>
            </a:r>
            <a:r>
              <a:rPr lang="en-US" baseline="0" dirty="0" err="1" smtClean="0"/>
              <a:t>Oort</a:t>
            </a:r>
            <a:r>
              <a:rPr lang="en-US" baseline="0" dirty="0" smtClean="0"/>
              <a:t>, the </a:t>
            </a:r>
            <a:r>
              <a:rPr lang="en-US" dirty="0" smtClean="0"/>
              <a:t>OBO</a:t>
            </a:r>
            <a:r>
              <a:rPr lang="en-US" baseline="0" dirty="0" smtClean="0"/>
              <a:t> release manager</a:t>
            </a:r>
          </a:p>
          <a:p>
            <a:endParaRPr lang="en-US" baseline="0" dirty="0" smtClean="0"/>
          </a:p>
          <a:p>
            <a:r>
              <a:rPr lang="en-US" baseline="0" dirty="0" err="1" smtClean="0"/>
              <a:t>Oort</a:t>
            </a:r>
            <a:r>
              <a:rPr lang="en-US" baseline="0" dirty="0" smtClean="0"/>
              <a:t> is a build tool for ontologies – you feed it an ontology, OBO or OWL and it runs various ontology unit tests and it creates releases.</a:t>
            </a:r>
          </a:p>
          <a:p>
            <a:endParaRPr lang="en-US" baseline="0" dirty="0" smtClean="0"/>
          </a:p>
          <a:p>
            <a:r>
              <a:rPr lang="en-US" baseline="0" dirty="0" smtClean="0"/>
              <a:t>Uses the OWL API so can use most OWL </a:t>
            </a:r>
            <a:r>
              <a:rPr lang="en-US" baseline="0" dirty="0" err="1" smtClean="0"/>
              <a:t>reasoners</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other ways</a:t>
            </a:r>
            <a:r>
              <a:rPr lang="en-US" baseline="0" dirty="0" smtClean="0"/>
              <a:t> we use </a:t>
            </a:r>
            <a:r>
              <a:rPr lang="en-US" baseline="0" dirty="0" err="1" smtClean="0"/>
              <a:t>Oort</a:t>
            </a:r>
            <a:r>
              <a:rPr lang="en-US" baseline="0" dirty="0" smtClean="0"/>
              <a:t> is to create all of the different ‘cuts’ of GO</a:t>
            </a:r>
          </a:p>
          <a:p>
            <a:endParaRPr lang="en-US" baseline="0" dirty="0" smtClean="0"/>
          </a:p>
          <a:p>
            <a:r>
              <a:rPr lang="en-US" baseline="0" dirty="0" smtClean="0"/>
              <a:t>The main editing version of GO is fairly rich in terms of logical constraints, relationship types etc and is pretty large. </a:t>
            </a:r>
          </a:p>
          <a:p>
            <a:endParaRPr lang="en-US" baseline="0" dirty="0" smtClean="0"/>
          </a:p>
          <a:p>
            <a:r>
              <a:rPr lang="en-US" baseline="0" dirty="0" smtClean="0"/>
              <a:t>Not all users need this level of complexity or detail, so we use </a:t>
            </a:r>
            <a:r>
              <a:rPr lang="en-US" baseline="0" dirty="0" err="1" smtClean="0"/>
              <a:t>Oort</a:t>
            </a:r>
            <a:r>
              <a:rPr lang="en-US" baseline="0" dirty="0" smtClean="0"/>
              <a:t> to generate a simple file, with only a few relationship types and no logical definitions, various subsets – GO slims as well as the OWL version of GO</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F2CAD-8F0A-104E-AA5F-ACE4E500CABF}" type="slidenum">
              <a:rPr lang="en-US"/>
              <a:pPr/>
              <a:t>24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err="1" smtClean="0"/>
              <a:t>Metagenomics</a:t>
            </a:r>
            <a:r>
              <a:rPr lang="en-US" dirty="0" smtClean="0"/>
              <a:t> GO slim developed</a:t>
            </a:r>
            <a:r>
              <a:rPr lang="en-US" baseline="0" dirty="0" smtClean="0"/>
              <a:t> with InterPro</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bottlenecks we have is that all terms need to</a:t>
            </a:r>
            <a:r>
              <a:rPr lang="en-US" baseline="0" dirty="0" smtClean="0"/>
              <a:t> be added by a small group of ontology developers</a:t>
            </a:r>
          </a:p>
          <a:p>
            <a:endParaRPr lang="en-US" baseline="0" dirty="0" smtClean="0"/>
          </a:p>
          <a:p>
            <a:r>
              <a:rPr lang="en-US" baseline="0" dirty="0" smtClean="0"/>
              <a:t>To help ameliorate this, we have developed a system for adding new terms that conform to specific templates.</a:t>
            </a:r>
          </a:p>
          <a:p>
            <a:endParaRPr lang="en-US" baseline="0" dirty="0" smtClean="0"/>
          </a:p>
          <a:p>
            <a:r>
              <a:rPr lang="en-US" baseline="0" dirty="0" smtClean="0"/>
              <a:t>Called </a:t>
            </a:r>
            <a:r>
              <a:rPr lang="en-US" baseline="0" dirty="0" err="1" smtClean="0"/>
              <a:t>TermGenie</a:t>
            </a:r>
            <a:r>
              <a:rPr lang="en-US" baseline="0" dirty="0" smtClean="0"/>
              <a:t> because the prototype versions used to say “your request has been granted”</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are given a login and choose a specific template.</a:t>
            </a:r>
          </a:p>
          <a:p>
            <a:endParaRPr lang="en-US" dirty="0" smtClean="0"/>
          </a:p>
          <a:p>
            <a:r>
              <a:rPr lang="en-US" dirty="0" smtClean="0"/>
              <a:t>They build the term they need based</a:t>
            </a:r>
            <a:r>
              <a:rPr lang="en-US" baseline="0" dirty="0" smtClean="0"/>
              <a:t> on existing terms. The term is placed in the ontology based on its logical constraints.</a:t>
            </a:r>
          </a:p>
          <a:p>
            <a:endParaRPr lang="en-US" baseline="0" dirty="0" smtClean="0"/>
          </a:p>
          <a:p>
            <a:r>
              <a:rPr lang="en-US" baseline="0" dirty="0" smtClean="0"/>
              <a:t>Users are given an id for their new term immediately.</a:t>
            </a:r>
          </a:p>
          <a:p>
            <a:endParaRPr lang="en-US" baseline="0" dirty="0" smtClean="0"/>
          </a:p>
          <a:p>
            <a:r>
              <a:rPr lang="en-US" baseline="0" dirty="0" smtClean="0"/>
              <a:t>Terms are given a final review by an expert curator and then deployed directly in to the ontology.</a:t>
            </a:r>
          </a:p>
          <a:p>
            <a:endParaRPr lang="en-US" baseline="0" dirty="0" smtClean="0"/>
          </a:p>
          <a:p>
            <a:r>
              <a:rPr lang="en-US" baseline="0" dirty="0" smtClean="0"/>
              <a:t>If it’s a bad term (unusual if it conforms to a template) it’s </a:t>
            </a:r>
            <a:r>
              <a:rPr lang="en-US" baseline="0" dirty="0" err="1" smtClean="0"/>
              <a:t>obsoleted</a:t>
            </a:r>
            <a:r>
              <a:rPr lang="en-US" baseline="0" dirty="0" smtClean="0"/>
              <a:t> in the usual way.</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column 16 as it’s somewhat</a:t>
            </a:r>
            <a:r>
              <a:rPr lang="en-US" baseline="0" dirty="0" smtClean="0"/>
              <a:t> more mysteriously known.</a:t>
            </a:r>
          </a:p>
          <a:p>
            <a:endParaRPr lang="en-US" baseline="0" dirty="0" smtClean="0"/>
          </a:p>
          <a:p>
            <a:r>
              <a:rPr lang="en-US" baseline="0" dirty="0" smtClean="0"/>
              <a:t>this has arisen from the frustration of annotators working with the simplistic annotation model.</a:t>
            </a:r>
          </a:p>
          <a:p>
            <a:endParaRPr lang="en-US" baseline="0" dirty="0" smtClean="0"/>
          </a:p>
          <a:p>
            <a:r>
              <a:rPr lang="en-US" baseline="0" dirty="0" smtClean="0"/>
              <a:t>There are some pieces of information that are not easily captured in the current GO annotation model, so an annotation extension was created whereby </a:t>
            </a:r>
          </a:p>
          <a:p>
            <a:endParaRPr lang="en-US" baseline="0" dirty="0" smtClean="0"/>
          </a:p>
          <a:p>
            <a:r>
              <a:rPr lang="en-US" baseline="0" dirty="0" smtClean="0"/>
              <a:t>So you can make a statement e.g. gene product X is involved in apoptosis in cell type Y</a:t>
            </a:r>
          </a:p>
          <a:p>
            <a:endParaRPr lang="en-US" baseline="0" dirty="0" smtClean="0"/>
          </a:p>
          <a:p>
            <a:r>
              <a:rPr lang="en-US" baseline="0" dirty="0" smtClean="0"/>
              <a:t>The extension have defined semantics and allow a large range of additional information to be captured </a:t>
            </a:r>
          </a:p>
          <a:p>
            <a:endParaRPr lang="en-US" baseline="0" dirty="0" smtClean="0"/>
          </a:p>
          <a:p>
            <a:r>
              <a:rPr lang="en-US" baseline="0" dirty="0" smtClean="0"/>
              <a:t>But many things are still not possible </a:t>
            </a:r>
            <a:r>
              <a:rPr lang="en-US" baseline="0" dirty="0" err="1" smtClean="0"/>
              <a:t>e.g</a:t>
            </a:r>
            <a:r>
              <a:rPr lang="en-US" baseline="0" dirty="0" smtClean="0"/>
              <a:t> annotation lines are unrelated statements – you can say the same </a:t>
            </a:r>
            <a:r>
              <a:rPr lang="en-US" baseline="0" dirty="0" err="1" smtClean="0"/>
              <a:t>gp</a:t>
            </a:r>
            <a:r>
              <a:rPr lang="en-US" baseline="0" dirty="0" smtClean="0"/>
              <a:t> participates in a process and is located in a given cell component but not that those things happen together </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leads me on to</a:t>
            </a:r>
            <a:r>
              <a:rPr lang="en-US" baseline="0" dirty="0" smtClean="0"/>
              <a:t> the future</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a:t>
            </a:r>
            <a:r>
              <a:rPr lang="en-US" baseline="0" dirty="0" smtClean="0"/>
              <a:t> projects we’ve been working on is an enhanced annotation model, which has the working name LEGO because it by a series of modular blocks that can be fitted together</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from C. </a:t>
            </a:r>
            <a:r>
              <a:rPr lang="en-US" dirty="0" err="1" smtClean="0"/>
              <a:t>elegans</a:t>
            </a:r>
            <a:endParaRPr lang="en-US" dirty="0" smtClean="0"/>
          </a:p>
          <a:p>
            <a:endParaRPr lang="en-US" dirty="0" smtClean="0"/>
          </a:p>
          <a:p>
            <a:r>
              <a:rPr lang="en-US" dirty="0" smtClean="0"/>
              <a:t>So the idea is that an</a:t>
            </a:r>
            <a:r>
              <a:rPr lang="en-US" baseline="0" dirty="0" smtClean="0"/>
              <a:t> annotator builds up a picture, or story of the biological events at the level of the individual proteins</a:t>
            </a:r>
          </a:p>
          <a:p>
            <a:endParaRPr lang="en-US" baseline="0" dirty="0" smtClean="0"/>
          </a:p>
          <a:p>
            <a:r>
              <a:rPr lang="en-US" baseline="0" dirty="0" smtClean="0"/>
              <a:t>The terms in blue are the ontology terms.</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Michael</a:t>
            </a:r>
            <a:r>
              <a:rPr lang="en-US" baseline="0" dirty="0" smtClean="0"/>
              <a:t> Ashburner went ahead and wrote the first version of the Gene Ontology</a:t>
            </a:r>
          </a:p>
          <a:p>
            <a:endParaRPr lang="en-US" baseline="0" dirty="0" smtClean="0"/>
          </a:p>
          <a:p>
            <a:r>
              <a:rPr lang="en-US" baseline="0" dirty="0" smtClean="0"/>
              <a:t>At the time no-one really knew what an ontology was, Michael just wanted to call it that to annoy some philosophers</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contained about 9000</a:t>
            </a:r>
            <a:r>
              <a:rPr lang="en-US" baseline="0" dirty="0" smtClean="0"/>
              <a:t> terms or classes</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Linked in a hierarchy by two different relationships.</a:t>
            </a:r>
          </a:p>
          <a:p>
            <a:endParaRPr lang="en-US" dirty="0" smtClean="0"/>
          </a:p>
          <a:p>
            <a:r>
              <a:rPr lang="en-US" dirty="0" err="1" smtClean="0"/>
              <a:t>is_a</a:t>
            </a:r>
            <a:r>
              <a:rPr lang="en-US" dirty="0" smtClean="0"/>
              <a:t> and </a:t>
            </a:r>
            <a:r>
              <a:rPr lang="en-US" dirty="0" err="1" smtClean="0"/>
              <a:t>part_of</a:t>
            </a:r>
            <a:endParaRPr lang="en-US" dirty="0" smtClean="0"/>
          </a:p>
          <a:p>
            <a:endParaRPr lang="en-US" dirty="0" smtClean="0"/>
          </a:p>
          <a:p>
            <a:r>
              <a:rPr lang="en-US" dirty="0" smtClean="0"/>
              <a:t>Format made up by MA</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Split into 3 disjoint branches</a:t>
            </a:r>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8B367-5E82-9C4C-ADB8-CC9C65141C31}" type="slidenum">
              <a:rPr lang="en-US"/>
              <a:pPr/>
              <a:t>8</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defined semantics between gene</a:t>
            </a:r>
            <a:r>
              <a:rPr lang="en-US" baseline="0" dirty="0" smtClean="0"/>
              <a:t> and GO term </a:t>
            </a:r>
            <a:r>
              <a:rPr lang="en-US" dirty="0" smtClean="0"/>
              <a:t>in this</a:t>
            </a:r>
            <a:r>
              <a:rPr lang="en-US" baseline="0" dirty="0" smtClean="0"/>
              <a:t> model – we are in the process of moving to something more sophisticated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Evidence – which might be an assay – is separate to the </a:t>
            </a:r>
            <a:endParaRPr lang="en-US" dirty="0" smtClean="0"/>
          </a:p>
        </p:txBody>
      </p:sp>
      <p:sp>
        <p:nvSpPr>
          <p:cNvPr id="4" name="Slide Number Placeholder 3"/>
          <p:cNvSpPr>
            <a:spLocks noGrp="1"/>
          </p:cNvSpPr>
          <p:nvPr>
            <p:ph type="sldNum" sz="quarter" idx="10"/>
          </p:nvPr>
        </p:nvSpPr>
        <p:spPr/>
        <p:txBody>
          <a:bodyPr/>
          <a:lstStyle/>
          <a:p>
            <a:fld id="{696DC736-9A37-E546-93FD-7692BB8DDD8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evidence for an annotation is </a:t>
            </a:r>
            <a:r>
              <a:rPr lang="en-US" i="1" dirty="0" smtClean="0"/>
              <a:t>separate</a:t>
            </a:r>
            <a:r>
              <a:rPr lang="en-US" dirty="0" smtClean="0"/>
              <a:t> from the ontology of real processes and components</a:t>
            </a:r>
          </a:p>
          <a:p>
            <a:endParaRPr lang="en-US" dirty="0"/>
          </a:p>
        </p:txBody>
      </p:sp>
      <p:sp>
        <p:nvSpPr>
          <p:cNvPr id="4" name="Slide Number Placeholder 3"/>
          <p:cNvSpPr>
            <a:spLocks noGrp="1"/>
          </p:cNvSpPr>
          <p:nvPr>
            <p:ph type="sldNum" sz="quarter" idx="10"/>
          </p:nvPr>
        </p:nvSpPr>
        <p:spPr/>
        <p:txBody>
          <a:bodyPr/>
          <a:lstStyle/>
          <a:p>
            <a:fld id="{C247F2BA-D37F-D947-A876-6F5FF9F0B1E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flipV="1">
            <a:off x="1588" y="0"/>
            <a:ext cx="9144000" cy="2895600"/>
          </a:xfrm>
          <a:prstGeom prst="rect">
            <a:avLst/>
          </a:prstGeom>
          <a:solidFill>
            <a:schemeClr val="folHlink"/>
          </a:solidFill>
          <a:ln w="9525">
            <a:noFill/>
            <a:miter lim="800000"/>
            <a:headEnd/>
            <a:tailEnd/>
          </a:ln>
        </p:spPr>
        <p:txBody>
          <a:bodyPr wrap="none" anchor="ctr"/>
          <a:lstStyle/>
          <a:p>
            <a:pPr>
              <a:defRPr/>
            </a:pPr>
            <a:endParaRPr lang="en-US"/>
          </a:p>
        </p:txBody>
      </p:sp>
      <p:sp>
        <p:nvSpPr>
          <p:cNvPr id="5" name="Rectangle 6"/>
          <p:cNvSpPr>
            <a:spLocks noChangeArrowheads="1"/>
          </p:cNvSpPr>
          <p:nvPr/>
        </p:nvSpPr>
        <p:spPr bwMode="auto">
          <a:xfrm>
            <a:off x="0" y="2895600"/>
            <a:ext cx="9144000" cy="3962400"/>
          </a:xfrm>
          <a:prstGeom prst="rect">
            <a:avLst/>
          </a:prstGeom>
          <a:solidFill>
            <a:schemeClr val="tx2"/>
          </a:solidFill>
          <a:ln w="9525">
            <a:noFill/>
            <a:miter lim="800000"/>
            <a:headEnd/>
            <a:tailEnd/>
          </a:ln>
        </p:spPr>
        <p:txBody>
          <a:bodyPr wrap="none" anchor="ctr"/>
          <a:lstStyle/>
          <a:p>
            <a:pPr algn="ctr">
              <a:defRPr/>
            </a:pPr>
            <a:endParaRPr lang="en-US"/>
          </a:p>
        </p:txBody>
      </p:sp>
      <p:pic>
        <p:nvPicPr>
          <p:cNvPr id="6" name="Picture 12"/>
          <p:cNvPicPr>
            <a:picLocks noChangeAspect="1"/>
          </p:cNvPicPr>
          <p:nvPr/>
        </p:nvPicPr>
        <p:blipFill>
          <a:blip r:embed="rId2"/>
          <a:srcRect/>
          <a:stretch>
            <a:fillRect/>
          </a:stretch>
        </p:blipFill>
        <p:spPr bwMode="auto">
          <a:xfrm>
            <a:off x="5592763" y="5416550"/>
            <a:ext cx="2852737" cy="900113"/>
          </a:xfrm>
          <a:prstGeom prst="rect">
            <a:avLst/>
          </a:prstGeom>
          <a:noFill/>
          <a:ln w="9525">
            <a:noFill/>
            <a:miter lim="800000"/>
            <a:headEnd/>
            <a:tailEnd/>
          </a:ln>
        </p:spPr>
      </p:pic>
      <p:pic>
        <p:nvPicPr>
          <p:cNvPr id="7" name="Picture 3" descr="D:\07 Clients\001 EMBL\001 11002 Template Issues\02 Templates processed\Logo Title Slide 001.png"/>
          <p:cNvPicPr>
            <a:picLocks noChangeAspect="1" noChangeArrowheads="1"/>
          </p:cNvPicPr>
          <p:nvPr/>
        </p:nvPicPr>
        <p:blipFill>
          <a:blip r:embed="rId3"/>
          <a:srcRect/>
          <a:stretch>
            <a:fillRect/>
          </a:stretch>
        </p:blipFill>
        <p:spPr bwMode="auto">
          <a:xfrm>
            <a:off x="0" y="0"/>
            <a:ext cx="3548063" cy="5943600"/>
          </a:xfrm>
          <a:prstGeom prst="rect">
            <a:avLst/>
          </a:prstGeom>
          <a:noFill/>
          <a:ln w="9525">
            <a:noFill/>
            <a:miter lim="800000"/>
            <a:headEnd/>
            <a:tailEnd/>
          </a:ln>
        </p:spPr>
      </p:pic>
      <p:sp>
        <p:nvSpPr>
          <p:cNvPr id="3079" name="Rectangle 7"/>
          <p:cNvSpPr>
            <a:spLocks noGrp="1" noChangeArrowheads="1"/>
          </p:cNvSpPr>
          <p:nvPr>
            <p:ph type="subTitle" idx="1"/>
          </p:nvPr>
        </p:nvSpPr>
        <p:spPr>
          <a:xfrm>
            <a:off x="549275" y="2971800"/>
            <a:ext cx="6400800" cy="304800"/>
          </a:xfrm>
        </p:spPr>
        <p:txBody>
          <a:bodyPr/>
          <a:lstStyle>
            <a:lvl1pPr marL="0" indent="0">
              <a:buFontTx/>
              <a:buNone/>
              <a:defRPr>
                <a:solidFill>
                  <a:srgbClr val="FFFFFF"/>
                </a:solidFill>
              </a:defRPr>
            </a:lvl1pPr>
          </a:lstStyle>
          <a:p>
            <a:r>
              <a:rPr lang="en-GB" smtClean="0"/>
              <a:t>Click to edit Master subtitle style</a:t>
            </a:r>
            <a:endParaRPr lang="en-US"/>
          </a:p>
        </p:txBody>
      </p:sp>
      <p:sp>
        <p:nvSpPr>
          <p:cNvPr id="3074" name="Rectangle 2"/>
          <p:cNvSpPr>
            <a:spLocks noGrp="1" noChangeArrowheads="1"/>
          </p:cNvSpPr>
          <p:nvPr>
            <p:ph type="ctrTitle"/>
          </p:nvPr>
        </p:nvSpPr>
        <p:spPr>
          <a:xfrm>
            <a:off x="533400" y="2284413"/>
            <a:ext cx="7772400" cy="685800"/>
          </a:xfrm>
        </p:spPr>
        <p:txBody>
          <a:bodyPr/>
          <a:lstStyle>
            <a:lvl1pPr>
              <a:defRPr>
                <a:solidFill>
                  <a:srgbClr val="FFFFFF"/>
                </a:solidFill>
              </a:defRPr>
            </a:lvl1pPr>
          </a:lstStyle>
          <a:p>
            <a:r>
              <a:rPr lang="en-GB" smtClean="0"/>
              <a:t>Click to edit Master title style</a:t>
            </a:r>
            <a:endParaRPr lang="de-DE"/>
          </a:p>
        </p:txBody>
      </p:sp>
      <p:sp>
        <p:nvSpPr>
          <p:cNvPr id="8" name="Rectangle 3"/>
          <p:cNvSpPr>
            <a:spLocks noGrp="1" noChangeArrowheads="1"/>
          </p:cNvSpPr>
          <p:nvPr>
            <p:ph type="dt" sz="half" idx="10"/>
          </p:nvPr>
        </p:nvSpPr>
        <p:spPr>
          <a:xfrm>
            <a:off x="533400" y="150813"/>
            <a:ext cx="1603375" cy="304800"/>
          </a:xfrm>
        </p:spPr>
        <p:txBody>
          <a:bodyPr/>
          <a:lstStyle>
            <a:lvl1pPr>
              <a:defRPr sz="1000">
                <a:solidFill>
                  <a:schemeClr val="bg1"/>
                </a:solidFill>
              </a:defRPr>
            </a:lvl1pPr>
          </a:lstStyle>
          <a:p>
            <a:fld id="{D7846694-47D8-AB4B-8B60-96DFA8E8F65D}" type="datetime1">
              <a:rPr lang="en-US" smtClean="0"/>
              <a:pPr/>
              <a:t>9/13/12</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5" name="Rectangle 4"/>
          <p:cNvSpPr>
            <a:spLocks noGrp="1" noChangeArrowheads="1"/>
          </p:cNvSpPr>
          <p:nvPr>
            <p:ph type="dt" sz="half" idx="11"/>
          </p:nvPr>
        </p:nvSpPr>
        <p:spPr>
          <a:ln/>
        </p:spPr>
        <p:txBody>
          <a:bodyPr/>
          <a:lstStyle>
            <a:lvl1pPr>
              <a:defRPr/>
            </a:lvl1pPr>
          </a:lstStyle>
          <a:p>
            <a:fld id="{5E07E989-4C48-D246-BE9A-2C0B01473473}" type="datetime1">
              <a:rPr lang="en-US" smtClean="0"/>
              <a:pPr/>
              <a:t>9/13/12</a:t>
            </a:fld>
            <a:endParaRPr lang="en-US"/>
          </a:p>
        </p:txBody>
      </p:sp>
      <p:sp>
        <p:nvSpPr>
          <p:cNvPr id="6"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5265738"/>
          </a:xfrm>
        </p:spPr>
        <p:txBody>
          <a:bodyPr vert="eaVert"/>
          <a:lstStyle/>
          <a:p>
            <a:r>
              <a:rPr lang="en-GB" smtClean="0"/>
              <a:t>Click to edit Master title style</a:t>
            </a:r>
            <a:endParaRPr lang="de-DE"/>
          </a:p>
        </p:txBody>
      </p:sp>
      <p:sp>
        <p:nvSpPr>
          <p:cNvPr id="3" name="Vertical Text Placeholder 2"/>
          <p:cNvSpPr>
            <a:spLocks noGrp="1"/>
          </p:cNvSpPr>
          <p:nvPr>
            <p:ph type="body" orient="vert" idx="1"/>
          </p:nvPr>
        </p:nvSpPr>
        <p:spPr>
          <a:xfrm>
            <a:off x="533400" y="304800"/>
            <a:ext cx="5962650" cy="52657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5" name="Rectangle 4"/>
          <p:cNvSpPr>
            <a:spLocks noGrp="1" noChangeArrowheads="1"/>
          </p:cNvSpPr>
          <p:nvPr>
            <p:ph type="dt" sz="half" idx="11"/>
          </p:nvPr>
        </p:nvSpPr>
        <p:spPr>
          <a:ln/>
        </p:spPr>
        <p:txBody>
          <a:bodyPr/>
          <a:lstStyle>
            <a:lvl1pPr>
              <a:defRPr/>
            </a:lvl1pPr>
          </a:lstStyle>
          <a:p>
            <a:fld id="{16199D26-257A-4E48-B94A-EA3BCEA4E047}" type="datetime1">
              <a:rPr lang="en-US" smtClean="0"/>
              <a:pPr/>
              <a:t>9/13/12</a:t>
            </a:fld>
            <a:endParaRPr lang="en-US"/>
          </a:p>
        </p:txBody>
      </p:sp>
      <p:sp>
        <p:nvSpPr>
          <p:cNvPr id="6"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552700" cy="447675"/>
          </a:xfrm>
        </p:spPr>
        <p:txBody>
          <a:bodyPr/>
          <a:lstStyle>
            <a:lvl1pPr>
              <a:defRPr smtClean="0"/>
            </a:lvl1pPr>
          </a:lstStyle>
          <a:p>
            <a:fld id="{EE4566C3-77F1-4B41-A213-23AEC2E927F1}" type="datetime1">
              <a:rPr lang="en-US" smtClean="0"/>
              <a:pPr/>
              <a:t>9/13/12</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HSF Sept 2012</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de-DE"/>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5" name="Rectangle 4"/>
          <p:cNvSpPr>
            <a:spLocks noGrp="1" noChangeArrowheads="1"/>
          </p:cNvSpPr>
          <p:nvPr>
            <p:ph type="dt" sz="half" idx="11"/>
          </p:nvPr>
        </p:nvSpPr>
        <p:spPr>
          <a:ln/>
        </p:spPr>
        <p:txBody>
          <a:bodyPr/>
          <a:lstStyle>
            <a:lvl1pPr>
              <a:defRPr/>
            </a:lvl1pPr>
          </a:lstStyle>
          <a:p>
            <a:fld id="{69EDDDDB-A072-9B48-B6EA-FD7D442B4AFF}" type="datetime1">
              <a:rPr lang="en-US" smtClean="0"/>
              <a:pPr/>
              <a:t>9/13/12</a:t>
            </a:fld>
            <a:endParaRPr lang="en-US"/>
          </a:p>
        </p:txBody>
      </p:sp>
      <p:sp>
        <p:nvSpPr>
          <p:cNvPr id="6"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5" name="Rectangle 4"/>
          <p:cNvSpPr>
            <a:spLocks noGrp="1" noChangeArrowheads="1"/>
          </p:cNvSpPr>
          <p:nvPr>
            <p:ph type="dt" sz="half" idx="11"/>
          </p:nvPr>
        </p:nvSpPr>
        <p:spPr>
          <a:ln/>
        </p:spPr>
        <p:txBody>
          <a:bodyPr/>
          <a:lstStyle>
            <a:lvl1pPr>
              <a:defRPr/>
            </a:lvl1pPr>
          </a:lstStyle>
          <a:p>
            <a:fld id="{53364064-BE21-BE47-9B83-75A55A5BA3B9}" type="datetime1">
              <a:rPr lang="en-US" smtClean="0"/>
              <a:pPr/>
              <a:t>9/13/12</a:t>
            </a:fld>
            <a:endParaRPr lang="en-US"/>
          </a:p>
        </p:txBody>
      </p:sp>
      <p:sp>
        <p:nvSpPr>
          <p:cNvPr id="6"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de-DE"/>
          </a:p>
        </p:txBody>
      </p:sp>
      <p:sp>
        <p:nvSpPr>
          <p:cNvPr id="3" name="Content Placeholder 2"/>
          <p:cNvSpPr>
            <a:spLocks noGrp="1"/>
          </p:cNvSpPr>
          <p:nvPr>
            <p:ph sz="half" idx="1"/>
          </p:nvPr>
        </p:nvSpPr>
        <p:spPr>
          <a:xfrm>
            <a:off x="533400" y="1219200"/>
            <a:ext cx="40005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Content Placeholder 3"/>
          <p:cNvSpPr>
            <a:spLocks noGrp="1"/>
          </p:cNvSpPr>
          <p:nvPr>
            <p:ph sz="half" idx="2"/>
          </p:nvPr>
        </p:nvSpPr>
        <p:spPr>
          <a:xfrm>
            <a:off x="4686300" y="1219200"/>
            <a:ext cx="40005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6" name="Rectangle 4"/>
          <p:cNvSpPr>
            <a:spLocks noGrp="1" noChangeArrowheads="1"/>
          </p:cNvSpPr>
          <p:nvPr>
            <p:ph type="dt" sz="half" idx="11"/>
          </p:nvPr>
        </p:nvSpPr>
        <p:spPr>
          <a:ln/>
        </p:spPr>
        <p:txBody>
          <a:bodyPr/>
          <a:lstStyle>
            <a:lvl1pPr>
              <a:defRPr/>
            </a:lvl1pPr>
          </a:lstStyle>
          <a:p>
            <a:fld id="{1FE0FAA0-C071-3B48-A9B6-BB994074368B}" type="datetime1">
              <a:rPr lang="en-US" smtClean="0"/>
              <a:pPr/>
              <a:t>9/13/12</a:t>
            </a:fld>
            <a:endParaRPr lang="en-US"/>
          </a:p>
        </p:txBody>
      </p:sp>
      <p:sp>
        <p:nvSpPr>
          <p:cNvPr id="7"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8" name="Rectangle 4"/>
          <p:cNvSpPr>
            <a:spLocks noGrp="1" noChangeArrowheads="1"/>
          </p:cNvSpPr>
          <p:nvPr>
            <p:ph type="dt" sz="half" idx="11"/>
          </p:nvPr>
        </p:nvSpPr>
        <p:spPr>
          <a:ln/>
        </p:spPr>
        <p:txBody>
          <a:bodyPr/>
          <a:lstStyle>
            <a:lvl1pPr>
              <a:defRPr/>
            </a:lvl1pPr>
          </a:lstStyle>
          <a:p>
            <a:fld id="{5ED873E5-95D8-304A-BB16-C1AC85C20B11}" type="datetime1">
              <a:rPr lang="en-US" smtClean="0"/>
              <a:pPr/>
              <a:t>9/13/12</a:t>
            </a:fld>
            <a:endParaRPr lang="en-US"/>
          </a:p>
        </p:txBody>
      </p:sp>
      <p:sp>
        <p:nvSpPr>
          <p:cNvPr id="9"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4" name="Rectangle 4"/>
          <p:cNvSpPr>
            <a:spLocks noGrp="1" noChangeArrowheads="1"/>
          </p:cNvSpPr>
          <p:nvPr>
            <p:ph type="dt" sz="half" idx="11"/>
          </p:nvPr>
        </p:nvSpPr>
        <p:spPr>
          <a:ln/>
        </p:spPr>
        <p:txBody>
          <a:bodyPr/>
          <a:lstStyle>
            <a:lvl1pPr>
              <a:defRPr/>
            </a:lvl1pPr>
          </a:lstStyle>
          <a:p>
            <a:fld id="{6C6E79BB-5E57-2648-806E-ABD98086B214}" type="datetime1">
              <a:rPr lang="en-US" smtClean="0"/>
              <a:pPr/>
              <a:t>9/13/12</a:t>
            </a:fld>
            <a:endParaRPr lang="en-US"/>
          </a:p>
        </p:txBody>
      </p:sp>
      <p:sp>
        <p:nvSpPr>
          <p:cNvPr id="5"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3" name="Rectangle 4"/>
          <p:cNvSpPr>
            <a:spLocks noGrp="1" noChangeArrowheads="1"/>
          </p:cNvSpPr>
          <p:nvPr>
            <p:ph type="dt" sz="half" idx="11"/>
          </p:nvPr>
        </p:nvSpPr>
        <p:spPr>
          <a:ln/>
        </p:spPr>
        <p:txBody>
          <a:bodyPr/>
          <a:lstStyle>
            <a:lvl1pPr>
              <a:defRPr/>
            </a:lvl1pPr>
          </a:lstStyle>
          <a:p>
            <a:fld id="{096FAEFF-787A-1E4E-996D-15CFD21EB812}" type="datetime1">
              <a:rPr lang="en-US" smtClean="0"/>
              <a:pPr/>
              <a:t>9/13/12</a:t>
            </a:fld>
            <a:endParaRPr lang="en-US"/>
          </a:p>
        </p:txBody>
      </p:sp>
      <p:sp>
        <p:nvSpPr>
          <p:cNvPr id="4"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6" name="Rectangle 4"/>
          <p:cNvSpPr>
            <a:spLocks noGrp="1" noChangeArrowheads="1"/>
          </p:cNvSpPr>
          <p:nvPr>
            <p:ph type="dt" sz="half" idx="11"/>
          </p:nvPr>
        </p:nvSpPr>
        <p:spPr>
          <a:ln/>
        </p:spPr>
        <p:txBody>
          <a:bodyPr/>
          <a:lstStyle>
            <a:lvl1pPr>
              <a:defRPr/>
            </a:lvl1pPr>
          </a:lstStyle>
          <a:p>
            <a:fld id="{0745A824-DA7A-CD45-A8A5-7432382B83E0}" type="datetime1">
              <a:rPr lang="en-US" smtClean="0"/>
              <a:pPr/>
              <a:t>9/13/12</a:t>
            </a:fld>
            <a:endParaRPr lang="en-US"/>
          </a:p>
        </p:txBody>
      </p:sp>
      <p:sp>
        <p:nvSpPr>
          <p:cNvPr id="7"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en-US" smtClean="0"/>
              <a:t>HSF Sept 2012</a:t>
            </a:r>
            <a:endParaRPr lang="en-US"/>
          </a:p>
        </p:txBody>
      </p:sp>
      <p:sp>
        <p:nvSpPr>
          <p:cNvPr id="6" name="Rectangle 4"/>
          <p:cNvSpPr>
            <a:spLocks noGrp="1" noChangeArrowheads="1"/>
          </p:cNvSpPr>
          <p:nvPr>
            <p:ph type="dt" sz="half" idx="11"/>
          </p:nvPr>
        </p:nvSpPr>
        <p:spPr>
          <a:ln/>
        </p:spPr>
        <p:txBody>
          <a:bodyPr/>
          <a:lstStyle>
            <a:lvl1pPr>
              <a:defRPr/>
            </a:lvl1pPr>
          </a:lstStyle>
          <a:p>
            <a:fld id="{758303FD-DA27-914A-9474-79345EF3130F}" type="datetime1">
              <a:rPr lang="en-US" smtClean="0"/>
              <a:pPr/>
              <a:t>9/13/12</a:t>
            </a:fld>
            <a:endParaRPr lang="en-US"/>
          </a:p>
        </p:txBody>
      </p:sp>
      <p:sp>
        <p:nvSpPr>
          <p:cNvPr id="7" name="Rectangle 6"/>
          <p:cNvSpPr>
            <a:spLocks noGrp="1" noChangeArrowheads="1"/>
          </p:cNvSpPr>
          <p:nvPr>
            <p:ph type="sldNum" sz="quarter" idx="12"/>
          </p:nvPr>
        </p:nvSpPr>
        <p:spPr>
          <a:ln/>
        </p:spPr>
        <p:txBody>
          <a:bodyPr/>
          <a:lstStyle>
            <a:lvl1pPr>
              <a:defRPr/>
            </a:lvl1pPr>
          </a:lstStyle>
          <a:p>
            <a:fld id="{33B6048D-EE76-C24E-B588-ECF193BD6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flipH="1">
            <a:off x="0" y="6172200"/>
            <a:ext cx="9144000" cy="685800"/>
          </a:xfrm>
          <a:prstGeom prst="rect">
            <a:avLst/>
          </a:prstGeom>
          <a:solidFill>
            <a:schemeClr val="tx2"/>
          </a:solidFill>
          <a:ln w="9525">
            <a:noFill/>
            <a:miter lim="800000"/>
            <a:headEnd/>
            <a:tailEnd/>
          </a:ln>
        </p:spPr>
        <p:txBody>
          <a:bodyPr wrap="none" anchor="ctr"/>
          <a:lstStyle/>
          <a:p>
            <a:pPr>
              <a:defRPr/>
            </a:pPr>
            <a:endParaRPr lang="en-US">
              <a:latin typeface="Britannic Bold"/>
              <a:cs typeface="Britannic Bold"/>
            </a:endParaRPr>
          </a:p>
        </p:txBody>
      </p:sp>
      <p:sp>
        <p:nvSpPr>
          <p:cNvPr id="1027" name="Rectangle 2"/>
          <p:cNvSpPr>
            <a:spLocks noGrp="1" noChangeArrowheads="1"/>
          </p:cNvSpPr>
          <p:nvPr>
            <p:ph type="title"/>
          </p:nvPr>
        </p:nvSpPr>
        <p:spPr bwMode="auto">
          <a:xfrm>
            <a:off x="533400" y="304800"/>
            <a:ext cx="8153400" cy="76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Master title</a:t>
            </a:r>
          </a:p>
        </p:txBody>
      </p:sp>
      <p:sp>
        <p:nvSpPr>
          <p:cNvPr id="1029" name="Rectangle 5"/>
          <p:cNvSpPr>
            <a:spLocks noGrp="1" noChangeArrowheads="1"/>
          </p:cNvSpPr>
          <p:nvPr>
            <p:ph type="ftr" sz="quarter" idx="3"/>
          </p:nvPr>
        </p:nvSpPr>
        <p:spPr bwMode="auto">
          <a:xfrm>
            <a:off x="4500563" y="6308725"/>
            <a:ext cx="28956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solidFill>
                  <a:srgbClr val="FFFFFF"/>
                </a:solidFill>
                <a:latin typeface="Britannic Bold"/>
                <a:cs typeface="Britannic Bold"/>
              </a:defRPr>
            </a:lvl1pPr>
          </a:lstStyle>
          <a:p>
            <a:r>
              <a:rPr lang="en-US" smtClean="0"/>
              <a:t>HSF Sept 2012</a:t>
            </a:r>
            <a:endParaRPr lang="en-US"/>
          </a:p>
        </p:txBody>
      </p:sp>
      <p:sp>
        <p:nvSpPr>
          <p:cNvPr id="2" name="Rectangle 3"/>
          <p:cNvSpPr>
            <a:spLocks noGrp="1" noChangeArrowheads="1"/>
          </p:cNvSpPr>
          <p:nvPr>
            <p:ph type="body" idx="1"/>
          </p:nvPr>
        </p:nvSpPr>
        <p:spPr bwMode="auto">
          <a:xfrm>
            <a:off x="533400" y="1219200"/>
            <a:ext cx="8153400" cy="4351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First level</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1028" name="Rectangle 4"/>
          <p:cNvSpPr>
            <a:spLocks noGrp="1" noChangeArrowheads="1"/>
          </p:cNvSpPr>
          <p:nvPr>
            <p:ph type="dt" sz="half" idx="2"/>
          </p:nvPr>
        </p:nvSpPr>
        <p:spPr bwMode="auto">
          <a:xfrm>
            <a:off x="1692275" y="6308725"/>
            <a:ext cx="16764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solidFill>
                  <a:srgbClr val="FFFFFF"/>
                </a:solidFill>
                <a:latin typeface="Britannic Bold"/>
                <a:cs typeface="Britannic Bold"/>
              </a:defRPr>
            </a:lvl1pPr>
          </a:lstStyle>
          <a:p>
            <a:fld id="{A0C29505-2B5F-DA46-8FB5-4F734D461735}" type="datetime1">
              <a:rPr lang="en-US" smtClean="0"/>
              <a:pPr/>
              <a:t>9/13/12</a:t>
            </a:fld>
            <a:endParaRPr lang="en-US"/>
          </a:p>
        </p:txBody>
      </p:sp>
      <p:sp>
        <p:nvSpPr>
          <p:cNvPr id="1030" name="Rectangle 6"/>
          <p:cNvSpPr>
            <a:spLocks noGrp="1" noChangeArrowheads="1"/>
          </p:cNvSpPr>
          <p:nvPr>
            <p:ph type="sldNum" sz="quarter" idx="4"/>
          </p:nvPr>
        </p:nvSpPr>
        <p:spPr bwMode="auto">
          <a:xfrm>
            <a:off x="152400" y="6375400"/>
            <a:ext cx="304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solidFill>
                  <a:srgbClr val="FFFFFF"/>
                </a:solidFill>
                <a:latin typeface="Britannic Bold"/>
                <a:cs typeface="Britannic Bold"/>
              </a:defRPr>
            </a:lvl1pPr>
          </a:lstStyle>
          <a:p>
            <a:fld id="{33B6048D-EE76-C24E-B588-ECF193BD6282}" type="slidenum">
              <a:rPr lang="en-US" smtClean="0"/>
              <a:pPr/>
              <a:t>‹#›</a:t>
            </a:fld>
            <a:endParaRPr lang="en-US"/>
          </a:p>
        </p:txBody>
      </p:sp>
      <p:pic>
        <p:nvPicPr>
          <p:cNvPr id="1032" name="Picture 15"/>
          <p:cNvPicPr>
            <a:picLocks noChangeAspect="1"/>
          </p:cNvPicPr>
          <p:nvPr/>
        </p:nvPicPr>
        <p:blipFill>
          <a:blip r:embed="rId14"/>
          <a:srcRect/>
          <a:stretch>
            <a:fillRect/>
          </a:stretch>
        </p:blipFill>
        <p:spPr bwMode="auto">
          <a:xfrm>
            <a:off x="7308850" y="6251575"/>
            <a:ext cx="1711325"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rtl="0" eaLnBrk="1" fontAlgn="base" hangingPunct="1">
        <a:spcBef>
          <a:spcPct val="0"/>
        </a:spcBef>
        <a:spcAft>
          <a:spcPct val="0"/>
        </a:spcAft>
        <a:defRPr sz="3200">
          <a:solidFill>
            <a:schemeClr val="tx2"/>
          </a:solidFill>
          <a:latin typeface="Britannic Bold"/>
          <a:ea typeface="+mj-ea"/>
          <a:cs typeface="Britannic Bold"/>
        </a:defRPr>
      </a:lvl1pPr>
      <a:lvl2pPr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2pPr>
      <a:lvl3pPr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3pPr>
      <a:lvl4pPr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4pPr>
      <a:lvl5pPr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5pPr>
      <a:lvl6pPr marL="457200"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6pPr>
      <a:lvl7pPr marL="914400"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7pPr>
      <a:lvl8pPr marL="1371600"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8pPr>
      <a:lvl9pPr marL="1828800" algn="l" rtl="0" eaLnBrk="1" fontAlgn="base" hangingPunct="1">
        <a:spcBef>
          <a:spcPct val="0"/>
        </a:spcBef>
        <a:spcAft>
          <a:spcPct val="0"/>
        </a:spcAft>
        <a:defRPr sz="3200">
          <a:solidFill>
            <a:schemeClr val="accent1"/>
          </a:solidFill>
          <a:latin typeface="Arial" pitchFamily="-112" charset="0"/>
          <a:ea typeface="Geneva" pitchFamily="-112" charset="0"/>
          <a:cs typeface="Geneva" pitchFamily="-112" charset="0"/>
        </a:defRPr>
      </a:lvl9pPr>
    </p:titleStyle>
    <p:bodyStyle>
      <a:lvl1pPr marL="342900" indent="-342900" algn="l" rtl="0" eaLnBrk="1" fontAlgn="base" hangingPunct="1">
        <a:spcBef>
          <a:spcPct val="20000"/>
        </a:spcBef>
        <a:spcAft>
          <a:spcPct val="0"/>
        </a:spcAft>
        <a:buClr>
          <a:schemeClr val="accent1"/>
        </a:buClr>
        <a:buNone/>
        <a:defRPr sz="2400">
          <a:solidFill>
            <a:schemeClr val="tx1"/>
          </a:solidFill>
          <a:latin typeface="Britannic Bold"/>
          <a:ea typeface="+mn-ea"/>
          <a:cs typeface="Britannic Bold"/>
        </a:defRPr>
      </a:lvl1pPr>
      <a:lvl2pPr marL="742950" indent="-285750" algn="l" rtl="0" eaLnBrk="1" fontAlgn="base" hangingPunct="1">
        <a:spcBef>
          <a:spcPct val="20000"/>
        </a:spcBef>
        <a:spcAft>
          <a:spcPct val="0"/>
        </a:spcAft>
        <a:buClr>
          <a:schemeClr val="accent1"/>
        </a:buClr>
        <a:buFont typeface="Times" charset="0"/>
        <a:buNone/>
        <a:defRPr sz="2000">
          <a:solidFill>
            <a:schemeClr val="tx1"/>
          </a:solidFill>
          <a:latin typeface="Britannic Bold"/>
          <a:ea typeface="+mn-ea"/>
          <a:cs typeface="Britannic Bold"/>
        </a:defRPr>
      </a:lvl2pPr>
      <a:lvl3pPr marL="1143000" indent="-228600" algn="l" rtl="0" eaLnBrk="1" fontAlgn="base" hangingPunct="1">
        <a:spcBef>
          <a:spcPct val="20000"/>
        </a:spcBef>
        <a:spcAft>
          <a:spcPct val="0"/>
        </a:spcAft>
        <a:buClr>
          <a:schemeClr val="accent1"/>
        </a:buClr>
        <a:buFont typeface="Times" charset="0"/>
        <a:buNone/>
        <a:defRPr sz="2000">
          <a:solidFill>
            <a:schemeClr val="tx1"/>
          </a:solidFill>
          <a:latin typeface="Britannic Bold"/>
          <a:ea typeface="+mn-ea"/>
          <a:cs typeface="Britannic Bold"/>
        </a:defRPr>
      </a:lvl3pPr>
      <a:lvl4pPr marL="1600200" indent="-228600" algn="l" rtl="0" eaLnBrk="1" fontAlgn="base" hangingPunct="1">
        <a:spcBef>
          <a:spcPct val="20000"/>
        </a:spcBef>
        <a:spcAft>
          <a:spcPct val="0"/>
        </a:spcAft>
        <a:buClr>
          <a:schemeClr val="accent1"/>
        </a:buClr>
        <a:buFont typeface="Times" charset="0"/>
        <a:buNone/>
        <a:defRPr sz="2000">
          <a:solidFill>
            <a:schemeClr val="tx1"/>
          </a:solidFill>
          <a:latin typeface="Britannic Bold"/>
          <a:ea typeface="+mn-ea"/>
          <a:cs typeface="Britannic Bold"/>
        </a:defRPr>
      </a:lvl4pPr>
      <a:lvl5pPr marL="2057400" indent="-228600" algn="l" rtl="0" eaLnBrk="1" fontAlgn="base" hangingPunct="1">
        <a:spcBef>
          <a:spcPct val="20000"/>
        </a:spcBef>
        <a:spcAft>
          <a:spcPct val="0"/>
        </a:spcAft>
        <a:buClr>
          <a:schemeClr val="accent1"/>
        </a:buClr>
        <a:buFont typeface="Times" charset="0"/>
        <a:buNone/>
        <a:defRPr sz="2000">
          <a:solidFill>
            <a:schemeClr val="tx1"/>
          </a:solidFill>
          <a:latin typeface="Britannic Bold"/>
          <a:ea typeface="+mn-ea"/>
          <a:cs typeface="Britannic Bold"/>
        </a:defRPr>
      </a:lvl5pPr>
      <a:lvl6pPr marL="2514600" indent="-228600" algn="l" rtl="0" eaLnBrk="1" fontAlgn="base" hangingPunct="1">
        <a:spcBef>
          <a:spcPct val="20000"/>
        </a:spcBef>
        <a:spcAft>
          <a:spcPct val="0"/>
        </a:spcAft>
        <a:buClr>
          <a:schemeClr val="accent1"/>
        </a:buClr>
        <a:buFont typeface="Times" pitchFamily="-112" charset="0"/>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chemeClr val="accent1"/>
        </a:buClr>
        <a:buFont typeface="Times" pitchFamily="-112" charset="0"/>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chemeClr val="accent1"/>
        </a:buClr>
        <a:buFont typeface="Times" pitchFamily="-112" charset="0"/>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chemeClr val="accent1"/>
        </a:buClr>
        <a:buFont typeface="Times" pitchFamily="-112" charset="0"/>
        <a:buChar char="•"/>
        <a:defRPr sz="20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 name="Subtitle 31"/>
          <p:cNvSpPr>
            <a:spLocks noGrp="1"/>
          </p:cNvSpPr>
          <p:nvPr>
            <p:ph type="subTitle" idx="1"/>
          </p:nvPr>
        </p:nvSpPr>
        <p:spPr/>
        <p:txBody>
          <a:bodyPr/>
          <a:lstStyle/>
          <a:p>
            <a:r>
              <a:rPr lang="en-US" dirty="0" smtClean="0"/>
              <a:t>Jane Lomax</a:t>
            </a:r>
            <a:endParaRPr lang="en-US" dirty="0"/>
          </a:p>
        </p:txBody>
      </p:sp>
      <p:sp>
        <p:nvSpPr>
          <p:cNvPr id="31" name="Title 30"/>
          <p:cNvSpPr>
            <a:spLocks noGrp="1"/>
          </p:cNvSpPr>
          <p:nvPr>
            <p:ph type="ctrTitle"/>
          </p:nvPr>
        </p:nvSpPr>
        <p:spPr/>
        <p:txBody>
          <a:bodyPr/>
          <a:lstStyle/>
          <a:p>
            <a:pPr algn="l"/>
            <a:r>
              <a:rPr lang="en-US" dirty="0" smtClean="0"/>
              <a:t>The Gene Ontology Project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4DAC2A79-9EF5-EA4E-A9CB-62864E216D30}" type="datetime1">
              <a:rPr lang="en-US" smtClean="0"/>
              <a:pPr/>
              <a:t>9/13/12</a:t>
            </a:fld>
            <a:endParaRPr lang="en-US"/>
          </a:p>
        </p:txBody>
      </p:sp>
      <p:pic>
        <p:nvPicPr>
          <p:cNvPr id="7" name="Content Placeholder 6" descr="Screen shot 2012-07-22 at 12.18.14.png"/>
          <p:cNvPicPr>
            <a:picLocks noGrp="1" noChangeAspect="1"/>
          </p:cNvPicPr>
          <p:nvPr>
            <p:ph sz="half" idx="4294967295"/>
          </p:nvPr>
        </p:nvPicPr>
        <p:blipFill>
          <a:blip r:embed="rId3"/>
          <a:srcRect l="-1951" r="-1951"/>
          <a:stretch>
            <a:fillRect/>
          </a:stretch>
        </p:blipFill>
        <p:spPr>
          <a:xfrm>
            <a:off x="2571750" y="1466564"/>
            <a:ext cx="4000500" cy="4351338"/>
          </a:xfrm>
        </p:spPr>
      </p:pic>
      <p:sp>
        <p:nvSpPr>
          <p:cNvPr id="9" name="TextBox 8"/>
          <p:cNvSpPr txBox="1"/>
          <p:nvPr/>
        </p:nvSpPr>
        <p:spPr>
          <a:xfrm>
            <a:off x="1726016" y="0"/>
            <a:ext cx="5691969"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dirty="0" smtClean="0">
                <a:solidFill>
                  <a:schemeClr val="tx2"/>
                </a:solidFill>
                <a:effectLst>
                  <a:outerShdw blurRad="50800" dist="38100" dir="2700000" algn="tl" rotWithShape="0">
                    <a:srgbClr val="000000">
                      <a:alpha val="43000"/>
                    </a:srgbClr>
                  </a:outerShdw>
                </a:effectLst>
                <a:latin typeface="Britannic Bold"/>
              </a:rPr>
              <a:t>evidence</a:t>
            </a:r>
            <a:endParaRPr lang="en-US" sz="28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writing.jpg"/>
          <p:cNvPicPr>
            <a:picLocks noChangeAspect="1"/>
          </p:cNvPicPr>
          <p:nvPr/>
        </p:nvPicPr>
        <p:blipFill>
          <a:blip r:embed="rId3">
            <a:alphaModFix amt="41000"/>
          </a:blip>
          <a:stretch>
            <a:fillRect/>
          </a:stretch>
        </p:blipFill>
        <p:spPr>
          <a:xfrm>
            <a:off x="0" y="0"/>
            <a:ext cx="9144000" cy="6181344"/>
          </a:xfrm>
          <a:prstGeom prst="rect">
            <a:avLst/>
          </a:prstGeom>
        </p:spPr>
      </p:pic>
      <p:sp>
        <p:nvSpPr>
          <p:cNvPr id="7" name="Footer Placeholder 6"/>
          <p:cNvSpPr>
            <a:spLocks noGrp="1"/>
          </p:cNvSpPr>
          <p:nvPr>
            <p:ph type="ftr" sz="quarter" idx="10"/>
          </p:nvPr>
        </p:nvSpPr>
        <p:spPr/>
        <p:txBody>
          <a:bodyPr/>
          <a:lstStyle/>
          <a:p>
            <a:r>
              <a:rPr lang="en-US" dirty="0" smtClean="0"/>
              <a:t>HSF Sept 2012</a:t>
            </a:r>
            <a:endParaRPr lang="en-US" dirty="0"/>
          </a:p>
        </p:txBody>
      </p:sp>
      <p:sp>
        <p:nvSpPr>
          <p:cNvPr id="6" name="Date Placeholder 5"/>
          <p:cNvSpPr>
            <a:spLocks noGrp="1"/>
          </p:cNvSpPr>
          <p:nvPr>
            <p:ph type="dt" sz="half" idx="11"/>
          </p:nvPr>
        </p:nvSpPr>
        <p:spPr/>
        <p:txBody>
          <a:bodyPr/>
          <a:lstStyle/>
          <a:p>
            <a:fld id="{8746BFD6-48C1-2449-B3FD-CE707AD2BB08}" type="datetime1">
              <a:rPr lang="en-US" smtClean="0"/>
              <a:pPr/>
              <a:t>9/13/12</a:t>
            </a:fld>
            <a:endParaRPr lang="en-US" dirty="0"/>
          </a:p>
        </p:txBody>
      </p:sp>
      <p:sp>
        <p:nvSpPr>
          <p:cNvPr id="9" name="TextBox 8"/>
          <p:cNvSpPr txBox="1"/>
          <p:nvPr/>
        </p:nvSpPr>
        <p:spPr>
          <a:xfrm>
            <a:off x="1872602" y="1325710"/>
            <a:ext cx="5691969"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dirty="0" smtClean="0">
                <a:solidFill>
                  <a:schemeClr val="tx2"/>
                </a:solidFill>
                <a:effectLst>
                  <a:outerShdw blurRad="50800" dist="38100" dir="2700000" algn="tl" rotWithShape="0">
                    <a:srgbClr val="000000">
                      <a:alpha val="43000"/>
                    </a:srgbClr>
                  </a:outerShdw>
                </a:effectLst>
                <a:latin typeface="Britannic Bold"/>
              </a:rPr>
              <a:t>manual</a:t>
            </a:r>
          </a:p>
          <a:p>
            <a:pPr algn="ctr"/>
            <a:r>
              <a:rPr lang="en-US" sz="6000" dirty="0" smtClean="0">
                <a:solidFill>
                  <a:schemeClr val="tx2"/>
                </a:solidFill>
                <a:effectLst>
                  <a:outerShdw blurRad="50800" dist="38100" dir="2700000" algn="tl" rotWithShape="0">
                    <a:srgbClr val="000000">
                      <a:alpha val="43000"/>
                    </a:srgbClr>
                  </a:outerShdw>
                </a:effectLst>
                <a:latin typeface="Britannic Bold"/>
              </a:rPr>
              <a:t>annotation</a:t>
            </a:r>
            <a:endParaRPr lang="en-US" sz="60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Watch_automatic_mainspring.jpg"/>
          <p:cNvPicPr>
            <a:picLocks noChangeAspect="1"/>
          </p:cNvPicPr>
          <p:nvPr/>
        </p:nvPicPr>
        <p:blipFill>
          <a:blip r:embed="rId3">
            <a:alphaModFix amt="39000"/>
          </a:blip>
          <a:srcRect b="7019"/>
          <a:stretch>
            <a:fillRect/>
          </a:stretch>
        </p:blipFill>
        <p:spPr>
          <a:xfrm>
            <a:off x="0" y="-1"/>
            <a:ext cx="9144000" cy="6209319"/>
          </a:xfrm>
          <a:prstGeom prst="rect">
            <a:avLst/>
          </a:prstGeom>
        </p:spPr>
      </p:pic>
      <p:sp>
        <p:nvSpPr>
          <p:cNvPr id="7" name="Footer Placeholder 6"/>
          <p:cNvSpPr>
            <a:spLocks noGrp="1"/>
          </p:cNvSpPr>
          <p:nvPr>
            <p:ph type="ftr" sz="quarter" idx="10"/>
          </p:nvPr>
        </p:nvSpPr>
        <p:spPr/>
        <p:txBody>
          <a:bodyPr/>
          <a:lstStyle/>
          <a:p>
            <a:r>
              <a:rPr lang="en-US" dirty="0" smtClean="0"/>
              <a:t>HSF Sept 2012</a:t>
            </a:r>
            <a:endParaRPr lang="en-US" dirty="0"/>
          </a:p>
        </p:txBody>
      </p:sp>
      <p:sp>
        <p:nvSpPr>
          <p:cNvPr id="6" name="Date Placeholder 5"/>
          <p:cNvSpPr>
            <a:spLocks noGrp="1"/>
          </p:cNvSpPr>
          <p:nvPr>
            <p:ph type="dt" sz="half" idx="11"/>
          </p:nvPr>
        </p:nvSpPr>
        <p:spPr/>
        <p:txBody>
          <a:bodyPr/>
          <a:lstStyle/>
          <a:p>
            <a:fld id="{8746BFD6-48C1-2449-B3FD-CE707AD2BB08}" type="datetime1">
              <a:rPr lang="en-US" smtClean="0"/>
              <a:pPr/>
              <a:t>9/13/12</a:t>
            </a:fld>
            <a:endParaRPr lang="en-US" dirty="0"/>
          </a:p>
        </p:txBody>
      </p:sp>
      <p:sp>
        <p:nvSpPr>
          <p:cNvPr id="9" name="TextBox 8"/>
          <p:cNvSpPr txBox="1"/>
          <p:nvPr/>
        </p:nvSpPr>
        <p:spPr>
          <a:xfrm>
            <a:off x="1872602" y="1325710"/>
            <a:ext cx="5691969"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000" dirty="0" smtClean="0">
                <a:solidFill>
                  <a:schemeClr val="tx2"/>
                </a:solidFill>
                <a:effectLst>
                  <a:outerShdw blurRad="50800" dist="38100" dir="2700000" algn="tl" rotWithShape="0">
                    <a:srgbClr val="000000">
                      <a:alpha val="43000"/>
                    </a:srgbClr>
                  </a:outerShdw>
                </a:effectLst>
                <a:latin typeface="Britannic Bold"/>
              </a:rPr>
              <a:t>automatic annotation</a:t>
            </a:r>
            <a:endParaRPr lang="en-US" sz="60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2" name="Footer Placeholder 31"/>
          <p:cNvSpPr>
            <a:spLocks noGrp="1"/>
          </p:cNvSpPr>
          <p:nvPr>
            <p:ph type="ftr" sz="quarter" idx="10"/>
          </p:nvPr>
        </p:nvSpPr>
        <p:spPr>
          <a:xfrm>
            <a:off x="4500563" y="5771007"/>
            <a:ext cx="2895600" cy="228600"/>
          </a:xfrm>
        </p:spPr>
        <p:txBody>
          <a:bodyPr/>
          <a:lstStyle/>
          <a:p>
            <a:r>
              <a:rPr lang="en-US" smtClean="0"/>
              <a:t>HSF Sept 2012</a:t>
            </a:r>
            <a:endParaRPr lang="en-US"/>
          </a:p>
        </p:txBody>
      </p:sp>
      <p:sp>
        <p:nvSpPr>
          <p:cNvPr id="30" name="Date Placeholder 3"/>
          <p:cNvSpPr>
            <a:spLocks noGrp="1"/>
          </p:cNvSpPr>
          <p:nvPr>
            <p:ph type="dt" sz="half" idx="11"/>
          </p:nvPr>
        </p:nvSpPr>
        <p:spPr>
          <a:xfrm>
            <a:off x="1692275" y="5771007"/>
            <a:ext cx="1676400" cy="228600"/>
          </a:xfrm>
        </p:spPr>
        <p:txBody>
          <a:bodyPr/>
          <a:lstStyle/>
          <a:p>
            <a:fld id="{CDF80829-FEE9-064B-BC43-DCC5D7D433CE}" type="datetime1">
              <a:rPr lang="en-US" smtClean="0"/>
              <a:pPr/>
              <a:t>9/13/12</a:t>
            </a:fld>
            <a:endParaRPr lang="en-US"/>
          </a:p>
        </p:txBody>
      </p:sp>
      <p:grpSp>
        <p:nvGrpSpPr>
          <p:cNvPr id="3" name="Group 3"/>
          <p:cNvGrpSpPr>
            <a:grpSpLocks/>
          </p:cNvGrpSpPr>
          <p:nvPr/>
        </p:nvGrpSpPr>
        <p:grpSpPr bwMode="auto">
          <a:xfrm>
            <a:off x="3143250" y="2176907"/>
            <a:ext cx="2022475" cy="1784350"/>
            <a:chOff x="690" y="1446"/>
            <a:chExt cx="1274" cy="1124"/>
          </a:xfrm>
        </p:grpSpPr>
        <p:sp>
          <p:nvSpPr>
            <p:cNvPr id="217092" name="Rectangle 4"/>
            <p:cNvSpPr>
              <a:spLocks noChangeArrowheads="1"/>
            </p:cNvSpPr>
            <p:nvPr/>
          </p:nvSpPr>
          <p:spPr bwMode="auto">
            <a:xfrm>
              <a:off x="690" y="1446"/>
              <a:ext cx="594" cy="444"/>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7093" name="Rectangle 5"/>
            <p:cNvSpPr>
              <a:spLocks noChangeArrowheads="1"/>
            </p:cNvSpPr>
            <p:nvPr/>
          </p:nvSpPr>
          <p:spPr bwMode="auto">
            <a:xfrm>
              <a:off x="826" y="1582"/>
              <a:ext cx="594" cy="444"/>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7094" name="Rectangle 6"/>
            <p:cNvSpPr>
              <a:spLocks noChangeArrowheads="1"/>
            </p:cNvSpPr>
            <p:nvPr/>
          </p:nvSpPr>
          <p:spPr bwMode="auto">
            <a:xfrm>
              <a:off x="962" y="1718"/>
              <a:ext cx="594" cy="444"/>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7095" name="Rectangle 7"/>
            <p:cNvSpPr>
              <a:spLocks noChangeArrowheads="1"/>
            </p:cNvSpPr>
            <p:nvPr/>
          </p:nvSpPr>
          <p:spPr bwMode="auto">
            <a:xfrm>
              <a:off x="1098" y="1854"/>
              <a:ext cx="594" cy="444"/>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7096" name="Rectangle 8"/>
            <p:cNvSpPr>
              <a:spLocks noChangeArrowheads="1"/>
            </p:cNvSpPr>
            <p:nvPr/>
          </p:nvSpPr>
          <p:spPr bwMode="auto">
            <a:xfrm>
              <a:off x="1234" y="1990"/>
              <a:ext cx="594" cy="444"/>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217097" name="Rectangle 9"/>
            <p:cNvSpPr>
              <a:spLocks noChangeArrowheads="1"/>
            </p:cNvSpPr>
            <p:nvPr/>
          </p:nvSpPr>
          <p:spPr bwMode="auto">
            <a:xfrm>
              <a:off x="1370" y="2126"/>
              <a:ext cx="594" cy="444"/>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217111" name="Text Box 23"/>
          <p:cNvSpPr txBox="1">
            <a:spLocks noChangeArrowheads="1"/>
          </p:cNvSpPr>
          <p:nvPr/>
        </p:nvSpPr>
        <p:spPr bwMode="auto">
          <a:xfrm>
            <a:off x="4315845" y="3396107"/>
            <a:ext cx="771525" cy="39687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sz="1000" dirty="0">
                <a:solidFill>
                  <a:schemeClr val="tx2">
                    <a:lumMod val="75000"/>
                  </a:schemeClr>
                </a:solidFill>
                <a:latin typeface="Britannic Bold"/>
                <a:cs typeface="Britannic Bold"/>
              </a:rPr>
              <a:t>gene -&gt; GO term</a:t>
            </a:r>
            <a:endParaRPr lang="en-US" sz="1000" dirty="0">
              <a:solidFill>
                <a:schemeClr val="tx2">
                  <a:lumMod val="75000"/>
                </a:schemeClr>
              </a:solidFill>
              <a:latin typeface="Britannic Bold"/>
              <a:cs typeface="Britannic Bold"/>
            </a:endParaRPr>
          </a:p>
        </p:txBody>
      </p:sp>
      <p:sp>
        <p:nvSpPr>
          <p:cNvPr id="217112" name="Text Box 24"/>
          <p:cNvSpPr txBox="1">
            <a:spLocks noChangeArrowheads="1"/>
          </p:cNvSpPr>
          <p:nvPr/>
        </p:nvSpPr>
        <p:spPr bwMode="auto">
          <a:xfrm>
            <a:off x="3619500" y="4148582"/>
            <a:ext cx="2066925" cy="366713"/>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dirty="0">
                <a:solidFill>
                  <a:srgbClr val="007E82"/>
                </a:solidFill>
                <a:latin typeface="Britannic Bold"/>
                <a:cs typeface="Britannic Bold"/>
              </a:rPr>
              <a:t>associated genes</a:t>
            </a:r>
            <a:endParaRPr lang="en-US" dirty="0">
              <a:solidFill>
                <a:srgbClr val="007E82"/>
              </a:solidFill>
              <a:latin typeface="Britannic Bold"/>
              <a:cs typeface="Britannic Bold"/>
            </a:endParaRPr>
          </a:p>
        </p:txBody>
      </p:sp>
      <p:sp>
        <p:nvSpPr>
          <p:cNvPr id="217107" name="Line 19"/>
          <p:cNvSpPr>
            <a:spLocks noChangeShapeType="1"/>
          </p:cNvSpPr>
          <p:nvPr/>
        </p:nvSpPr>
        <p:spPr bwMode="auto">
          <a:xfrm>
            <a:off x="5168900" y="2954782"/>
            <a:ext cx="1209675" cy="28575"/>
          </a:xfrm>
          <a:prstGeom prst="line">
            <a:avLst/>
          </a:prstGeom>
          <a:noFill/>
          <a:ln w="76200">
            <a:solidFill>
              <a:schemeClr val="accent2"/>
            </a:solidFill>
            <a:round/>
            <a:headEnd/>
            <a:tailEnd type="triangle" w="med" len="med"/>
          </a:ln>
          <a:effectLst/>
        </p:spPr>
        <p:txBody>
          <a:bodyPr>
            <a:prstTxWarp prst="textNoShape">
              <a:avLst/>
            </a:prstTxWarp>
          </a:bodyPr>
          <a:lstStyle/>
          <a:p>
            <a:endParaRPr lang="en-US"/>
          </a:p>
        </p:txBody>
      </p:sp>
      <p:sp>
        <p:nvSpPr>
          <p:cNvPr id="217108" name="Oval 20"/>
          <p:cNvSpPr>
            <a:spLocks noChangeArrowheads="1"/>
          </p:cNvSpPr>
          <p:nvPr/>
        </p:nvSpPr>
        <p:spPr bwMode="auto">
          <a:xfrm>
            <a:off x="6496050" y="2224532"/>
            <a:ext cx="1885950" cy="1714500"/>
          </a:xfrm>
          <a:prstGeom prst="ellipse">
            <a:avLst/>
          </a:prstGeom>
          <a:solidFill>
            <a:schemeClr val="accent1"/>
          </a:solidFill>
          <a:ln w="9525">
            <a:round/>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US"/>
          </a:p>
        </p:txBody>
      </p:sp>
      <p:sp>
        <p:nvSpPr>
          <p:cNvPr id="217109" name="Text Box 21"/>
          <p:cNvSpPr txBox="1">
            <a:spLocks noChangeArrowheads="1"/>
          </p:cNvSpPr>
          <p:nvPr/>
        </p:nvSpPr>
        <p:spPr bwMode="auto">
          <a:xfrm>
            <a:off x="6696075" y="2853182"/>
            <a:ext cx="2133600" cy="366713"/>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GB" dirty="0">
                <a:solidFill>
                  <a:srgbClr val="005F62"/>
                </a:solidFill>
                <a:latin typeface="Britannic Bold"/>
                <a:cs typeface="Britannic Bold"/>
              </a:rPr>
              <a:t>GO database</a:t>
            </a:r>
            <a:endParaRPr lang="en-US" dirty="0">
              <a:solidFill>
                <a:srgbClr val="005F62"/>
              </a:solidFill>
              <a:latin typeface="Britannic Bold"/>
              <a:cs typeface="Britannic Bold"/>
            </a:endParaRPr>
          </a:p>
        </p:txBody>
      </p:sp>
      <p:sp>
        <p:nvSpPr>
          <p:cNvPr id="217098" name="Line 10"/>
          <p:cNvSpPr>
            <a:spLocks noChangeShapeType="1"/>
          </p:cNvSpPr>
          <p:nvPr/>
        </p:nvSpPr>
        <p:spPr bwMode="auto">
          <a:xfrm>
            <a:off x="1647825" y="1757807"/>
            <a:ext cx="1857375" cy="1019175"/>
          </a:xfrm>
          <a:prstGeom prst="line">
            <a:avLst/>
          </a:prstGeom>
          <a:noFill/>
          <a:ln w="76200">
            <a:solidFill>
              <a:schemeClr val="accent2"/>
            </a:solidFill>
            <a:round/>
            <a:headEnd/>
            <a:tailEnd type="triangle" w="med" len="med"/>
          </a:ln>
          <a:effectLst/>
        </p:spPr>
        <p:txBody>
          <a:bodyPr>
            <a:prstTxWarp prst="textNoShape">
              <a:avLst/>
            </a:prstTxWarp>
          </a:bodyPr>
          <a:lstStyle/>
          <a:p>
            <a:endParaRPr lang="en-US"/>
          </a:p>
        </p:txBody>
      </p:sp>
      <p:sp>
        <p:nvSpPr>
          <p:cNvPr id="217099" name="Line 11"/>
          <p:cNvSpPr>
            <a:spLocks noChangeShapeType="1"/>
          </p:cNvSpPr>
          <p:nvPr/>
        </p:nvSpPr>
        <p:spPr bwMode="auto">
          <a:xfrm>
            <a:off x="1701800" y="2688082"/>
            <a:ext cx="2019300" cy="304800"/>
          </a:xfrm>
          <a:prstGeom prst="line">
            <a:avLst/>
          </a:prstGeom>
          <a:noFill/>
          <a:ln w="76200">
            <a:solidFill>
              <a:schemeClr val="accent2"/>
            </a:solidFill>
            <a:round/>
            <a:headEnd/>
            <a:tailEnd type="triangle" w="med" len="med"/>
          </a:ln>
          <a:effectLst/>
        </p:spPr>
        <p:txBody>
          <a:bodyPr>
            <a:prstTxWarp prst="textNoShape">
              <a:avLst/>
            </a:prstTxWarp>
          </a:bodyPr>
          <a:lstStyle/>
          <a:p>
            <a:endParaRPr lang="en-US"/>
          </a:p>
        </p:txBody>
      </p:sp>
      <p:sp>
        <p:nvSpPr>
          <p:cNvPr id="217100" name="Line 12"/>
          <p:cNvSpPr>
            <a:spLocks noChangeShapeType="1"/>
          </p:cNvSpPr>
          <p:nvPr/>
        </p:nvSpPr>
        <p:spPr bwMode="auto">
          <a:xfrm flipV="1">
            <a:off x="1670050" y="3208782"/>
            <a:ext cx="2266950" cy="428625"/>
          </a:xfrm>
          <a:prstGeom prst="line">
            <a:avLst/>
          </a:prstGeom>
          <a:noFill/>
          <a:ln w="76200">
            <a:solidFill>
              <a:schemeClr val="accent2"/>
            </a:solidFill>
            <a:round/>
            <a:headEnd/>
            <a:tailEnd type="triangle" w="med" len="med"/>
          </a:ln>
          <a:effectLst/>
        </p:spPr>
        <p:txBody>
          <a:bodyPr>
            <a:prstTxWarp prst="textNoShape">
              <a:avLst/>
            </a:prstTxWarp>
          </a:bodyPr>
          <a:lstStyle/>
          <a:p>
            <a:endParaRPr lang="en-US"/>
          </a:p>
        </p:txBody>
      </p:sp>
      <p:sp>
        <p:nvSpPr>
          <p:cNvPr id="217101" name="Line 13"/>
          <p:cNvSpPr>
            <a:spLocks noChangeShapeType="1"/>
          </p:cNvSpPr>
          <p:nvPr/>
        </p:nvSpPr>
        <p:spPr bwMode="auto">
          <a:xfrm flipV="1">
            <a:off x="1695450" y="3424682"/>
            <a:ext cx="2457450" cy="1209675"/>
          </a:xfrm>
          <a:prstGeom prst="line">
            <a:avLst/>
          </a:prstGeom>
          <a:noFill/>
          <a:ln w="76200">
            <a:solidFill>
              <a:schemeClr val="accent2"/>
            </a:solidFill>
            <a:round/>
            <a:headEnd/>
            <a:tailEnd type="triangle" w="med" len="med"/>
          </a:ln>
          <a:effectLst/>
        </p:spPr>
        <p:txBody>
          <a:bodyPr>
            <a:prstTxWarp prst="textNoShape">
              <a:avLst/>
            </a:prstTxWarp>
          </a:bodyPr>
          <a:lstStyle/>
          <a:p>
            <a:endParaRPr lang="en-US"/>
          </a:p>
        </p:txBody>
      </p:sp>
      <p:sp>
        <p:nvSpPr>
          <p:cNvPr id="217103" name="Oval 15"/>
          <p:cNvSpPr>
            <a:spLocks noChangeArrowheads="1"/>
          </p:cNvSpPr>
          <p:nvPr/>
        </p:nvSpPr>
        <p:spPr bwMode="auto">
          <a:xfrm>
            <a:off x="962025" y="1300607"/>
            <a:ext cx="1057275" cy="1028700"/>
          </a:xfrm>
          <a:prstGeom prst="ellipse">
            <a:avLst/>
          </a:prstGeom>
          <a:solidFill>
            <a:schemeClr val="tx2">
              <a:lumMod val="75000"/>
            </a:schemeClr>
          </a:solidFill>
          <a:ln w="9525">
            <a:round/>
            <a:headEnd/>
            <a:tailEnd/>
          </a:ln>
          <a:effectLst/>
          <a:scene3d>
            <a:camera prst="legacyPerspectiveFront">
              <a:rot lat="20099999" lon="20099999" rev="0"/>
            </a:camera>
            <a:lightRig rig="legacyFlat2" dir="t"/>
          </a:scene3d>
          <a:sp3d extrusionH="430200" prstMaterial="legacyMatte">
            <a:bevelT w="13500" h="13500" prst="angle"/>
            <a:bevelB w="13500" h="13500" prst="angle"/>
            <a:extrusionClr>
              <a:schemeClr val="bg2"/>
            </a:extrusionClr>
          </a:sp3d>
        </p:spPr>
        <p:txBody>
          <a:bodyPr wrap="none" anchor="ctr">
            <a:prstTxWarp prst="textNoShape">
              <a:avLst/>
            </a:prstTxWarp>
            <a:flatTx/>
          </a:bodyPr>
          <a:lstStyle/>
          <a:p>
            <a:endParaRPr lang="en-US"/>
          </a:p>
        </p:txBody>
      </p:sp>
      <p:sp>
        <p:nvSpPr>
          <p:cNvPr id="217104" name="Oval 16"/>
          <p:cNvSpPr>
            <a:spLocks noChangeArrowheads="1"/>
          </p:cNvSpPr>
          <p:nvPr/>
        </p:nvSpPr>
        <p:spPr bwMode="auto">
          <a:xfrm>
            <a:off x="962025" y="2208657"/>
            <a:ext cx="1057275" cy="1028700"/>
          </a:xfrm>
          <a:prstGeom prst="ellipse">
            <a:avLst/>
          </a:prstGeom>
          <a:solidFill>
            <a:schemeClr val="tx2">
              <a:lumMod val="75000"/>
            </a:schemeClr>
          </a:solidFill>
          <a:ln w="9525">
            <a:round/>
            <a:headEnd/>
            <a:tailEnd/>
          </a:ln>
          <a:effectLst/>
          <a:scene3d>
            <a:camera prst="legacyPerspectiveFront">
              <a:rot lat="20099999" lon="20099999" rev="0"/>
            </a:camera>
            <a:lightRig rig="legacyFlat2" dir="t"/>
          </a:scene3d>
          <a:sp3d extrusionH="430200" prstMaterial="legacyMatte">
            <a:bevelT w="13500" h="13500" prst="angle"/>
            <a:bevelB w="13500" h="13500" prst="angle"/>
            <a:extrusionClr>
              <a:schemeClr val="bg2"/>
            </a:extrusionClr>
          </a:sp3d>
        </p:spPr>
        <p:txBody>
          <a:bodyPr wrap="none" anchor="ctr">
            <a:prstTxWarp prst="textNoShape">
              <a:avLst/>
            </a:prstTxWarp>
            <a:flatTx/>
          </a:bodyPr>
          <a:lstStyle/>
          <a:p>
            <a:endParaRPr lang="en-US"/>
          </a:p>
        </p:txBody>
      </p:sp>
      <p:sp>
        <p:nvSpPr>
          <p:cNvPr id="217105" name="Oval 17"/>
          <p:cNvSpPr>
            <a:spLocks noChangeArrowheads="1"/>
          </p:cNvSpPr>
          <p:nvPr/>
        </p:nvSpPr>
        <p:spPr bwMode="auto">
          <a:xfrm>
            <a:off x="962025" y="3119882"/>
            <a:ext cx="1057275" cy="1028700"/>
          </a:xfrm>
          <a:prstGeom prst="ellipse">
            <a:avLst/>
          </a:prstGeom>
          <a:solidFill>
            <a:schemeClr val="tx2">
              <a:lumMod val="75000"/>
            </a:schemeClr>
          </a:solidFill>
          <a:ln w="9525">
            <a:round/>
            <a:headEnd/>
            <a:tailEnd/>
          </a:ln>
          <a:effectLst/>
          <a:scene3d>
            <a:camera prst="legacyPerspectiveFront">
              <a:rot lat="20099999" lon="20099999" rev="0"/>
            </a:camera>
            <a:lightRig rig="legacyFlat2" dir="t"/>
          </a:scene3d>
          <a:sp3d extrusionH="430200" prstMaterial="legacyMatte">
            <a:bevelT w="13500" h="13500" prst="angle"/>
            <a:bevelB w="13500" h="13500" prst="angle"/>
            <a:extrusionClr>
              <a:schemeClr val="bg2"/>
            </a:extrusionClr>
          </a:sp3d>
        </p:spPr>
        <p:txBody>
          <a:bodyPr wrap="none" anchor="ctr">
            <a:prstTxWarp prst="textNoShape">
              <a:avLst/>
            </a:prstTxWarp>
            <a:flatTx/>
          </a:bodyPr>
          <a:lstStyle/>
          <a:p>
            <a:endParaRPr lang="en-US"/>
          </a:p>
        </p:txBody>
      </p:sp>
      <p:sp>
        <p:nvSpPr>
          <p:cNvPr id="217106" name="Oval 18"/>
          <p:cNvSpPr>
            <a:spLocks noChangeArrowheads="1"/>
          </p:cNvSpPr>
          <p:nvPr/>
        </p:nvSpPr>
        <p:spPr bwMode="auto">
          <a:xfrm>
            <a:off x="962025" y="4069207"/>
            <a:ext cx="1057275" cy="1028700"/>
          </a:xfrm>
          <a:prstGeom prst="ellipse">
            <a:avLst/>
          </a:prstGeom>
          <a:solidFill>
            <a:schemeClr val="tx2">
              <a:lumMod val="75000"/>
            </a:schemeClr>
          </a:solidFill>
          <a:ln w="9525">
            <a:round/>
            <a:headEnd/>
            <a:tailEnd/>
          </a:ln>
          <a:effectLst/>
          <a:scene3d>
            <a:camera prst="legacyPerspectiveFront">
              <a:rot lat="20099999" lon="20099999" rev="0"/>
            </a:camera>
            <a:lightRig rig="legacyFlat2" dir="t"/>
          </a:scene3d>
          <a:sp3d extrusionH="430200" prstMaterial="legacyMatte">
            <a:bevelT w="13500" h="13500" prst="angle"/>
            <a:bevelB w="13500" h="13500" prst="angle"/>
            <a:extrusionClr>
              <a:schemeClr val="bg2"/>
            </a:extrusionClr>
          </a:sp3d>
        </p:spPr>
        <p:txBody>
          <a:bodyPr wrap="none" anchor="ctr">
            <a:prstTxWarp prst="textNoShape">
              <a:avLst/>
            </a:prstTxWarp>
            <a:flatTx/>
          </a:bodyPr>
          <a:lstStyle/>
          <a:p>
            <a:endParaRPr lang="en-US"/>
          </a:p>
        </p:txBody>
      </p:sp>
      <p:sp>
        <p:nvSpPr>
          <p:cNvPr id="217110" name="Text Box 22"/>
          <p:cNvSpPr txBox="1">
            <a:spLocks noChangeArrowheads="1"/>
          </p:cNvSpPr>
          <p:nvPr/>
        </p:nvSpPr>
        <p:spPr bwMode="auto">
          <a:xfrm>
            <a:off x="276225" y="5348732"/>
            <a:ext cx="2419350" cy="6413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dirty="0">
                <a:solidFill>
                  <a:srgbClr val="007E82"/>
                </a:solidFill>
                <a:latin typeface="Britannic Bold"/>
                <a:cs typeface="Britannic Bold"/>
              </a:rPr>
              <a:t>genome and protein databases</a:t>
            </a:r>
            <a:endParaRPr lang="en-US" dirty="0">
              <a:solidFill>
                <a:srgbClr val="007E82"/>
              </a:solidFill>
              <a:latin typeface="Britannic Bold"/>
              <a:cs typeface="Britannic Bold"/>
            </a:endParaRPr>
          </a:p>
        </p:txBody>
      </p:sp>
      <p:sp>
        <p:nvSpPr>
          <p:cNvPr id="217113" name="Rectangle 25"/>
          <p:cNvSpPr>
            <a:spLocks noChangeArrowheads="1"/>
          </p:cNvSpPr>
          <p:nvPr/>
        </p:nvSpPr>
        <p:spPr bwMode="auto">
          <a:xfrm>
            <a:off x="431800" y="5926582"/>
            <a:ext cx="2273300" cy="2032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Microarray assays of </a:t>
            </a:r>
            <a:r>
              <a:rPr lang="en-GB" sz="1500" b="1" dirty="0" err="1">
                <a:solidFill>
                  <a:srgbClr val="000000"/>
                </a:solidFill>
                <a:latin typeface="Arial" charset="0"/>
                <a:ea typeface="msgothic" charset="0"/>
                <a:cs typeface="msgothic" charset="0"/>
              </a:rPr>
              <a:t>hMSCs</a:t>
            </a:r>
            <a:r>
              <a:rPr lang="en-GB" sz="1500" b="1" dirty="0">
                <a:solidFill>
                  <a:srgbClr val="000000"/>
                </a:solidFill>
                <a:latin typeface="Arial" charset="0"/>
                <a:ea typeface="msgothic" charset="0"/>
                <a:cs typeface="msgothic" charset="0"/>
              </a:rPr>
              <a:t> from two donors. </a:t>
            </a:r>
          </a:p>
        </p:txBody>
      </p:sp>
      <p:pic>
        <p:nvPicPr>
          <p:cNvPr id="3074" name="Picture 2"/>
          <p:cNvPicPr>
            <a:picLocks noChangeAspect="1" noChangeArrowheads="1"/>
          </p:cNvPicPr>
          <p:nvPr/>
        </p:nvPicPr>
        <p:blipFill>
          <a:blip r:embed="rId3"/>
          <a:srcRect/>
          <a:stretch>
            <a:fillRect/>
          </a:stretch>
        </p:blipFill>
        <p:spPr bwMode="auto">
          <a:xfrm>
            <a:off x="2880" y="5943504"/>
            <a:ext cx="9106560" cy="943299"/>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2511360" y="979303"/>
            <a:ext cx="4125600" cy="4893634"/>
          </a:xfrm>
          <a:prstGeom prst="rect">
            <a:avLst/>
          </a:prstGeom>
          <a:noFill/>
          <a:ln w="9525">
            <a:noFill/>
            <a:round/>
            <a:headEnd/>
            <a:tailEnd/>
          </a:ln>
          <a:effectLst/>
        </p:spPr>
      </p:pic>
      <p:sp>
        <p:nvSpPr>
          <p:cNvPr id="3076" name="Text Box 4"/>
          <p:cNvSpPr txBox="1">
            <a:spLocks noChangeArrowheads="1"/>
          </p:cNvSpPr>
          <p:nvPr/>
        </p:nvSpPr>
        <p:spPr bwMode="auto">
          <a:xfrm>
            <a:off x="251136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Bartosh</a:t>
            </a:r>
            <a:r>
              <a:rPr lang="en-GB" sz="1100" b="1" dirty="0">
                <a:solidFill>
                  <a:srgbClr val="000000"/>
                </a:solidFill>
                <a:latin typeface="Arial" charset="0"/>
                <a:ea typeface="msgothic" charset="0"/>
                <a:cs typeface="msgothic" charset="0"/>
              </a:rPr>
              <a:t> T J et al. PNAS 2010;107:13724-13729</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©2010 by National Academy of Sciences</a:t>
            </a:r>
          </a:p>
        </p:txBody>
      </p:sp>
      <p:sp>
        <p:nvSpPr>
          <p:cNvPr id="7" name="Date Placeholder 6"/>
          <p:cNvSpPr>
            <a:spLocks noGrp="1"/>
          </p:cNvSpPr>
          <p:nvPr>
            <p:ph type="dt" sz="half" idx="11"/>
          </p:nvPr>
        </p:nvSpPr>
        <p:spPr/>
        <p:txBody>
          <a:bodyPr/>
          <a:lstStyle/>
          <a:p>
            <a:fld id="{5FA9EF7B-5CBE-7545-8FE6-747EF8532776}" type="datetime1">
              <a:rPr lang="en-US" smtClean="0"/>
              <a:pPr/>
              <a:t>9/13/12</a:t>
            </a:fld>
            <a:endParaRPr lang="en-US"/>
          </a:p>
        </p:txBody>
      </p:sp>
      <p:sp>
        <p:nvSpPr>
          <p:cNvPr id="9" name="Footer Placeholder 8"/>
          <p:cNvSpPr>
            <a:spLocks noGrp="1"/>
          </p:cNvSpPr>
          <p:nvPr>
            <p:ph type="ftr" sz="quarter" idx="10"/>
          </p:nvPr>
        </p:nvSpPr>
        <p:spPr/>
        <p:txBody>
          <a:bodyPr/>
          <a:lstStyle/>
          <a:p>
            <a:r>
              <a:rPr lang="en-US" smtClean="0"/>
              <a:t>HSF Sept 2012</a:t>
            </a: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69EDDDDB-A072-9B48-B6EA-FD7D442B4AFF}" type="datetime1">
              <a:rPr lang="en-US" smtClean="0"/>
              <a:pPr/>
              <a:t>9/13/12</a:t>
            </a:fld>
            <a:endParaRPr lang="en-US"/>
          </a:p>
        </p:txBody>
      </p:sp>
      <p:pic>
        <p:nvPicPr>
          <p:cNvPr id="6" name="Picture 5" descr="EBI-GOchart.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67490" y="467008"/>
            <a:ext cx="6562441" cy="568293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872602" y="1325710"/>
            <a:ext cx="5691969" cy="264687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600" dirty="0" smtClean="0">
                <a:solidFill>
                  <a:schemeClr val="tx2"/>
                </a:solidFill>
                <a:effectLst>
                  <a:outerShdw blurRad="50800" dist="38100" dir="2700000" algn="tl" rotWithShape="0">
                    <a:srgbClr val="000000">
                      <a:alpha val="43000"/>
                    </a:srgbClr>
                  </a:outerShdw>
                </a:effectLst>
                <a:latin typeface="Britannic Bold"/>
              </a:rPr>
              <a:t>2012 </a:t>
            </a:r>
            <a:endParaRPr lang="en-US" sz="166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872602" y="1965409"/>
            <a:ext cx="5691969" cy="186204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500" dirty="0" smtClean="0">
                <a:solidFill>
                  <a:schemeClr val="tx2"/>
                </a:solidFill>
                <a:effectLst>
                  <a:outerShdw blurRad="50800" dist="38100" dir="2700000" algn="tl" rotWithShape="0">
                    <a:srgbClr val="000000">
                      <a:alpha val="43000"/>
                    </a:srgbClr>
                  </a:outerShdw>
                </a:effectLst>
                <a:latin typeface="Britannic Bold"/>
              </a:rPr>
              <a:t>funding</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69EDDDDB-A072-9B48-B6EA-FD7D442B4AFF}" type="datetime1">
              <a:rPr lang="en-US" smtClean="0"/>
              <a:pPr/>
              <a:t>9/13/12</a:t>
            </a:fld>
            <a:endParaRPr lang="en-US"/>
          </a:p>
        </p:txBody>
      </p:sp>
      <p:sp>
        <p:nvSpPr>
          <p:cNvPr id="2" name="Title 1"/>
          <p:cNvSpPr>
            <a:spLocks noGrp="1"/>
          </p:cNvSpPr>
          <p:nvPr>
            <p:ph type="title" idx="4294967295"/>
          </p:nvPr>
        </p:nvSpPr>
        <p:spPr>
          <a:xfrm>
            <a:off x="423863" y="1865402"/>
            <a:ext cx="8153400" cy="762000"/>
          </a:xfrm>
        </p:spPr>
        <p:txBody>
          <a:bodyPr/>
          <a:lstStyle/>
          <a:p>
            <a:r>
              <a:rPr lang="en-US" sz="5400" dirty="0" smtClean="0"/>
              <a:t>Ontology</a:t>
            </a:r>
            <a:br>
              <a:rPr lang="en-US" sz="5400" dirty="0" smtClean="0"/>
            </a:br>
            <a:r>
              <a:rPr lang="en-US" sz="5400" dirty="0" smtClean="0"/>
              <a:t>Formalization</a:t>
            </a:r>
            <a:endParaRPr lang="en-US" sz="54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5" name="TextBox 4"/>
          <p:cNvSpPr txBox="1"/>
          <p:nvPr/>
        </p:nvSpPr>
        <p:spPr>
          <a:xfrm>
            <a:off x="887052" y="2245517"/>
            <a:ext cx="7369896"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600" dirty="0" smtClean="0">
                <a:solidFill>
                  <a:schemeClr val="tx2"/>
                </a:solidFill>
                <a:effectLst>
                  <a:outerShdw blurRad="50800" dist="38100" dir="2700000" algn="tl" rotWithShape="0">
                    <a:srgbClr val="000000">
                      <a:alpha val="43000"/>
                    </a:srgbClr>
                  </a:outerShdw>
                </a:effectLst>
                <a:latin typeface="Britannic Bold"/>
              </a:rPr>
              <a:t>OWL </a:t>
            </a:r>
            <a:r>
              <a:rPr lang="en-US" sz="9600" dirty="0" err="1" smtClean="0">
                <a:solidFill>
                  <a:schemeClr val="tx2"/>
                </a:solidFill>
                <a:effectLst>
                  <a:outerShdw blurRad="50800" dist="38100" dir="2700000" algn="tl" rotWithShape="0">
                    <a:srgbClr val="000000">
                      <a:alpha val="43000"/>
                    </a:srgbClr>
                  </a:outerShdw>
                </a:effectLst>
                <a:latin typeface="Britannic Bold"/>
              </a:rPr>
              <a:t>v/s</a:t>
            </a:r>
            <a:r>
              <a:rPr lang="en-US" sz="9600" dirty="0" smtClean="0">
                <a:solidFill>
                  <a:schemeClr val="tx2"/>
                </a:solidFill>
                <a:effectLst>
                  <a:outerShdw blurRad="50800" dist="38100" dir="2700000" algn="tl" rotWithShape="0">
                    <a:srgbClr val="000000">
                      <a:alpha val="43000"/>
                    </a:srgbClr>
                  </a:outerShdw>
                </a:effectLst>
                <a:latin typeface="Britannic Bold"/>
              </a:rPr>
              <a:t> OBO</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872602" y="1325710"/>
            <a:ext cx="5691969" cy="264687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600" dirty="0" smtClean="0">
                <a:solidFill>
                  <a:schemeClr val="tx2"/>
                </a:solidFill>
                <a:effectLst>
                  <a:outerShdw blurRad="50800" dist="38100" dir="2700000" algn="tl" rotWithShape="0">
                    <a:srgbClr val="000000">
                      <a:alpha val="43000"/>
                    </a:srgbClr>
                  </a:outerShdw>
                </a:effectLst>
                <a:latin typeface="Britannic Bold"/>
              </a:rPr>
              <a:t>2000</a:t>
            </a:r>
            <a:endParaRPr lang="en-US" sz="166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pic>
        <p:nvPicPr>
          <p:cNvPr id="5" name="Picture 4" descr="Screen shot 2012-09-12 at 13.37.03.png"/>
          <p:cNvPicPr>
            <a:picLocks noChangeAspect="1"/>
          </p:cNvPicPr>
          <p:nvPr/>
        </p:nvPicPr>
        <p:blipFill>
          <a:blip r:embed="rId3"/>
          <a:stretch>
            <a:fillRect/>
          </a:stretch>
        </p:blipFill>
        <p:spPr>
          <a:xfrm>
            <a:off x="452005" y="252214"/>
            <a:ext cx="5778431" cy="3558044"/>
          </a:xfrm>
          <a:prstGeom prst="rect">
            <a:avLst/>
          </a:prstGeom>
          <a:effectLst>
            <a:outerShdw blurRad="50800" dist="38100" dir="5400000">
              <a:srgbClr val="000000">
                <a:alpha val="43000"/>
              </a:srgbClr>
            </a:outerShdw>
          </a:effectLst>
        </p:spPr>
      </p:pic>
      <p:pic>
        <p:nvPicPr>
          <p:cNvPr id="4" name="Picture 3" descr="Screen shot 2012-09-12 at 13.33.43.png"/>
          <p:cNvPicPr>
            <a:picLocks noChangeAspect="1"/>
          </p:cNvPicPr>
          <p:nvPr/>
        </p:nvPicPr>
        <p:blipFill>
          <a:blip r:embed="rId4"/>
          <a:stretch>
            <a:fillRect/>
          </a:stretch>
        </p:blipFill>
        <p:spPr>
          <a:xfrm>
            <a:off x="3368675" y="2405085"/>
            <a:ext cx="5602059" cy="3444725"/>
          </a:xfrm>
          <a:prstGeom prst="rect">
            <a:avLst/>
          </a:prstGeom>
          <a:effectLst>
            <a:outerShdw blurRad="50800" dist="38100" dir="5400000">
              <a:srgbClr val="000000">
                <a:alpha val="43000"/>
              </a:srgbClr>
            </a:outerShdw>
          </a:effectLst>
        </p:spPr>
      </p:pic>
      <p:sp>
        <p:nvSpPr>
          <p:cNvPr id="6" name="TextBox 5"/>
          <p:cNvSpPr txBox="1"/>
          <p:nvPr/>
        </p:nvSpPr>
        <p:spPr>
          <a:xfrm>
            <a:off x="6288361" y="252214"/>
            <a:ext cx="2215604" cy="369332"/>
          </a:xfrm>
          <a:prstGeom prst="rect">
            <a:avLst/>
          </a:prstGeom>
          <a:noFill/>
        </p:spPr>
        <p:txBody>
          <a:bodyPr wrap="square" rtlCol="0">
            <a:spAutoFit/>
          </a:bodyPr>
          <a:lstStyle/>
          <a:p>
            <a:r>
              <a:rPr lang="en-US" dirty="0" smtClean="0">
                <a:solidFill>
                  <a:srgbClr val="007E82"/>
                </a:solidFill>
                <a:latin typeface="Britannic Bold"/>
                <a:cs typeface="Britannic Bold"/>
              </a:rPr>
              <a:t>Protégé 4</a:t>
            </a:r>
            <a:endParaRPr lang="en-US" dirty="0">
              <a:solidFill>
                <a:srgbClr val="007E82"/>
              </a:solidFill>
              <a:latin typeface="Britannic Bold"/>
              <a:cs typeface="Britannic Bold"/>
            </a:endParaRPr>
          </a:p>
        </p:txBody>
      </p:sp>
      <p:sp>
        <p:nvSpPr>
          <p:cNvPr id="7" name="TextBox 6"/>
          <p:cNvSpPr txBox="1"/>
          <p:nvPr/>
        </p:nvSpPr>
        <p:spPr>
          <a:xfrm>
            <a:off x="1692275" y="5480478"/>
            <a:ext cx="2215604" cy="369332"/>
          </a:xfrm>
          <a:prstGeom prst="rect">
            <a:avLst/>
          </a:prstGeom>
          <a:noFill/>
        </p:spPr>
        <p:txBody>
          <a:bodyPr wrap="square" rtlCol="0">
            <a:spAutoFit/>
          </a:bodyPr>
          <a:lstStyle/>
          <a:p>
            <a:r>
              <a:rPr lang="en-US" dirty="0" smtClean="0">
                <a:solidFill>
                  <a:srgbClr val="007E82"/>
                </a:solidFill>
                <a:latin typeface="Britannic Bold"/>
                <a:cs typeface="Britannic Bold"/>
              </a:rPr>
              <a:t>OBO-Edit 2.3</a:t>
            </a:r>
            <a:endParaRPr lang="en-US" dirty="0">
              <a:solidFill>
                <a:srgbClr val="007E82"/>
              </a:solidFill>
              <a:latin typeface="Britannic Bold"/>
              <a:cs typeface="Britannic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pic>
        <p:nvPicPr>
          <p:cNvPr id="4" name="Picture 3" descr="Screen shot 2012-09-12 at 13.46.53.png"/>
          <p:cNvPicPr>
            <a:picLocks noChangeAspect="1"/>
          </p:cNvPicPr>
          <p:nvPr/>
        </p:nvPicPr>
        <p:blipFill>
          <a:blip r:embed="rId3"/>
          <a:stretch>
            <a:fillRect/>
          </a:stretch>
        </p:blipFill>
        <p:spPr>
          <a:xfrm>
            <a:off x="0" y="454265"/>
            <a:ext cx="9144000" cy="5098530"/>
          </a:xfrm>
          <a:prstGeom prst="rect">
            <a:avLst/>
          </a:prstGeom>
        </p:spPr>
      </p:pic>
      <p:sp>
        <p:nvSpPr>
          <p:cNvPr id="6" name="TextBox 5"/>
          <p:cNvSpPr txBox="1"/>
          <p:nvPr/>
        </p:nvSpPr>
        <p:spPr>
          <a:xfrm>
            <a:off x="815615" y="3708048"/>
            <a:ext cx="7369896" cy="23083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dirty="0" smtClean="0">
                <a:solidFill>
                  <a:schemeClr val="tx2"/>
                </a:solidFill>
                <a:effectLst>
                  <a:outerShdw blurRad="50800" dist="38100" dir="2700000" algn="tl" rotWithShape="0">
                    <a:srgbClr val="000000">
                      <a:alpha val="43000"/>
                    </a:srgbClr>
                  </a:outerShdw>
                </a:effectLst>
                <a:latin typeface="Britannic Bold"/>
              </a:rPr>
              <a:t>continuous integration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pic>
        <p:nvPicPr>
          <p:cNvPr id="4" name="Picture 3" descr="Screen shot 2012-09-12 at 13.51.25.png"/>
          <p:cNvPicPr>
            <a:picLocks noChangeAspect="1"/>
          </p:cNvPicPr>
          <p:nvPr/>
        </p:nvPicPr>
        <p:blipFill>
          <a:blip r:embed="rId3"/>
          <a:stretch>
            <a:fillRect/>
          </a:stretch>
        </p:blipFill>
        <p:spPr>
          <a:xfrm>
            <a:off x="1637948" y="674968"/>
            <a:ext cx="5868105" cy="3653864"/>
          </a:xfrm>
          <a:prstGeom prst="rect">
            <a:avLst/>
          </a:prstGeom>
        </p:spPr>
      </p:pic>
      <p:sp>
        <p:nvSpPr>
          <p:cNvPr id="5" name="TextBox 4"/>
          <p:cNvSpPr txBox="1"/>
          <p:nvPr/>
        </p:nvSpPr>
        <p:spPr>
          <a:xfrm>
            <a:off x="815615" y="4470482"/>
            <a:ext cx="7369896"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0" dirty="0" err="1" smtClean="0">
                <a:solidFill>
                  <a:schemeClr val="tx2"/>
                </a:solidFill>
                <a:effectLst>
                  <a:outerShdw blurRad="50800" dist="38100" dir="2700000" algn="tl" rotWithShape="0">
                    <a:srgbClr val="000000">
                      <a:alpha val="43000"/>
                    </a:srgbClr>
                  </a:outerShdw>
                </a:effectLst>
                <a:latin typeface="Britannic Bold"/>
              </a:rPr>
              <a:t>Oort</a:t>
            </a:r>
            <a:endParaRPr lang="en-US" sz="8000" dirty="0" smtClean="0">
              <a:solidFill>
                <a:schemeClr val="tx2"/>
              </a:solidFill>
              <a:effectLst>
                <a:outerShdw blurRad="50800" dist="38100" dir="2700000" algn="tl" rotWithShape="0">
                  <a:srgbClr val="000000">
                    <a:alpha val="43000"/>
                  </a:srgbClr>
                </a:outerShdw>
              </a:effectLst>
              <a:latin typeface="Britannic Bold"/>
            </a:endParaRPr>
          </a:p>
        </p:txBody>
      </p:sp>
      <p:sp>
        <p:nvSpPr>
          <p:cNvPr id="6" name="TextBox 5"/>
          <p:cNvSpPr txBox="1"/>
          <p:nvPr/>
        </p:nvSpPr>
        <p:spPr>
          <a:xfrm>
            <a:off x="4420199" y="5781469"/>
            <a:ext cx="6255274" cy="369332"/>
          </a:xfrm>
          <a:prstGeom prst="rect">
            <a:avLst/>
          </a:prstGeom>
          <a:noFill/>
        </p:spPr>
        <p:txBody>
          <a:bodyPr wrap="square" rtlCol="0">
            <a:spAutoFit/>
          </a:bodyPr>
          <a:lstStyle/>
          <a:p>
            <a:r>
              <a:rPr lang="en-US" dirty="0" smtClean="0">
                <a:solidFill>
                  <a:srgbClr val="007E82"/>
                </a:solidFill>
                <a:latin typeface="Britannic Bold"/>
                <a:cs typeface="Britannic Bold"/>
              </a:rPr>
              <a:t>http://</a:t>
            </a:r>
            <a:r>
              <a:rPr lang="en-US" dirty="0" err="1" smtClean="0">
                <a:solidFill>
                  <a:srgbClr val="007E82"/>
                </a:solidFill>
                <a:latin typeface="Britannic Bold"/>
                <a:cs typeface="Britannic Bold"/>
              </a:rPr>
              <a:t>code.google.com/p/owltools/wiki/Oort</a:t>
            </a:r>
            <a:endParaRPr lang="en-US" dirty="0">
              <a:solidFill>
                <a:srgbClr val="007E82"/>
              </a:solidFill>
              <a:latin typeface="Britannic Bold"/>
              <a:cs typeface="Britannic 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Connector 3"/>
          <p:cNvSpPr/>
          <p:nvPr/>
        </p:nvSpPr>
        <p:spPr bwMode="auto">
          <a:xfrm>
            <a:off x="889964" y="1755616"/>
            <a:ext cx="2095090" cy="1937577"/>
          </a:xfrm>
          <a:prstGeom prst="flowChartConnecto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Geneva" pitchFamily="-112" charset="0"/>
              <a:cs typeface="Geneva" pitchFamily="-112" charset="0"/>
            </a:endParaRPr>
          </a:p>
        </p:txBody>
      </p:sp>
      <p:sp>
        <p:nvSpPr>
          <p:cNvPr id="5" name="Process 4"/>
          <p:cNvSpPr/>
          <p:nvPr/>
        </p:nvSpPr>
        <p:spPr bwMode="auto">
          <a:xfrm>
            <a:off x="4153098" y="1093943"/>
            <a:ext cx="3105553" cy="1084671"/>
          </a:xfrm>
          <a:prstGeom prst="flowChartProcess">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Geneva" pitchFamily="-112" charset="0"/>
              <a:cs typeface="Geneva" pitchFamily="-112" charset="0"/>
            </a:endParaRPr>
          </a:p>
        </p:txBody>
      </p:sp>
      <p:cxnSp>
        <p:nvCxnSpPr>
          <p:cNvPr id="7" name="Straight Arrow Connector 6"/>
          <p:cNvCxnSpPr>
            <a:stCxn id="4" idx="7"/>
          </p:cNvCxnSpPr>
          <p:nvPr/>
        </p:nvCxnSpPr>
        <p:spPr bwMode="auto">
          <a:xfrm rot="5400000" flipH="1" flipV="1">
            <a:off x="2639344" y="970575"/>
            <a:ext cx="1107685" cy="1029903"/>
          </a:xfrm>
          <a:prstGeom prst="straightConnector1">
            <a:avLst/>
          </a:prstGeom>
          <a:solidFill>
            <a:schemeClr val="accent1"/>
          </a:solidFill>
          <a:ln w="19050" cap="flat" cmpd="sng" algn="ctr">
            <a:solidFill>
              <a:schemeClr val="bg2"/>
            </a:solidFill>
            <a:prstDash val="solid"/>
            <a:round/>
            <a:headEnd type="none" w="med" len="med"/>
            <a:tailEnd type="arrow" w="med" len="med"/>
          </a:ln>
          <a:effectLst/>
        </p:spPr>
      </p:cxnSp>
      <p:sp>
        <p:nvSpPr>
          <p:cNvPr id="8" name="TextBox 7"/>
          <p:cNvSpPr txBox="1"/>
          <p:nvPr/>
        </p:nvSpPr>
        <p:spPr>
          <a:xfrm>
            <a:off x="3708138" y="747018"/>
            <a:ext cx="2744011" cy="369332"/>
          </a:xfrm>
          <a:prstGeom prst="rect">
            <a:avLst/>
          </a:prstGeom>
          <a:noFill/>
        </p:spPr>
        <p:txBody>
          <a:bodyPr wrap="square" rtlCol="0">
            <a:spAutoFit/>
          </a:bodyPr>
          <a:lstStyle/>
          <a:p>
            <a:r>
              <a:rPr lang="en-US" dirty="0" smtClean="0">
                <a:solidFill>
                  <a:srgbClr val="007E82"/>
                </a:solidFill>
                <a:latin typeface="Britannic Bold"/>
                <a:cs typeface="Britannic Bold"/>
              </a:rPr>
              <a:t>simple</a:t>
            </a:r>
            <a:endParaRPr lang="en-US" dirty="0">
              <a:solidFill>
                <a:srgbClr val="007E82"/>
              </a:solidFill>
              <a:latin typeface="Britannic Bold"/>
              <a:cs typeface="Britannic Bold"/>
            </a:endParaRPr>
          </a:p>
        </p:txBody>
      </p:sp>
      <p:sp>
        <p:nvSpPr>
          <p:cNvPr id="9" name="TextBox 8"/>
          <p:cNvSpPr txBox="1"/>
          <p:nvPr/>
        </p:nvSpPr>
        <p:spPr>
          <a:xfrm>
            <a:off x="3708138" y="2488954"/>
            <a:ext cx="2744011" cy="369332"/>
          </a:xfrm>
          <a:prstGeom prst="rect">
            <a:avLst/>
          </a:prstGeom>
          <a:noFill/>
        </p:spPr>
        <p:txBody>
          <a:bodyPr wrap="square" rtlCol="0">
            <a:spAutoFit/>
          </a:bodyPr>
          <a:lstStyle/>
          <a:p>
            <a:r>
              <a:rPr lang="en-US" dirty="0" smtClean="0">
                <a:solidFill>
                  <a:srgbClr val="007E82"/>
                </a:solidFill>
                <a:latin typeface="Britannic Bold"/>
                <a:cs typeface="Britannic Bold"/>
              </a:rPr>
              <a:t>subsets (aka slims)</a:t>
            </a:r>
            <a:endParaRPr lang="en-US" dirty="0">
              <a:solidFill>
                <a:srgbClr val="007E82"/>
              </a:solidFill>
              <a:latin typeface="Britannic Bold"/>
              <a:cs typeface="Britannic Bold"/>
            </a:endParaRPr>
          </a:p>
        </p:txBody>
      </p:sp>
      <p:sp>
        <p:nvSpPr>
          <p:cNvPr id="11" name="TextBox 10"/>
          <p:cNvSpPr txBox="1"/>
          <p:nvPr/>
        </p:nvSpPr>
        <p:spPr>
          <a:xfrm>
            <a:off x="1551709" y="2539739"/>
            <a:ext cx="2744011" cy="369332"/>
          </a:xfrm>
          <a:prstGeom prst="rect">
            <a:avLst/>
          </a:prstGeom>
          <a:noFill/>
        </p:spPr>
        <p:txBody>
          <a:bodyPr wrap="square" rtlCol="0">
            <a:spAutoFit/>
          </a:bodyPr>
          <a:lstStyle/>
          <a:p>
            <a:r>
              <a:rPr lang="en-US" dirty="0" smtClean="0">
                <a:solidFill>
                  <a:srgbClr val="007E82"/>
                </a:solidFill>
                <a:latin typeface="Britannic Bold"/>
                <a:cs typeface="Britannic Bold"/>
              </a:rPr>
              <a:t>full-GO</a:t>
            </a:r>
            <a:endParaRPr lang="en-US" dirty="0">
              <a:solidFill>
                <a:srgbClr val="007E82"/>
              </a:solidFill>
              <a:latin typeface="Britannic Bold"/>
              <a:cs typeface="Britannic Bold"/>
            </a:endParaRPr>
          </a:p>
        </p:txBody>
      </p:sp>
      <p:sp>
        <p:nvSpPr>
          <p:cNvPr id="10" name="TextBox 9"/>
          <p:cNvSpPr txBox="1"/>
          <p:nvPr/>
        </p:nvSpPr>
        <p:spPr>
          <a:xfrm>
            <a:off x="3708138" y="4360684"/>
            <a:ext cx="2744011" cy="369332"/>
          </a:xfrm>
          <a:prstGeom prst="rect">
            <a:avLst/>
          </a:prstGeom>
          <a:noFill/>
        </p:spPr>
        <p:txBody>
          <a:bodyPr wrap="square" rtlCol="0">
            <a:spAutoFit/>
          </a:bodyPr>
          <a:lstStyle/>
          <a:p>
            <a:r>
              <a:rPr lang="en-US" dirty="0" smtClean="0">
                <a:solidFill>
                  <a:srgbClr val="007E82"/>
                </a:solidFill>
                <a:latin typeface="Britannic Bold"/>
                <a:cs typeface="Britannic Bold"/>
              </a:rPr>
              <a:t>OWL</a:t>
            </a:r>
            <a:endParaRPr lang="en-US" dirty="0">
              <a:solidFill>
                <a:srgbClr val="007E82"/>
              </a:solidFill>
              <a:latin typeface="Britannic Bold"/>
              <a:cs typeface="Britannic Bold"/>
            </a:endParaRPr>
          </a:p>
        </p:txBody>
      </p:sp>
      <p:cxnSp>
        <p:nvCxnSpPr>
          <p:cNvPr id="18" name="Straight Arrow Connector 17"/>
          <p:cNvCxnSpPr>
            <a:stCxn id="4" idx="5"/>
            <a:endCxn id="10" idx="1"/>
          </p:cNvCxnSpPr>
          <p:nvPr/>
        </p:nvCxnSpPr>
        <p:spPr bwMode="auto">
          <a:xfrm rot="16200000" flipH="1">
            <a:off x="2625232" y="3462443"/>
            <a:ext cx="1135909" cy="1029903"/>
          </a:xfrm>
          <a:prstGeom prst="straightConnector1">
            <a:avLst/>
          </a:prstGeom>
          <a:solidFill>
            <a:schemeClr val="accent1"/>
          </a:solidFill>
          <a:ln w="19050" cap="flat" cmpd="sng" algn="ctr">
            <a:solidFill>
              <a:srgbClr val="7D7D7D"/>
            </a:solidFill>
            <a:prstDash val="solid"/>
            <a:round/>
            <a:headEnd type="none" w="med" len="med"/>
            <a:tailEnd type="arrow" w="med" len="med"/>
          </a:ln>
          <a:effectLst/>
        </p:spPr>
      </p:cxnSp>
      <p:cxnSp>
        <p:nvCxnSpPr>
          <p:cNvPr id="28" name="Straight Arrow Connector 27"/>
          <p:cNvCxnSpPr>
            <a:stCxn id="4" idx="6"/>
          </p:cNvCxnSpPr>
          <p:nvPr/>
        </p:nvCxnSpPr>
        <p:spPr bwMode="auto">
          <a:xfrm flipV="1">
            <a:off x="2985054" y="2716292"/>
            <a:ext cx="723084" cy="8113"/>
          </a:xfrm>
          <a:prstGeom prst="straightConnector1">
            <a:avLst/>
          </a:prstGeom>
          <a:solidFill>
            <a:schemeClr val="accent1"/>
          </a:solidFill>
          <a:ln w="19050" cap="flat" cmpd="sng" algn="ctr">
            <a:solidFill>
              <a:srgbClr val="7D7D7D"/>
            </a:solidFill>
            <a:prstDash val="solid"/>
            <a:round/>
            <a:headEnd type="none" w="med" len="med"/>
            <a:tailEnd type="arrow" w="med" len="med"/>
          </a:ln>
          <a:effectLst/>
        </p:spPr>
      </p:cxnSp>
      <p:sp>
        <p:nvSpPr>
          <p:cNvPr id="30" name="TextBox 29"/>
          <p:cNvSpPr txBox="1"/>
          <p:nvPr/>
        </p:nvSpPr>
        <p:spPr>
          <a:xfrm>
            <a:off x="3368675" y="5672172"/>
            <a:ext cx="6344352" cy="338554"/>
          </a:xfrm>
          <a:prstGeom prst="rect">
            <a:avLst/>
          </a:prstGeom>
          <a:noFill/>
        </p:spPr>
        <p:txBody>
          <a:bodyPr wrap="square" rtlCol="0">
            <a:spAutoFit/>
          </a:bodyPr>
          <a:lstStyle/>
          <a:p>
            <a:r>
              <a:rPr lang="en-US" sz="1600" dirty="0" smtClean="0">
                <a:solidFill>
                  <a:srgbClr val="007E82"/>
                </a:solidFill>
                <a:latin typeface="Britannic Bold"/>
                <a:cs typeface="Britannic Bold"/>
              </a:rPr>
              <a:t>http://</a:t>
            </a:r>
            <a:r>
              <a:rPr lang="en-US" sz="1600" dirty="0" err="1" smtClean="0">
                <a:solidFill>
                  <a:srgbClr val="007E82"/>
                </a:solidFill>
                <a:latin typeface="Britannic Bold"/>
                <a:cs typeface="Britannic Bold"/>
              </a:rPr>
              <a:t>www.geneontology.org/GO.downloads.ontology.shtml</a:t>
            </a:r>
            <a:endParaRPr lang="en-US" sz="1600" dirty="0">
              <a:solidFill>
                <a:srgbClr val="007E82"/>
              </a:solidFill>
              <a:latin typeface="Britannic Bold"/>
              <a:cs typeface="Britannic Bol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dirty="0" smtClean="0"/>
              <a:t>HSF Sept 2012</a:t>
            </a:r>
            <a:endParaRPr lang="en-US" dirty="0"/>
          </a:p>
        </p:txBody>
      </p:sp>
      <p:sp>
        <p:nvSpPr>
          <p:cNvPr id="5" name="Date Placeholder 4"/>
          <p:cNvSpPr>
            <a:spLocks noGrp="1"/>
          </p:cNvSpPr>
          <p:nvPr>
            <p:ph type="dt" sz="half" idx="11"/>
          </p:nvPr>
        </p:nvSpPr>
        <p:spPr/>
        <p:txBody>
          <a:bodyPr/>
          <a:lstStyle/>
          <a:p>
            <a:fld id="{9DD58037-DC6A-E14B-A032-E034C8D291F2}" type="datetime1">
              <a:rPr lang="en-US" smtClean="0"/>
              <a:pPr/>
              <a:t>9/13/12</a:t>
            </a:fld>
            <a:endParaRPr lang="en-US" dirty="0"/>
          </a:p>
        </p:txBody>
      </p:sp>
      <p:sp>
        <p:nvSpPr>
          <p:cNvPr id="47106" name="Rectangle 2"/>
          <p:cNvSpPr>
            <a:spLocks noGrp="1" noChangeArrowheads="1"/>
          </p:cNvSpPr>
          <p:nvPr>
            <p:ph type="title" idx="4294967295"/>
          </p:nvPr>
        </p:nvSpPr>
        <p:spPr>
          <a:xfrm>
            <a:off x="278100" y="422974"/>
            <a:ext cx="8229600" cy="1143000"/>
          </a:xfrm>
        </p:spPr>
        <p:txBody>
          <a:bodyPr/>
          <a:lstStyle/>
          <a:p>
            <a:pPr algn="ctr"/>
            <a:r>
              <a:rPr lang="en-GB" sz="4400" dirty="0"/>
              <a:t>GO </a:t>
            </a:r>
            <a:r>
              <a:rPr lang="en-GB" sz="4400" dirty="0" smtClean="0"/>
              <a:t>slims</a:t>
            </a:r>
            <a:endParaRPr lang="en-US" sz="4400" dirty="0"/>
          </a:p>
        </p:txBody>
      </p:sp>
      <p:pic>
        <p:nvPicPr>
          <p:cNvPr id="8" name="Content Placeholder 7" descr="Screen shot 2012-07-22 at 10.47.46.png"/>
          <p:cNvPicPr>
            <a:picLocks noGrp="1" noChangeAspect="1"/>
          </p:cNvPicPr>
          <p:nvPr>
            <p:ph sz="half" idx="4294967295"/>
          </p:nvPr>
        </p:nvPicPr>
        <p:blipFill>
          <a:blip r:embed="rId3"/>
          <a:srcRect t="-9996" b="-9996"/>
          <a:stretch>
            <a:fillRect/>
          </a:stretch>
        </p:blipFill>
        <p:spPr>
          <a:xfrm>
            <a:off x="2552700" y="1173480"/>
            <a:ext cx="4038600"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Genie-Medium.jpg"/>
          <p:cNvPicPr>
            <a:picLocks noChangeAspect="1"/>
          </p:cNvPicPr>
          <p:nvPr/>
        </p:nvPicPr>
        <p:blipFill>
          <a:blip r:embed="rId3"/>
          <a:stretch>
            <a:fillRect/>
          </a:stretch>
        </p:blipFill>
        <p:spPr>
          <a:xfrm>
            <a:off x="812890" y="-1"/>
            <a:ext cx="7518220" cy="6044497"/>
          </a:xfrm>
          <a:prstGeom prst="rect">
            <a:avLst/>
          </a:prstGeom>
        </p:spPr>
      </p:pic>
      <p:sp>
        <p:nvSpPr>
          <p:cNvPr id="2" name="Title 1"/>
          <p:cNvSpPr>
            <a:spLocks noGrp="1"/>
          </p:cNvSpPr>
          <p:nvPr>
            <p:ph type="title"/>
          </p:nvPr>
        </p:nvSpPr>
        <p:spPr>
          <a:xfrm>
            <a:off x="-1598770" y="1066800"/>
            <a:ext cx="8153400" cy="762000"/>
          </a:xfrm>
        </p:spPr>
        <p:txBody>
          <a:bodyPr/>
          <a:lstStyle/>
          <a:p>
            <a:r>
              <a:rPr lang="en-US" sz="4400" dirty="0" err="1" smtClean="0"/>
              <a:t>TermGenie</a:t>
            </a:r>
            <a:endParaRPr lang="en-US" sz="4400" dirty="0"/>
          </a:p>
        </p:txBody>
      </p:sp>
      <p:sp>
        <p:nvSpPr>
          <p:cNvPr id="3" name="Footer Placeholder 2"/>
          <p:cNvSpPr>
            <a:spLocks noGrp="1"/>
          </p:cNvSpPr>
          <p:nvPr>
            <p:ph type="ftr" sz="quarter" idx="10"/>
          </p:nvPr>
        </p:nvSpPr>
        <p:spPr/>
        <p:txBody>
          <a:bodyPr/>
          <a:lstStyle/>
          <a:p>
            <a:r>
              <a:rPr lang="en-US" smtClean="0"/>
              <a:t>HSF Sept 2012</a:t>
            </a:r>
            <a:endParaRPr lang="en-US"/>
          </a:p>
        </p:txBody>
      </p:sp>
      <p:sp>
        <p:nvSpPr>
          <p:cNvPr id="4" name="Date Placeholder 3"/>
          <p:cNvSpPr>
            <a:spLocks noGrp="1"/>
          </p:cNvSpPr>
          <p:nvPr>
            <p:ph type="dt" sz="half" idx="11"/>
          </p:nvPr>
        </p:nvSpPr>
        <p:spPr/>
        <p:txBody>
          <a:bodyPr/>
          <a:lstStyle/>
          <a:p>
            <a:fld id="{6C6E79BB-5E57-2648-806E-ABD98086B214}" type="datetime1">
              <a:rPr lang="en-US" smtClean="0"/>
              <a:pPr/>
              <a:t>9/13/12</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pic>
        <p:nvPicPr>
          <p:cNvPr id="4" name="Picture 3" descr="Screen shot 2012-09-12 at 14.34.13.png"/>
          <p:cNvPicPr>
            <a:picLocks noChangeAspect="1"/>
          </p:cNvPicPr>
          <p:nvPr/>
        </p:nvPicPr>
        <p:blipFill>
          <a:blip r:embed="rId3"/>
          <a:stretch>
            <a:fillRect/>
          </a:stretch>
        </p:blipFill>
        <p:spPr>
          <a:xfrm>
            <a:off x="214956" y="500222"/>
            <a:ext cx="8714089" cy="4856289"/>
          </a:xfrm>
          <a:prstGeom prst="rect">
            <a:avLst/>
          </a:prstGeom>
          <a:effectLst>
            <a:outerShdw blurRad="50800" dist="38100" dir="16200000" algn="t">
              <a:srgbClr val="000000">
                <a:alpha val="43000"/>
              </a:srgbClr>
            </a:outerShdw>
          </a:effectLst>
        </p:spPr>
      </p:pic>
      <p:sp>
        <p:nvSpPr>
          <p:cNvPr id="5" name="TextBox 4"/>
          <p:cNvSpPr txBox="1"/>
          <p:nvPr/>
        </p:nvSpPr>
        <p:spPr>
          <a:xfrm>
            <a:off x="214956" y="5599503"/>
            <a:ext cx="6452134" cy="369332"/>
          </a:xfrm>
          <a:prstGeom prst="rect">
            <a:avLst/>
          </a:prstGeom>
          <a:noFill/>
        </p:spPr>
        <p:txBody>
          <a:bodyPr wrap="square" rtlCol="0">
            <a:spAutoFit/>
          </a:bodyPr>
          <a:lstStyle/>
          <a:p>
            <a:r>
              <a:rPr lang="en-US" dirty="0" smtClean="0">
                <a:solidFill>
                  <a:srgbClr val="007E82"/>
                </a:solidFill>
                <a:latin typeface="Britannic Bold"/>
                <a:cs typeface="Britannic Bold"/>
              </a:rPr>
              <a:t>http://</a:t>
            </a:r>
            <a:r>
              <a:rPr lang="en-US" dirty="0" err="1" smtClean="0">
                <a:solidFill>
                  <a:srgbClr val="007E82"/>
                </a:solidFill>
                <a:latin typeface="Britannic Bold"/>
                <a:cs typeface="Britannic Bold"/>
              </a:rPr>
              <a:t>go.termgenie.org</a:t>
            </a:r>
            <a:r>
              <a:rPr lang="en-US" dirty="0" smtClean="0">
                <a:solidFill>
                  <a:srgbClr val="007E82"/>
                </a:solidFill>
                <a:latin typeface="Britannic Bold"/>
                <a:cs typeface="Britannic Bold"/>
              </a:rPr>
              <a:t>/</a:t>
            </a:r>
            <a:endParaRPr lang="en-US" dirty="0">
              <a:solidFill>
                <a:srgbClr val="007E82"/>
              </a:solidFill>
              <a:latin typeface="Britannic Bold"/>
              <a:cs typeface="Britannic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taxon</a:t>
            </a:r>
            <a:r>
              <a:rPr lang="en-US" dirty="0" smtClean="0"/>
              <a:t> constraints?</a:t>
            </a:r>
            <a:endParaRPr lang="en-US" dirty="0"/>
          </a:p>
        </p:txBody>
      </p:sp>
      <p:sp>
        <p:nvSpPr>
          <p:cNvPr id="3" name="Footer Placeholder 2"/>
          <p:cNvSpPr>
            <a:spLocks noGrp="1"/>
          </p:cNvSpPr>
          <p:nvPr>
            <p:ph type="ftr" sz="quarter" idx="10"/>
          </p:nvPr>
        </p:nvSpPr>
        <p:spPr/>
        <p:txBody>
          <a:bodyPr/>
          <a:lstStyle/>
          <a:p>
            <a:r>
              <a:rPr lang="en-US" smtClean="0"/>
              <a:t>HSF Sept 2012</a:t>
            </a:r>
            <a:endParaRPr lang="en-US"/>
          </a:p>
        </p:txBody>
      </p:sp>
      <p:sp>
        <p:nvSpPr>
          <p:cNvPr id="4" name="Date Placeholder 3"/>
          <p:cNvSpPr>
            <a:spLocks noGrp="1"/>
          </p:cNvSpPr>
          <p:nvPr>
            <p:ph type="dt" sz="half" idx="11"/>
          </p:nvPr>
        </p:nvSpPr>
        <p:spPr/>
        <p:txBody>
          <a:bodyPr/>
          <a:lstStyle/>
          <a:p>
            <a:fld id="{6C6E79BB-5E57-2648-806E-ABD98086B214}" type="datetime1">
              <a:rPr lang="en-US" smtClean="0"/>
              <a:pPr/>
              <a:t>9/13/12</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11412"/>
            <a:ext cx="8153400" cy="762000"/>
          </a:xfrm>
        </p:spPr>
        <p:txBody>
          <a:bodyPr/>
          <a:lstStyle/>
          <a:p>
            <a:r>
              <a:rPr lang="en-US" sz="5400" dirty="0" smtClean="0"/>
              <a:t>Annotation extensions</a:t>
            </a:r>
            <a:endParaRPr lang="en-US" sz="5400" dirty="0"/>
          </a:p>
        </p:txBody>
      </p:sp>
      <p:sp>
        <p:nvSpPr>
          <p:cNvPr id="3" name="Footer Placeholder 2"/>
          <p:cNvSpPr>
            <a:spLocks noGrp="1"/>
          </p:cNvSpPr>
          <p:nvPr>
            <p:ph type="ftr" sz="quarter" idx="10"/>
          </p:nvPr>
        </p:nvSpPr>
        <p:spPr/>
        <p:txBody>
          <a:bodyPr/>
          <a:lstStyle/>
          <a:p>
            <a:r>
              <a:rPr lang="en-US" smtClean="0"/>
              <a:t>HSF Sept 2012</a:t>
            </a:r>
            <a:endParaRPr lang="en-US"/>
          </a:p>
        </p:txBody>
      </p:sp>
      <p:sp>
        <p:nvSpPr>
          <p:cNvPr id="4" name="Date Placeholder 3"/>
          <p:cNvSpPr>
            <a:spLocks noGrp="1"/>
          </p:cNvSpPr>
          <p:nvPr>
            <p:ph type="dt" sz="half" idx="11"/>
          </p:nvPr>
        </p:nvSpPr>
        <p:spPr/>
        <p:txBody>
          <a:bodyPr/>
          <a:lstStyle/>
          <a:p>
            <a:fld id="{6C6E79BB-5E57-2648-806E-ABD98086B214}" type="datetime1">
              <a:rPr lang="en-US" smtClean="0"/>
              <a:pPr/>
              <a:t>9/13/12</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887052" y="2245517"/>
            <a:ext cx="7369896"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9600" dirty="0" smtClean="0">
                <a:solidFill>
                  <a:schemeClr val="tx2"/>
                </a:solidFill>
                <a:effectLst>
                  <a:outerShdw blurRad="50800" dist="38100" dir="2700000" algn="tl" rotWithShape="0">
                    <a:srgbClr val="000000">
                      <a:alpha val="43000"/>
                    </a:srgbClr>
                  </a:outerShdw>
                </a:effectLst>
                <a:latin typeface="Britannic Bold"/>
              </a:rPr>
              <a:t>OWL </a:t>
            </a:r>
            <a:r>
              <a:rPr lang="en-US" sz="9600" dirty="0" err="1" smtClean="0">
                <a:solidFill>
                  <a:schemeClr val="tx2"/>
                </a:solidFill>
                <a:effectLst>
                  <a:outerShdw blurRad="50800" dist="38100" dir="2700000" algn="tl" rotWithShape="0">
                    <a:srgbClr val="000000">
                      <a:alpha val="43000"/>
                    </a:srgbClr>
                  </a:outerShdw>
                </a:effectLst>
                <a:latin typeface="Britannic Bold"/>
              </a:rPr>
              <a:t>v/s</a:t>
            </a:r>
            <a:r>
              <a:rPr lang="en-US" sz="9600" dirty="0" smtClean="0">
                <a:solidFill>
                  <a:schemeClr val="tx2"/>
                </a:solidFill>
                <a:effectLst>
                  <a:outerShdw blurRad="50800" dist="38100" dir="2700000" algn="tl" rotWithShape="0">
                    <a:srgbClr val="000000">
                      <a:alpha val="43000"/>
                    </a:srgbClr>
                  </a:outerShdw>
                </a:effectLst>
                <a:latin typeface="Britannic Bold"/>
              </a:rPr>
              <a:t> OBO</a:t>
            </a:r>
          </a:p>
        </p:txBody>
      </p:sp>
      <p:pic>
        <p:nvPicPr>
          <p:cNvPr id="5" name="Picture 4" descr="FutureRoadSign.jpg"/>
          <p:cNvPicPr>
            <a:picLocks noChangeAspect="1"/>
          </p:cNvPicPr>
          <p:nvPr/>
        </p:nvPicPr>
        <p:blipFill>
          <a:blip r:embed="rId3"/>
          <a:srcRect t="3322" b="12734"/>
          <a:stretch>
            <a:fillRect/>
          </a:stretch>
        </p:blipFill>
        <p:spPr>
          <a:xfrm>
            <a:off x="0" y="14371"/>
            <a:ext cx="9144000" cy="614069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pic>
        <p:nvPicPr>
          <p:cNvPr id="6" name="Picture 5" descr="05-06-21-01.jpg"/>
          <p:cNvPicPr>
            <a:picLocks noChangeAspect="1"/>
          </p:cNvPicPr>
          <p:nvPr/>
        </p:nvPicPr>
        <p:blipFill>
          <a:blip r:embed="rId3">
            <a:alphaModFix amt="48000"/>
          </a:blip>
          <a:srcRect b="38347"/>
          <a:stretch>
            <a:fillRect/>
          </a:stretch>
        </p:blipFill>
        <p:spPr>
          <a:xfrm>
            <a:off x="0" y="25"/>
            <a:ext cx="9144000" cy="6245620"/>
          </a:xfrm>
          <a:prstGeom prst="rect">
            <a:avLst/>
          </a:prstGeom>
          <a:solidFill>
            <a:schemeClr val="lt1"/>
          </a:solidFill>
        </p:spPr>
      </p:pic>
      <p:sp>
        <p:nvSpPr>
          <p:cNvPr id="5" name="TextBox 4"/>
          <p:cNvSpPr txBox="1"/>
          <p:nvPr/>
        </p:nvSpPr>
        <p:spPr>
          <a:xfrm>
            <a:off x="1872602" y="1325710"/>
            <a:ext cx="5691969"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200" dirty="0" smtClean="0">
                <a:solidFill>
                  <a:schemeClr val="tx2"/>
                </a:solidFill>
                <a:effectLst>
                  <a:outerShdw blurRad="50800" dist="38100" dir="2700000" algn="tl" rotWithShape="0">
                    <a:srgbClr val="000000">
                      <a:alpha val="43000"/>
                    </a:srgbClr>
                  </a:outerShdw>
                </a:effectLst>
                <a:latin typeface="Britannic Bold"/>
              </a:rPr>
              <a:t>Model Organism Databases</a:t>
            </a:r>
            <a:endParaRPr lang="en-US" sz="72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Lego_Color_Bricks.jpg"/>
          <p:cNvPicPr>
            <a:picLocks noChangeAspect="1"/>
          </p:cNvPicPr>
          <p:nvPr/>
        </p:nvPicPr>
        <p:blipFill>
          <a:blip r:embed="rId3">
            <a:alphaModFix amt="25000"/>
          </a:blip>
          <a:srcRect b="2187"/>
          <a:stretch>
            <a:fillRect/>
          </a:stretch>
        </p:blipFill>
        <p:spPr>
          <a:xfrm>
            <a:off x="0" y="-1"/>
            <a:ext cx="9144000" cy="6170734"/>
          </a:xfrm>
          <a:prstGeom prst="rect">
            <a:avLst/>
          </a:prstGeom>
        </p:spPr>
      </p:pic>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726016" y="1045566"/>
            <a:ext cx="5691969" cy="41549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800" dirty="0" smtClean="0">
                <a:solidFill>
                  <a:schemeClr val="tx2"/>
                </a:solidFill>
                <a:effectLst>
                  <a:outerShdw blurRad="50800" dist="38100" dir="2700000" algn="tl" rotWithShape="0">
                    <a:srgbClr val="000000">
                      <a:alpha val="43000"/>
                    </a:srgbClr>
                  </a:outerShdw>
                </a:effectLst>
                <a:latin typeface="Britannic Bold"/>
              </a:rPr>
              <a:t>new annotation model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pic>
        <p:nvPicPr>
          <p:cNvPr id="4" name="Picture 3" descr="Screen shot 2012-09-12 at 15.05.03.png"/>
          <p:cNvPicPr>
            <a:picLocks noChangeAspect="1"/>
          </p:cNvPicPr>
          <p:nvPr/>
        </p:nvPicPr>
        <p:blipFill>
          <a:blip r:embed="rId3"/>
          <a:stretch>
            <a:fillRect/>
          </a:stretch>
        </p:blipFill>
        <p:spPr>
          <a:xfrm>
            <a:off x="939904" y="952500"/>
            <a:ext cx="7264192" cy="4405964"/>
          </a:xfrm>
          <a:prstGeom prst="rect">
            <a:avLst/>
          </a:prstGeom>
        </p:spPr>
      </p:pic>
      <p:sp>
        <p:nvSpPr>
          <p:cNvPr id="5" name="Rectangle 4"/>
          <p:cNvSpPr/>
          <p:nvPr/>
        </p:nvSpPr>
        <p:spPr bwMode="auto">
          <a:xfrm>
            <a:off x="1186599" y="3726821"/>
            <a:ext cx="4468289" cy="305933"/>
          </a:xfrm>
          <a:prstGeom prst="rect">
            <a:avLst/>
          </a:prstGeom>
          <a:solidFill>
            <a:srgbClr val="66CCFF">
              <a:alpha val="3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Geneva" pitchFamily="-112" charset="0"/>
              <a:cs typeface="Geneva" pitchFamily="-112" charset="0"/>
            </a:endParaRPr>
          </a:p>
        </p:txBody>
      </p:sp>
      <p:sp>
        <p:nvSpPr>
          <p:cNvPr id="6" name="Rectangle 5"/>
          <p:cNvSpPr/>
          <p:nvPr/>
        </p:nvSpPr>
        <p:spPr bwMode="auto">
          <a:xfrm>
            <a:off x="2540064" y="4811493"/>
            <a:ext cx="1761359" cy="305933"/>
          </a:xfrm>
          <a:prstGeom prst="rect">
            <a:avLst/>
          </a:prstGeom>
          <a:solidFill>
            <a:srgbClr val="66CC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Geneva" pitchFamily="-112" charset="0"/>
              <a:cs typeface="Geneva" pitchFamily="-112" charset="0"/>
            </a:endParaRPr>
          </a:p>
        </p:txBody>
      </p:sp>
      <p:sp>
        <p:nvSpPr>
          <p:cNvPr id="7" name="Rectangle 6"/>
          <p:cNvSpPr/>
          <p:nvPr/>
        </p:nvSpPr>
        <p:spPr bwMode="auto">
          <a:xfrm>
            <a:off x="3031391" y="1140296"/>
            <a:ext cx="880679" cy="296662"/>
          </a:xfrm>
          <a:prstGeom prst="rect">
            <a:avLst/>
          </a:prstGeom>
          <a:solidFill>
            <a:schemeClr val="accent1">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Geneva" pitchFamily="-112" charset="0"/>
              <a:cs typeface="Geneva" pitchFamily="-112" charset="0"/>
            </a:endParaRPr>
          </a:p>
        </p:txBody>
      </p:sp>
      <p:sp>
        <p:nvSpPr>
          <p:cNvPr id="8" name="Rectangle 7"/>
          <p:cNvSpPr/>
          <p:nvPr/>
        </p:nvSpPr>
        <p:spPr bwMode="auto">
          <a:xfrm>
            <a:off x="3161176" y="2419653"/>
            <a:ext cx="1311577" cy="278121"/>
          </a:xfrm>
          <a:prstGeom prst="rect">
            <a:avLst/>
          </a:prstGeom>
          <a:solidFill>
            <a:schemeClr val="accent1">
              <a:alpha val="2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Geneva" pitchFamily="-112" charset="0"/>
              <a:cs typeface="Geneva" pitchFamily="-11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Annotation Framework</a:t>
            </a:r>
            <a:endParaRPr lang="en-US" dirty="0"/>
          </a:p>
        </p:txBody>
      </p:sp>
      <p:sp>
        <p:nvSpPr>
          <p:cNvPr id="3" name="Content Placeholder 2"/>
          <p:cNvSpPr>
            <a:spLocks noGrp="1"/>
          </p:cNvSpPr>
          <p:nvPr>
            <p:ph idx="1"/>
          </p:nvPr>
        </p:nvSpPr>
        <p:spPr/>
        <p:txBody>
          <a:bodyPr/>
          <a:lstStyle/>
          <a:p>
            <a:r>
              <a:rPr lang="en-US" dirty="0" smtClean="0"/>
              <a:t>Common toolset for annotation submission</a:t>
            </a:r>
          </a:p>
          <a:p>
            <a:r>
              <a:rPr lang="en-US" dirty="0" smtClean="0"/>
              <a:t>	</a:t>
            </a:r>
            <a:r>
              <a:rPr lang="en-US" dirty="0" err="1" smtClean="0"/>
              <a:t>RuleBase</a:t>
            </a:r>
            <a:r>
              <a:rPr lang="en-US" dirty="0" smtClean="0"/>
              <a:t> for annotations</a:t>
            </a:r>
          </a:p>
          <a:p>
            <a:r>
              <a:rPr lang="en-US" dirty="0" smtClean="0"/>
              <a:t>	syntax errors</a:t>
            </a:r>
          </a:p>
          <a:p>
            <a:r>
              <a:rPr lang="en-US" dirty="0" smtClean="0"/>
              <a:t>	</a:t>
            </a:r>
            <a:r>
              <a:rPr lang="en-US" dirty="0" err="1" smtClean="0"/>
              <a:t>taxon</a:t>
            </a:r>
            <a:r>
              <a:rPr lang="en-US" dirty="0" smtClean="0"/>
              <a:t> </a:t>
            </a:r>
            <a:r>
              <a:rPr lang="en-US" dirty="0" err="1" smtClean="0"/>
              <a:t>contraints</a:t>
            </a:r>
            <a:endParaRPr lang="en-US" dirty="0" smtClean="0"/>
          </a:p>
          <a:p>
            <a:r>
              <a:rPr lang="en-US" dirty="0" smtClean="0"/>
              <a:t>Annotation tool for annotating groups who need it</a:t>
            </a:r>
          </a:p>
          <a:p>
            <a:r>
              <a:rPr lang="en-US" dirty="0" smtClean="0"/>
              <a:t>Based on </a:t>
            </a:r>
            <a:r>
              <a:rPr lang="en-US" dirty="0" err="1" smtClean="0"/>
              <a:t>EBI’s</a:t>
            </a:r>
            <a:r>
              <a:rPr lang="en-US" dirty="0" smtClean="0"/>
              <a:t> protein2go?</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69EDDDDB-A072-9B48-B6EA-FD7D442B4AFF}" type="datetime1">
              <a:rPr lang="en-US" smtClean="0"/>
              <a:pPr/>
              <a:t>9/13/12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Future</a:t>
            </a:r>
            <a:endParaRPr lang="en-US" dirty="0"/>
          </a:p>
        </p:txBody>
      </p:sp>
      <p:sp>
        <p:nvSpPr>
          <p:cNvPr id="3" name="Content Placeholder 2"/>
          <p:cNvSpPr>
            <a:spLocks noGrp="1"/>
          </p:cNvSpPr>
          <p:nvPr>
            <p:ph idx="1"/>
          </p:nvPr>
        </p:nvSpPr>
        <p:spPr/>
        <p:txBody>
          <a:bodyPr anchor="ctr"/>
          <a:lstStyle/>
          <a:p>
            <a:pPr algn="ctr"/>
            <a:r>
              <a:rPr lang="en-US" dirty="0" smtClean="0"/>
              <a:t>Continue to add axioms to GO</a:t>
            </a:r>
          </a:p>
          <a:p>
            <a:pPr algn="ctr"/>
            <a:r>
              <a:rPr lang="en-US" dirty="0" smtClean="0"/>
              <a:t>Expand </a:t>
            </a:r>
            <a:r>
              <a:rPr lang="en-US" dirty="0" err="1" smtClean="0"/>
              <a:t>TermGenie</a:t>
            </a:r>
            <a:r>
              <a:rPr lang="en-US" dirty="0" smtClean="0"/>
              <a:t> capabilities</a:t>
            </a:r>
          </a:p>
          <a:p>
            <a:pPr algn="ctr"/>
            <a:r>
              <a:rPr lang="en-US" dirty="0" smtClean="0"/>
              <a:t>Complete transition to OWL?</a:t>
            </a:r>
          </a:p>
          <a:p>
            <a:pPr algn="ctr"/>
            <a:endParaRPr lang="en-US" dirty="0" smtClean="0"/>
          </a:p>
          <a:p>
            <a:pPr algn="ctr"/>
            <a:endParaRPr lang="en-US" dirty="0"/>
          </a:p>
        </p:txBody>
      </p:sp>
      <p:sp>
        <p:nvSpPr>
          <p:cNvPr id="4" name="Footer Placeholder 3"/>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69EDDDDB-A072-9B48-B6EA-FD7D442B4AFF}" type="datetime1">
              <a:rPr lang="en-US" smtClean="0"/>
              <a:pPr/>
              <a:t>9/13/12</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other ontologies</a:t>
            </a:r>
            <a:endParaRPr lang="en-US" dirty="0"/>
          </a:p>
        </p:txBody>
      </p:sp>
      <p:sp>
        <p:nvSpPr>
          <p:cNvPr id="3" name="Content Placeholder 2"/>
          <p:cNvSpPr>
            <a:spLocks noGrp="1"/>
          </p:cNvSpPr>
          <p:nvPr>
            <p:ph idx="1"/>
          </p:nvPr>
        </p:nvSpPr>
        <p:spPr/>
        <p:txBody>
          <a:bodyPr anchor="ctr"/>
          <a:lstStyle/>
          <a:p>
            <a:pPr algn="ctr"/>
            <a:r>
              <a:rPr lang="en-US" dirty="0" smtClean="0"/>
              <a:t>CHEBI</a:t>
            </a:r>
          </a:p>
          <a:p>
            <a:pPr algn="ctr"/>
            <a:r>
              <a:rPr lang="en-US" dirty="0" smtClean="0"/>
              <a:t>Cell Ontology (CL)</a:t>
            </a:r>
          </a:p>
          <a:p>
            <a:pPr algn="ctr"/>
            <a:r>
              <a:rPr lang="en-US" dirty="0" smtClean="0"/>
              <a:t>Anatomy Ontologies (</a:t>
            </a:r>
            <a:r>
              <a:rPr lang="en-US" dirty="0" err="1" smtClean="0"/>
              <a:t>Uberon</a:t>
            </a:r>
            <a:r>
              <a:rPr lang="en-US" dirty="0" smtClean="0"/>
              <a:t>?)</a:t>
            </a:r>
          </a:p>
          <a:p>
            <a:pPr algn="ctr"/>
            <a:r>
              <a:rPr lang="en-US" dirty="0" smtClean="0"/>
              <a:t>Sequence Ontology (SO)</a:t>
            </a:r>
          </a:p>
          <a:p>
            <a:pPr algn="ctr"/>
            <a:r>
              <a:rPr lang="en-US" dirty="0" err="1" smtClean="0"/>
              <a:t>Behaviour</a:t>
            </a:r>
            <a:r>
              <a:rPr lang="en-US" dirty="0" smtClean="0"/>
              <a:t>/Mental Functioning Ontologies (NBO/MFO)</a:t>
            </a:r>
          </a:p>
          <a:p>
            <a:pPr algn="ctr"/>
            <a:r>
              <a:rPr lang="en-US" dirty="0" smtClean="0"/>
              <a:t>Infectious Disease?</a:t>
            </a:r>
          </a:p>
          <a:p>
            <a:pPr algn="ctr"/>
            <a:r>
              <a:rPr lang="en-US" dirty="0" smtClean="0"/>
              <a:t>Population processes? </a:t>
            </a:r>
            <a:endParaRPr lang="en-US" dirty="0"/>
          </a:p>
        </p:txBody>
      </p:sp>
      <p:sp>
        <p:nvSpPr>
          <p:cNvPr id="4" name="Footer Placeholder 3"/>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69EDDDDB-A072-9B48-B6EA-FD7D442B4AFF}" type="datetime1">
              <a:rPr lang="en-US" smtClean="0"/>
              <a:pPr/>
              <a:t>9/13/12</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Enzymes</a:t>
            </a:r>
            <a:endParaRPr lang="en-US" dirty="0"/>
          </a:p>
        </p:txBody>
      </p:sp>
      <p:sp>
        <p:nvSpPr>
          <p:cNvPr id="3" name="Content Placeholder 2"/>
          <p:cNvSpPr>
            <a:spLocks noGrp="1"/>
          </p:cNvSpPr>
          <p:nvPr>
            <p:ph idx="1"/>
          </p:nvPr>
        </p:nvSpPr>
        <p:spPr/>
        <p:txBody>
          <a:bodyPr anchor="ctr"/>
          <a:lstStyle/>
          <a:p>
            <a:pPr algn="ctr"/>
            <a:r>
              <a:rPr lang="en-US" dirty="0" smtClean="0"/>
              <a:t>Automatic pipeline for adding catalytic reactions from RHEA to GO molecular function</a:t>
            </a:r>
            <a:endParaRPr lang="en-US" dirty="0"/>
          </a:p>
        </p:txBody>
      </p:sp>
      <p:sp>
        <p:nvSpPr>
          <p:cNvPr id="4" name="Footer Placeholder 3"/>
          <p:cNvSpPr>
            <a:spLocks noGrp="1"/>
          </p:cNvSpPr>
          <p:nvPr>
            <p:ph type="ftr" sz="quarter" idx="10"/>
          </p:nvPr>
        </p:nvSpPr>
        <p:spPr/>
        <p:txBody>
          <a:bodyPr/>
          <a:lstStyle/>
          <a:p>
            <a:r>
              <a:rPr lang="en-US" smtClean="0"/>
              <a:t>HSF Sept 2012</a:t>
            </a:r>
            <a:endParaRPr lang="en-US"/>
          </a:p>
        </p:txBody>
      </p:sp>
      <p:sp>
        <p:nvSpPr>
          <p:cNvPr id="5" name="Date Placeholder 4"/>
          <p:cNvSpPr>
            <a:spLocks noGrp="1"/>
          </p:cNvSpPr>
          <p:nvPr>
            <p:ph type="dt" sz="half" idx="11"/>
          </p:nvPr>
        </p:nvSpPr>
        <p:spPr/>
        <p:txBody>
          <a:bodyPr/>
          <a:lstStyle/>
          <a:p>
            <a:fld id="{69EDDDDB-A072-9B48-B6EA-FD7D442B4AFF}" type="datetime1">
              <a:rPr lang="en-US" smtClean="0"/>
              <a:pPr/>
              <a:t>9/13/12</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59580"/>
            <a:ext cx="4000500" cy="5738562"/>
          </a:xfrm>
        </p:spPr>
        <p:txBody>
          <a:bodyPr/>
          <a:lstStyle/>
          <a:p>
            <a:r>
              <a:rPr lang="en-US" sz="2400" dirty="0" smtClean="0"/>
              <a:t>Rolf </a:t>
            </a:r>
            <a:r>
              <a:rPr lang="en-US" sz="2400" dirty="0" err="1" smtClean="0"/>
              <a:t>Apweiler</a:t>
            </a:r>
            <a:endParaRPr lang="en-US" sz="2400" dirty="0" smtClean="0"/>
          </a:p>
          <a:p>
            <a:r>
              <a:rPr lang="en-US" sz="2400" dirty="0" smtClean="0"/>
              <a:t>Rebecca </a:t>
            </a:r>
            <a:r>
              <a:rPr lang="en-US" sz="2400" dirty="0" err="1" smtClean="0"/>
              <a:t>Foulger</a:t>
            </a:r>
            <a:endParaRPr lang="en-US" sz="2400" dirty="0" smtClean="0"/>
          </a:p>
          <a:p>
            <a:r>
              <a:rPr lang="en-US" sz="2400" dirty="0" smtClean="0"/>
              <a:t>Paola </a:t>
            </a:r>
            <a:r>
              <a:rPr lang="en-US" sz="2400" dirty="0" err="1" smtClean="0"/>
              <a:t>Roncaglia</a:t>
            </a:r>
            <a:endParaRPr lang="en-US" sz="2400" dirty="0" smtClean="0"/>
          </a:p>
          <a:p>
            <a:r>
              <a:rPr lang="en-US" sz="2400" dirty="0" smtClean="0"/>
              <a:t>Susan </a:t>
            </a:r>
            <a:r>
              <a:rPr lang="en-US" sz="2400" dirty="0" err="1" smtClean="0"/>
              <a:t>Tweedie</a:t>
            </a:r>
            <a:endParaRPr lang="en-US" sz="2400" dirty="0" smtClean="0"/>
          </a:p>
          <a:p>
            <a:r>
              <a:rPr lang="en-US" sz="2400" dirty="0" smtClean="0"/>
              <a:t>Rachael Huntley</a:t>
            </a:r>
          </a:p>
          <a:p>
            <a:r>
              <a:rPr lang="en-US" sz="2400" dirty="0" smtClean="0"/>
              <a:t>Tony Sawford</a:t>
            </a:r>
          </a:p>
          <a:p>
            <a:r>
              <a:rPr lang="en-US" sz="2400" dirty="0" smtClean="0"/>
              <a:t>Prudence </a:t>
            </a:r>
            <a:r>
              <a:rPr lang="en-US" sz="2400" dirty="0" err="1" smtClean="0"/>
              <a:t>Mutowo</a:t>
            </a:r>
            <a:endParaRPr lang="en-US" sz="2400" dirty="0" smtClean="0"/>
          </a:p>
          <a:p>
            <a:r>
              <a:rPr lang="en-US" sz="2400" dirty="0" err="1" smtClean="0"/>
              <a:t>Yasmin</a:t>
            </a:r>
            <a:r>
              <a:rPr lang="en-US" sz="2400" dirty="0" smtClean="0"/>
              <a:t> </a:t>
            </a:r>
            <a:r>
              <a:rPr lang="en-US" sz="2400" dirty="0" err="1" smtClean="0"/>
              <a:t>Alam-Faruque</a:t>
            </a:r>
            <a:endParaRPr lang="en-US" sz="2400" dirty="0"/>
          </a:p>
        </p:txBody>
      </p:sp>
      <p:sp>
        <p:nvSpPr>
          <p:cNvPr id="4" name="Content Placeholder 3"/>
          <p:cNvSpPr>
            <a:spLocks noGrp="1"/>
          </p:cNvSpPr>
          <p:nvPr>
            <p:ph sz="half" idx="2"/>
          </p:nvPr>
        </p:nvSpPr>
        <p:spPr>
          <a:xfrm>
            <a:off x="4686300" y="259579"/>
            <a:ext cx="4457700" cy="5738563"/>
          </a:xfrm>
        </p:spPr>
        <p:txBody>
          <a:bodyPr/>
          <a:lstStyle/>
          <a:p>
            <a:r>
              <a:rPr lang="en-US" sz="2400" dirty="0" smtClean="0"/>
              <a:t>Mike Cherry</a:t>
            </a:r>
          </a:p>
          <a:p>
            <a:r>
              <a:rPr lang="en-US" sz="2400" dirty="0" err="1" smtClean="0"/>
              <a:t>Suzi</a:t>
            </a:r>
            <a:r>
              <a:rPr lang="en-US" sz="2400" dirty="0" smtClean="0"/>
              <a:t> Lewis</a:t>
            </a:r>
          </a:p>
          <a:p>
            <a:r>
              <a:rPr lang="en-US" sz="2400" dirty="0" smtClean="0"/>
              <a:t>Paul Thomas</a:t>
            </a:r>
          </a:p>
          <a:p>
            <a:r>
              <a:rPr lang="en-US" sz="2400" dirty="0" smtClean="0"/>
              <a:t>Paul Sternberg</a:t>
            </a:r>
          </a:p>
          <a:p>
            <a:r>
              <a:rPr lang="en-US" sz="2400" dirty="0" smtClean="0"/>
              <a:t>Judy Blake</a:t>
            </a:r>
          </a:p>
          <a:p>
            <a:endParaRPr lang="en-US" sz="2400" dirty="0" smtClean="0"/>
          </a:p>
          <a:p>
            <a:r>
              <a:rPr lang="en-US" sz="2400" dirty="0" smtClean="0"/>
              <a:t>Chris </a:t>
            </a:r>
            <a:r>
              <a:rPr lang="en-US" sz="2400" dirty="0" err="1" smtClean="0"/>
              <a:t>Mungall</a:t>
            </a:r>
            <a:endParaRPr lang="en-US" sz="2400" dirty="0" smtClean="0"/>
          </a:p>
          <a:p>
            <a:r>
              <a:rPr lang="en-US" sz="2400" dirty="0" err="1" smtClean="0"/>
              <a:t>Heiko</a:t>
            </a:r>
            <a:r>
              <a:rPr lang="en-US" sz="2400" dirty="0" smtClean="0"/>
              <a:t> </a:t>
            </a:r>
            <a:r>
              <a:rPr lang="en-US" sz="2400" dirty="0" err="1" smtClean="0"/>
              <a:t>Dietze</a:t>
            </a:r>
            <a:endParaRPr lang="en-US" sz="2400" dirty="0" smtClean="0"/>
          </a:p>
          <a:p>
            <a:r>
              <a:rPr lang="en-US" sz="2400" dirty="0" smtClean="0"/>
              <a:t>David Hill</a:t>
            </a:r>
          </a:p>
          <a:p>
            <a:r>
              <a:rPr lang="en-US" sz="2400" dirty="0" smtClean="0"/>
              <a:t>Tanya </a:t>
            </a:r>
            <a:r>
              <a:rPr lang="en-US" sz="2400" dirty="0" err="1" smtClean="0"/>
              <a:t>Berardini</a:t>
            </a:r>
            <a:endParaRPr lang="en-US" sz="2400" dirty="0" smtClean="0"/>
          </a:p>
          <a:p>
            <a:r>
              <a:rPr lang="en-US" sz="2400" dirty="0" smtClean="0"/>
              <a:t>Harold </a:t>
            </a:r>
            <a:r>
              <a:rPr lang="en-US" sz="2400" dirty="0" err="1" smtClean="0"/>
              <a:t>Drabkin</a:t>
            </a:r>
            <a:endParaRPr lang="en-US" sz="2400" dirty="0" smtClean="0"/>
          </a:p>
          <a:p>
            <a:endParaRPr lang="en-US" sz="2400" dirty="0" smtClean="0"/>
          </a:p>
          <a:p>
            <a:r>
              <a:rPr lang="en-US" sz="2400" dirty="0" smtClean="0"/>
              <a:t>+ the rest of the GO Consortium</a:t>
            </a:r>
            <a:endParaRPr lang="en-US" sz="2400" dirty="0"/>
          </a:p>
        </p:txBody>
      </p:sp>
      <p:sp>
        <p:nvSpPr>
          <p:cNvPr id="5" name="Footer Placeholder 4"/>
          <p:cNvSpPr>
            <a:spLocks noGrp="1"/>
          </p:cNvSpPr>
          <p:nvPr>
            <p:ph type="ftr" sz="quarter" idx="10"/>
          </p:nvPr>
        </p:nvSpPr>
        <p:spPr/>
        <p:txBody>
          <a:bodyPr/>
          <a:lstStyle/>
          <a:p>
            <a:r>
              <a:rPr lang="en-US" smtClean="0"/>
              <a:t>HSF Sept 2012</a:t>
            </a:r>
            <a:endParaRPr lang="en-US"/>
          </a:p>
        </p:txBody>
      </p:sp>
      <p:sp>
        <p:nvSpPr>
          <p:cNvPr id="6" name="Date Placeholder 5"/>
          <p:cNvSpPr>
            <a:spLocks noGrp="1"/>
          </p:cNvSpPr>
          <p:nvPr>
            <p:ph type="dt" sz="half" idx="11"/>
          </p:nvPr>
        </p:nvSpPr>
        <p:spPr/>
        <p:txBody>
          <a:bodyPr/>
          <a:lstStyle/>
          <a:p>
            <a:fld id="{1FE0FAA0-C071-3B48-A9B6-BB994074368B}" type="datetime1">
              <a:rPr lang="en-US" smtClean="0"/>
              <a:pPr/>
              <a:t>9/13/12</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5" name="TextBox 4"/>
          <p:cNvSpPr txBox="1"/>
          <p:nvPr/>
        </p:nvSpPr>
        <p:spPr>
          <a:xfrm>
            <a:off x="1223682" y="1325710"/>
            <a:ext cx="6999082" cy="255454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8000" dirty="0" smtClean="0">
                <a:solidFill>
                  <a:schemeClr val="tx2"/>
                </a:solidFill>
                <a:effectLst>
                  <a:outerShdw blurRad="50800" dist="38100" dir="2700000" algn="tl" rotWithShape="0">
                    <a:srgbClr val="000000">
                      <a:alpha val="43000"/>
                    </a:srgbClr>
                  </a:outerShdw>
                </a:effectLst>
                <a:latin typeface="Britannic Bold"/>
              </a:rPr>
              <a:t>Gene Ontology v1.0</a:t>
            </a:r>
            <a:endParaRPr lang="en-US" sz="80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9" descr="screenshot1"/>
          <p:cNvPicPr>
            <a:picLocks noChangeAspect="1"/>
          </p:cNvPicPr>
          <p:nvPr/>
        </p:nvPicPr>
        <p:blipFill>
          <a:blip r:embed="rId3">
            <a:alphaModFix amt="26000"/>
          </a:blip>
          <a:srcRect l="1316" t="3088" r="1316" b="34738"/>
          <a:stretch>
            <a:fillRect/>
          </a:stretch>
        </p:blipFill>
        <p:spPr bwMode="auto">
          <a:xfrm>
            <a:off x="633956" y="289782"/>
            <a:ext cx="7733177" cy="5835269"/>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872602" y="1325710"/>
            <a:ext cx="5691969" cy="3477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600" dirty="0" smtClean="0">
                <a:solidFill>
                  <a:schemeClr val="tx2"/>
                </a:solidFill>
                <a:effectLst>
                  <a:outerShdw blurRad="50800" dist="38100" dir="2700000" algn="tl" rotWithShape="0">
                    <a:srgbClr val="000000">
                      <a:alpha val="43000"/>
                    </a:srgbClr>
                  </a:outerShdw>
                </a:effectLst>
                <a:latin typeface="Britannic Bold"/>
              </a:rPr>
              <a:t>9000 </a:t>
            </a:r>
            <a:r>
              <a:rPr lang="en-US" sz="5400" dirty="0" smtClean="0">
                <a:solidFill>
                  <a:schemeClr val="tx2"/>
                </a:solidFill>
                <a:effectLst>
                  <a:outerShdw blurRad="50800" dist="38100" dir="2700000" algn="tl" rotWithShape="0">
                    <a:srgbClr val="000000">
                      <a:alpha val="43000"/>
                    </a:srgbClr>
                  </a:outerShdw>
                </a:effectLst>
                <a:latin typeface="Britannic Bold"/>
              </a:rPr>
              <a:t>terms</a:t>
            </a:r>
            <a:endParaRPr lang="en-US" sz="166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9" descr="screenshot1"/>
          <p:cNvPicPr>
            <a:picLocks noChangeAspect="1"/>
          </p:cNvPicPr>
          <p:nvPr/>
        </p:nvPicPr>
        <p:blipFill>
          <a:blip r:embed="rId3">
            <a:alphaModFix amt="28000"/>
          </a:blip>
          <a:srcRect l="1316" t="3088" r="1316" b="34738"/>
          <a:stretch>
            <a:fillRect/>
          </a:stretch>
        </p:blipFill>
        <p:spPr bwMode="auto">
          <a:xfrm>
            <a:off x="633956" y="289782"/>
            <a:ext cx="7733177" cy="5835269"/>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872602" y="1325710"/>
            <a:ext cx="5691969" cy="35702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600" dirty="0" smtClean="0">
                <a:solidFill>
                  <a:schemeClr val="tx2"/>
                </a:solidFill>
                <a:effectLst>
                  <a:outerShdw blurRad="50800" dist="38100" dir="2700000" algn="tl" rotWithShape="0">
                    <a:srgbClr val="000000">
                      <a:alpha val="43000"/>
                    </a:srgbClr>
                  </a:outerShdw>
                </a:effectLst>
                <a:latin typeface="Britannic Bold"/>
              </a:rPr>
              <a:t>2</a:t>
            </a:r>
          </a:p>
          <a:p>
            <a:pPr algn="ctr"/>
            <a:r>
              <a:rPr lang="en-US" sz="5400" dirty="0" smtClean="0">
                <a:solidFill>
                  <a:schemeClr val="tx2"/>
                </a:solidFill>
                <a:effectLst>
                  <a:outerShdw blurRad="50800" dist="38100" dir="2700000" algn="tl" rotWithShape="0">
                    <a:srgbClr val="000000">
                      <a:alpha val="43000"/>
                    </a:srgbClr>
                  </a:outerShdw>
                </a:effectLst>
                <a:latin typeface="Britannic Bold"/>
              </a:rPr>
              <a:t>relationships</a:t>
            </a:r>
            <a:endParaRPr lang="en-US" sz="54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9" descr="screenshot1"/>
          <p:cNvPicPr>
            <a:picLocks noChangeAspect="1"/>
          </p:cNvPicPr>
          <p:nvPr/>
        </p:nvPicPr>
        <p:blipFill>
          <a:blip r:embed="rId3">
            <a:alphaModFix amt="28000"/>
          </a:blip>
          <a:srcRect l="1316" t="3088" r="1316" b="34738"/>
          <a:stretch>
            <a:fillRect/>
          </a:stretch>
        </p:blipFill>
        <p:spPr bwMode="auto">
          <a:xfrm>
            <a:off x="633956" y="289782"/>
            <a:ext cx="7733177" cy="5835269"/>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smtClean="0"/>
              <a:t>HSF Sept 2012</a:t>
            </a:r>
            <a:endParaRPr lang="en-US"/>
          </a:p>
        </p:txBody>
      </p:sp>
      <p:sp>
        <p:nvSpPr>
          <p:cNvPr id="3" name="Date Placeholder 2"/>
          <p:cNvSpPr>
            <a:spLocks noGrp="1"/>
          </p:cNvSpPr>
          <p:nvPr>
            <p:ph type="dt" sz="half" idx="11"/>
          </p:nvPr>
        </p:nvSpPr>
        <p:spPr/>
        <p:txBody>
          <a:bodyPr/>
          <a:lstStyle/>
          <a:p>
            <a:fld id="{096FAEFF-787A-1E4E-996D-15CFD21EB812}" type="datetime1">
              <a:rPr lang="en-US" smtClean="0"/>
              <a:pPr/>
              <a:t>9/13/12</a:t>
            </a:fld>
            <a:endParaRPr lang="en-US"/>
          </a:p>
        </p:txBody>
      </p:sp>
      <p:sp>
        <p:nvSpPr>
          <p:cNvPr id="4" name="TextBox 3"/>
          <p:cNvSpPr txBox="1"/>
          <p:nvPr/>
        </p:nvSpPr>
        <p:spPr>
          <a:xfrm>
            <a:off x="1872602" y="1325710"/>
            <a:ext cx="5691969" cy="357020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600" dirty="0" smtClean="0">
                <a:solidFill>
                  <a:schemeClr val="tx2"/>
                </a:solidFill>
                <a:effectLst>
                  <a:outerShdw blurRad="50800" dist="38100" dir="2700000" algn="tl" rotWithShape="0">
                    <a:srgbClr val="000000">
                      <a:alpha val="43000"/>
                    </a:srgbClr>
                  </a:outerShdw>
                </a:effectLst>
                <a:latin typeface="Britannic Bold"/>
              </a:rPr>
              <a:t>3</a:t>
            </a:r>
          </a:p>
          <a:p>
            <a:pPr algn="ctr"/>
            <a:r>
              <a:rPr lang="en-US" sz="5400" dirty="0" smtClean="0">
                <a:solidFill>
                  <a:schemeClr val="tx2"/>
                </a:solidFill>
                <a:effectLst>
                  <a:outerShdw blurRad="50800" dist="38100" dir="2700000" algn="tl" rotWithShape="0">
                    <a:srgbClr val="000000">
                      <a:alpha val="43000"/>
                    </a:srgbClr>
                  </a:outerShdw>
                </a:effectLst>
                <a:latin typeface="Britannic Bold"/>
              </a:rPr>
              <a:t>ontologies</a:t>
            </a:r>
            <a:endParaRPr lang="en-US" sz="5400"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HSF Sept 2012</a:t>
            </a:r>
            <a:endParaRPr lang="en-US"/>
          </a:p>
        </p:txBody>
      </p:sp>
      <p:sp>
        <p:nvSpPr>
          <p:cNvPr id="7" name="Date Placeholder 6"/>
          <p:cNvSpPr>
            <a:spLocks noGrp="1"/>
          </p:cNvSpPr>
          <p:nvPr>
            <p:ph type="dt" sz="half" idx="11"/>
          </p:nvPr>
        </p:nvSpPr>
        <p:spPr/>
        <p:txBody>
          <a:bodyPr/>
          <a:lstStyle/>
          <a:p>
            <a:fld id="{23D63714-832E-C14D-B08E-C7E06C372D1C}" type="datetime1">
              <a:rPr lang="en-US" smtClean="0"/>
              <a:pPr/>
              <a:t>9/13/12</a:t>
            </a:fld>
            <a:endParaRPr lang="en-US"/>
          </a:p>
        </p:txBody>
      </p:sp>
      <p:sp>
        <p:nvSpPr>
          <p:cNvPr id="9" name="TextBox 8"/>
          <p:cNvSpPr txBox="1"/>
          <p:nvPr/>
        </p:nvSpPr>
        <p:spPr>
          <a:xfrm>
            <a:off x="1872602" y="1325710"/>
            <a:ext cx="5691969" cy="304698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800" dirty="0" smtClean="0">
                <a:solidFill>
                  <a:schemeClr val="tx2"/>
                </a:solidFill>
                <a:effectLst>
                  <a:outerShdw blurRad="50800" dist="38100" dir="2700000" algn="tl" rotWithShape="0">
                    <a:srgbClr val="000000">
                      <a:alpha val="43000"/>
                    </a:srgbClr>
                  </a:outerShdw>
                </a:effectLst>
                <a:latin typeface="Britannic Bold"/>
              </a:rPr>
              <a:t>normal </a:t>
            </a:r>
            <a:r>
              <a:rPr lang="en-US" sz="4800" i="1" dirty="0" smtClean="0">
                <a:solidFill>
                  <a:schemeClr val="tx2"/>
                </a:solidFill>
                <a:effectLst>
                  <a:outerShdw blurRad="50800" dist="38100" dir="2700000" algn="tl" rotWithShape="0">
                    <a:srgbClr val="000000">
                      <a:alpha val="43000"/>
                    </a:srgbClr>
                  </a:outerShdw>
                </a:effectLst>
                <a:latin typeface="Britannic Bold"/>
              </a:rPr>
              <a:t>processes</a:t>
            </a:r>
            <a:r>
              <a:rPr lang="en-US" sz="4800" dirty="0" smtClean="0">
                <a:solidFill>
                  <a:schemeClr val="tx2"/>
                </a:solidFill>
                <a:effectLst>
                  <a:outerShdw blurRad="50800" dist="38100" dir="2700000" algn="tl" rotWithShape="0">
                    <a:srgbClr val="000000">
                      <a:alpha val="43000"/>
                    </a:srgbClr>
                  </a:outerShdw>
                </a:effectLst>
                <a:latin typeface="Britannic Bold"/>
              </a:rPr>
              <a:t>, </a:t>
            </a:r>
            <a:r>
              <a:rPr lang="en-US" sz="4800" i="1" dirty="0" err="1" smtClean="0">
                <a:solidFill>
                  <a:schemeClr val="tx2"/>
                </a:solidFill>
                <a:effectLst>
                  <a:outerShdw blurRad="50800" dist="38100" dir="2700000" algn="tl" rotWithShape="0">
                    <a:srgbClr val="000000">
                      <a:alpha val="43000"/>
                    </a:srgbClr>
                  </a:outerShdw>
                </a:effectLst>
                <a:latin typeface="Britannic Bold"/>
              </a:rPr>
              <a:t>subcellular</a:t>
            </a:r>
            <a:r>
              <a:rPr lang="en-US" sz="4800" i="1" dirty="0" smtClean="0">
                <a:solidFill>
                  <a:schemeClr val="tx2"/>
                </a:solidFill>
                <a:effectLst>
                  <a:outerShdw blurRad="50800" dist="38100" dir="2700000" algn="tl" rotWithShape="0">
                    <a:srgbClr val="000000">
                      <a:alpha val="43000"/>
                    </a:srgbClr>
                  </a:outerShdw>
                </a:effectLst>
                <a:latin typeface="Britannic Bold"/>
              </a:rPr>
              <a:t> components</a:t>
            </a:r>
            <a:r>
              <a:rPr lang="en-US" sz="4800" dirty="0" smtClean="0">
                <a:solidFill>
                  <a:schemeClr val="tx2"/>
                </a:solidFill>
                <a:effectLst>
                  <a:outerShdw blurRad="50800" dist="38100" dir="2700000" algn="tl" rotWithShape="0">
                    <a:srgbClr val="000000">
                      <a:alpha val="43000"/>
                    </a:srgbClr>
                  </a:outerShdw>
                </a:effectLst>
                <a:latin typeface="Britannic Bold"/>
              </a:rPr>
              <a:t> and </a:t>
            </a:r>
            <a:r>
              <a:rPr lang="en-US" sz="4800" i="1" dirty="0" smtClean="0">
                <a:solidFill>
                  <a:schemeClr val="tx2"/>
                </a:solidFill>
                <a:effectLst>
                  <a:outerShdw blurRad="50800" dist="38100" dir="2700000" algn="tl" rotWithShape="0">
                    <a:srgbClr val="000000">
                      <a:alpha val="43000"/>
                    </a:srgbClr>
                  </a:outerShdw>
                </a:effectLst>
                <a:latin typeface="Britannic Bold"/>
              </a:rPr>
              <a:t>functions</a:t>
            </a:r>
            <a:endParaRPr lang="en-US" sz="4800" i="1" dirty="0">
              <a:solidFill>
                <a:schemeClr val="tx2"/>
              </a:solidFill>
              <a:effectLst>
                <a:outerShdw blurRad="50800" dist="38100" dir="2700000" algn="tl" rotWithShape="0">
                  <a:srgbClr val="000000">
                    <a:alpha val="43000"/>
                  </a:srgbClr>
                </a:outerShdw>
              </a:effectLst>
              <a:latin typeface="Britannic 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smtClean="0"/>
              <a:t>HSF Sept 2012</a:t>
            </a:r>
            <a:endParaRPr lang="en-US"/>
          </a:p>
        </p:txBody>
      </p:sp>
      <p:sp>
        <p:nvSpPr>
          <p:cNvPr id="7" name="Date Placeholder 6"/>
          <p:cNvSpPr>
            <a:spLocks noGrp="1"/>
          </p:cNvSpPr>
          <p:nvPr>
            <p:ph type="dt" sz="half" idx="11"/>
          </p:nvPr>
        </p:nvSpPr>
        <p:spPr/>
        <p:txBody>
          <a:bodyPr/>
          <a:lstStyle/>
          <a:p>
            <a:fld id="{9EE9625A-C5DE-BA48-889A-E8B6800568E9}" type="datetime1">
              <a:rPr lang="en-US" smtClean="0"/>
              <a:pPr/>
              <a:t>9/13/12</a:t>
            </a:fld>
            <a:endParaRPr lang="en-US" dirty="0"/>
          </a:p>
        </p:txBody>
      </p:sp>
      <p:graphicFrame>
        <p:nvGraphicFramePr>
          <p:cNvPr id="6" name="Diagram 5"/>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4">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D2E806"/>
      </a:hlink>
      <a:folHlink>
        <a:srgbClr val="72AD46"/>
      </a:folHlink>
    </a:clrScheme>
    <a:fontScheme name="Leere Prä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Geneva" pitchFamily="-112" charset="0"/>
            <a:cs typeface="Genev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112" charset="0"/>
            <a:ea typeface="Geneva" pitchFamily="-112" charset="0"/>
            <a:cs typeface="Geneva" pitchFamily="-112" charset="0"/>
          </a:defRPr>
        </a:defPPr>
      </a:lstStyle>
    </a:lnDef>
  </a:objectDefaults>
  <a:extraClrSchemeLst>
    <a:extraClrScheme>
      <a:clrScheme name="Leere Prä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007E82"/>
        </a:hlink>
        <a:folHlink>
          <a:srgbClr val="72AD4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D2E806"/>
        </a:hlink>
        <a:folHlink>
          <a:srgbClr val="72AD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ebi_ppt_HD_style-2011-007-11-2.ppt</Template>
  <TotalTime>1276</TotalTime>
  <Words>1843</Words>
  <Application>Microsoft Macintosh PowerPoint</Application>
  <PresentationFormat>On-screen Show (4:3)</PresentationFormat>
  <Paragraphs>301</Paragraphs>
  <Slides>36</Slides>
  <Notes>30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Leere Präsentation</vt:lpstr>
      <vt:lpstr>The Gene Ontology Project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Ontology Formalization</vt:lpstr>
      <vt:lpstr>Slide 19</vt:lpstr>
      <vt:lpstr>Slide 20</vt:lpstr>
      <vt:lpstr>Slide 21</vt:lpstr>
      <vt:lpstr>Slide 22</vt:lpstr>
      <vt:lpstr>Slide 23</vt:lpstr>
      <vt:lpstr>GO slims</vt:lpstr>
      <vt:lpstr>TermGenie</vt:lpstr>
      <vt:lpstr>Slide 26</vt:lpstr>
      <vt:lpstr>taxon constraints?</vt:lpstr>
      <vt:lpstr>Annotation extensions</vt:lpstr>
      <vt:lpstr>Slide 29</vt:lpstr>
      <vt:lpstr>Slide 30</vt:lpstr>
      <vt:lpstr>Slide 31</vt:lpstr>
      <vt:lpstr>Common Annotation Framework</vt:lpstr>
      <vt:lpstr>Ontology Future</vt:lpstr>
      <vt:lpstr>Integration with other ontologies</vt:lpstr>
      <vt:lpstr>Enzymes</vt:lpstr>
      <vt:lpstr>Slide 36</vt:lpstr>
    </vt:vector>
  </TitlesOfParts>
  <Company>EBI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 Ontology Project</dc:title>
  <dc:creator>Jane Lomax</dc:creator>
  <cp:lastModifiedBy>Jane Lomax</cp:lastModifiedBy>
  <cp:revision>6</cp:revision>
  <dcterms:created xsi:type="dcterms:W3CDTF">2012-09-13T10:07:51Z</dcterms:created>
  <dcterms:modified xsi:type="dcterms:W3CDTF">2012-09-13T10:08:25Z</dcterms:modified>
</cp:coreProperties>
</file>