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8"/>
  </p:notesMasterIdLst>
  <p:sldIdLst>
    <p:sldId id="304" r:id="rId2"/>
    <p:sldId id="257" r:id="rId3"/>
    <p:sldId id="260" r:id="rId4"/>
    <p:sldId id="261" r:id="rId5"/>
    <p:sldId id="259" r:id="rId6"/>
    <p:sldId id="262" r:id="rId7"/>
    <p:sldId id="263" r:id="rId8"/>
    <p:sldId id="265" r:id="rId9"/>
    <p:sldId id="264" r:id="rId10"/>
    <p:sldId id="266" r:id="rId11"/>
    <p:sldId id="267" r:id="rId12"/>
    <p:sldId id="268" r:id="rId13"/>
    <p:sldId id="270" r:id="rId14"/>
    <p:sldId id="271" r:id="rId15"/>
    <p:sldId id="272" r:id="rId16"/>
    <p:sldId id="302" r:id="rId17"/>
    <p:sldId id="269" r:id="rId18"/>
    <p:sldId id="303" r:id="rId19"/>
    <p:sldId id="306" r:id="rId20"/>
    <p:sldId id="273" r:id="rId21"/>
    <p:sldId id="274" r:id="rId22"/>
    <p:sldId id="307" r:id="rId23"/>
    <p:sldId id="308" r:id="rId24"/>
    <p:sldId id="309" r:id="rId25"/>
    <p:sldId id="275" r:id="rId26"/>
    <p:sldId id="276" r:id="rId27"/>
    <p:sldId id="277" r:id="rId28"/>
    <p:sldId id="278" r:id="rId29"/>
    <p:sldId id="280" r:id="rId30"/>
    <p:sldId id="281" r:id="rId31"/>
    <p:sldId id="311" r:id="rId32"/>
    <p:sldId id="310" r:id="rId33"/>
    <p:sldId id="312" r:id="rId34"/>
    <p:sldId id="314" r:id="rId35"/>
    <p:sldId id="283" r:id="rId36"/>
    <p:sldId id="288" r:id="rId37"/>
    <p:sldId id="290" r:id="rId38"/>
    <p:sldId id="291" r:id="rId39"/>
    <p:sldId id="292" r:id="rId40"/>
    <p:sldId id="293" r:id="rId41"/>
    <p:sldId id="282" r:id="rId42"/>
    <p:sldId id="294" r:id="rId43"/>
    <p:sldId id="284" r:id="rId44"/>
    <p:sldId id="313" r:id="rId45"/>
    <p:sldId id="315" r:id="rId46"/>
    <p:sldId id="286" r:id="rId47"/>
    <p:sldId id="287" r:id="rId48"/>
    <p:sldId id="295" r:id="rId49"/>
    <p:sldId id="296" r:id="rId50"/>
    <p:sldId id="297" r:id="rId51"/>
    <p:sldId id="298" r:id="rId52"/>
    <p:sldId id="299" r:id="rId53"/>
    <p:sldId id="316" r:id="rId54"/>
    <p:sldId id="317" r:id="rId55"/>
    <p:sldId id="300" r:id="rId56"/>
    <p:sldId id="285" r:id="rId5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079" autoAdjust="0"/>
  </p:normalViewPr>
  <p:slideViewPr>
    <p:cSldViewPr snapToGrid="0" snapToObjects="1">
      <p:cViewPr>
        <p:scale>
          <a:sx n="100" d="100"/>
          <a:sy n="100" d="100"/>
        </p:scale>
        <p:origin x="-1344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notesMaster" Target="notesMasters/notesMaster1.xml"/><Relationship Id="rId59" Type="http://schemas.openxmlformats.org/officeDocument/2006/relationships/printerSettings" Target="printerSettings/printerSettings1.bin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presProps" Target="presProps.xml"/><Relationship Id="rId61" Type="http://schemas.openxmlformats.org/officeDocument/2006/relationships/viewProps" Target="viewProps.xml"/><Relationship Id="rId62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EE6B6A-F221-9E44-A169-5BFD97A013D5}" type="datetimeFigureOut">
              <a:rPr lang="en-US" smtClean="0"/>
              <a:t>8/28/15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CCFA7-0D92-1140-9A5B-56B4FD719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18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Chris,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Just looking through the tracker and some notes, we've had a busy year.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Heiko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you'll probably want to add more detail to this as I only went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through the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noctua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tracker.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 is some overlap, but here's some highlights: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s-ES_trad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- </a:t>
            </a:r>
            <a:r>
              <a:rPr lang="es-ES_tradn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noctua-ui</a:t>
            </a:r>
            <a:endParaRPr lang="es-ES_tradnl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- 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undo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redo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- live sync view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- new evidence model (x2)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- ubiquitous editing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- graph folding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- CLI interface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- prototype form-based interface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- select boxes -&gt; autocomplete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- savable layouts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- seeding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- toys: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cytoview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companion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- TONS OF OTHER IMPROVEMENTS AND FIXES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-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minerva-dev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- all-individual modeling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- new evidence model (x2)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- automatic annotations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- states and conditions for models (unsaved, deprecated, etc.)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- labeling and imports improvements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- legacy exports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- 3rd-party ID resolution (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GOlr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- models on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GitHub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o-R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- final IDs (x2)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- seeding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- LEGO -&gt; GAF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- TONS OF OTHER IMPROVEMENTS AND FIXES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- 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noctua-dev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barista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- 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gulp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node workflow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- new connection manager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- modular 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libraries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- library push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- workbench plugins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- more powerful graph system (folding, absorbing, unfolding, etc.)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- multiple service endpoints (support separated seeding path)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- TONS OF OTHER IMPROVEMENTS AND FIXES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CCFA7-0D92-1140-9A5B-56B4FD719CA9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89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C0B00-3326-B943-B67F-18B2B044E331}" type="datetimeFigureOut">
              <a:rPr lang="en-US" smtClean="0"/>
              <a:t>8/28/15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862A7-B3E2-C84A-B8A8-72C319763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77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C0B00-3326-B943-B67F-18B2B044E331}" type="datetimeFigureOut">
              <a:rPr lang="en-US" smtClean="0"/>
              <a:t>8/28/15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862A7-B3E2-C84A-B8A8-72C319763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005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C0B00-3326-B943-B67F-18B2B044E331}" type="datetimeFigureOut">
              <a:rPr lang="en-US" smtClean="0"/>
              <a:t>8/28/15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862A7-B3E2-C84A-B8A8-72C319763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685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C0B00-3326-B943-B67F-18B2B044E331}" type="datetimeFigureOut">
              <a:rPr lang="en-US" smtClean="0"/>
              <a:t>8/28/15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862A7-B3E2-C84A-B8A8-72C319763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59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C0B00-3326-B943-B67F-18B2B044E331}" type="datetimeFigureOut">
              <a:rPr lang="en-US" smtClean="0"/>
              <a:t>8/28/15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862A7-B3E2-C84A-B8A8-72C319763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233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C0B00-3326-B943-B67F-18B2B044E331}" type="datetimeFigureOut">
              <a:rPr lang="en-US" smtClean="0"/>
              <a:t>8/28/15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862A7-B3E2-C84A-B8A8-72C319763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28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C0B00-3326-B943-B67F-18B2B044E331}" type="datetimeFigureOut">
              <a:rPr lang="en-US" smtClean="0"/>
              <a:t>8/28/15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862A7-B3E2-C84A-B8A8-72C319763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333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C0B00-3326-B943-B67F-18B2B044E331}" type="datetimeFigureOut">
              <a:rPr lang="en-US" smtClean="0"/>
              <a:t>8/28/15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862A7-B3E2-C84A-B8A8-72C319763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283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C0B00-3326-B943-B67F-18B2B044E331}" type="datetimeFigureOut">
              <a:rPr lang="en-US" smtClean="0"/>
              <a:t>8/28/15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862A7-B3E2-C84A-B8A8-72C319763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146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C0B00-3326-B943-B67F-18B2B044E331}" type="datetimeFigureOut">
              <a:rPr lang="en-US" smtClean="0"/>
              <a:t>8/28/15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862A7-B3E2-C84A-B8A8-72C319763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618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C0B00-3326-B943-B67F-18B2B044E331}" type="datetimeFigureOut">
              <a:rPr lang="en-US" smtClean="0"/>
              <a:t>8/28/15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862A7-B3E2-C84A-B8A8-72C319763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155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3C0B00-3326-B943-B67F-18B2B044E331}" type="datetimeFigureOut">
              <a:rPr lang="en-US" smtClean="0"/>
              <a:t>8/28/15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862A7-B3E2-C84A-B8A8-72C319763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358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hyperlink" Target="https://github.com/geneontology/go-ontology/labels/autophagy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hyperlink" Target="http://github.com/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github.com/geneontology/noctua-models" TargetMode="Externa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build.berkeleybop.org/job/export-lego-to-legacy/" TargetMode="Externa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hyperlink" Target="http://build.berkeleybop.org/job/export-lego-to-legacy/" TargetMode="External"/><Relationship Id="rId1" Type="http://schemas.openxmlformats.org/officeDocument/2006/relationships/slideLayout" Target="../slideLayouts/slideLayout7.xml"/><Relationship Id="rId2" Type="http://schemas.openxmlformats.org/officeDocument/2006/relationships/hyperlink" Target="https://github.com/geneontology/noctua-models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hyperlink" Target="https://github.com/geneontology/go-ontology/issues" TargetMode="Externa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github.com/geneontology/minerva/issues/23" TargetMode="Externa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Migration of GO to </a:t>
            </a:r>
            <a:r>
              <a:rPr lang="en-US" dirty="0" err="1" smtClean="0"/>
              <a:t>GitHub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GO has migrated </a:t>
            </a:r>
            <a:r>
              <a:rPr lang="en-US" b="1" dirty="0" smtClean="0"/>
              <a:t>all trackers </a:t>
            </a:r>
            <a:r>
              <a:rPr lang="en-US" dirty="0" smtClean="0"/>
              <a:t>from </a:t>
            </a:r>
            <a:r>
              <a:rPr lang="en-US" dirty="0" err="1" smtClean="0"/>
              <a:t>SourceForge</a:t>
            </a:r>
            <a:r>
              <a:rPr lang="en-US" dirty="0" smtClean="0"/>
              <a:t> to </a:t>
            </a:r>
            <a:r>
              <a:rPr lang="en-US" dirty="0" err="1" smtClean="0"/>
              <a:t>GitHub</a:t>
            </a:r>
            <a:endParaRPr lang="en-US" dirty="0" smtClean="0"/>
          </a:p>
          <a:p>
            <a:pPr lvl="1"/>
            <a:r>
              <a:rPr lang="en-US" dirty="0" smtClean="0"/>
              <a:t>No one should ever need visit SF again</a:t>
            </a:r>
          </a:p>
          <a:p>
            <a:r>
              <a:rPr lang="en-US" dirty="0" smtClean="0"/>
              <a:t>GO has also migrated a lot of </a:t>
            </a:r>
            <a:r>
              <a:rPr lang="en-US" b="1" dirty="0" smtClean="0"/>
              <a:t>content</a:t>
            </a:r>
            <a:r>
              <a:rPr lang="en-US" dirty="0" smtClean="0"/>
              <a:t> to </a:t>
            </a:r>
            <a:r>
              <a:rPr lang="en-US" dirty="0" err="1" smtClean="0"/>
              <a:t>GitHub</a:t>
            </a:r>
            <a:endParaRPr lang="en-US" dirty="0" smtClean="0"/>
          </a:p>
          <a:p>
            <a:pPr lvl="1"/>
            <a:r>
              <a:rPr lang="en-US" dirty="0" smtClean="0"/>
              <a:t>All Software (except protein2go), important project metadata</a:t>
            </a:r>
          </a:p>
          <a:p>
            <a:pPr lvl="1"/>
            <a:r>
              <a:rPr lang="en-US" dirty="0" smtClean="0"/>
              <a:t>But NOT GAFs or ontologies</a:t>
            </a:r>
          </a:p>
          <a:p>
            <a:r>
              <a:rPr lang="en-US" b="1" dirty="0" smtClean="0"/>
              <a:t>New projects </a:t>
            </a:r>
            <a:r>
              <a:rPr lang="en-US" dirty="0" smtClean="0"/>
              <a:t>are using </a:t>
            </a:r>
            <a:r>
              <a:rPr lang="en-US" dirty="0" err="1" smtClean="0"/>
              <a:t>GitHub</a:t>
            </a:r>
            <a:r>
              <a:rPr lang="en-US" dirty="0" smtClean="0"/>
              <a:t> effectively</a:t>
            </a:r>
          </a:p>
          <a:p>
            <a:pPr lvl="1"/>
            <a:r>
              <a:rPr lang="en-US" dirty="0" smtClean="0"/>
              <a:t>E.g. synapse</a:t>
            </a:r>
          </a:p>
          <a:p>
            <a:r>
              <a:rPr lang="en-US" dirty="0" smtClean="0"/>
              <a:t>We will be migrating </a:t>
            </a:r>
            <a:r>
              <a:rPr lang="en-US" b="1" dirty="0" smtClean="0"/>
              <a:t>more content to </a:t>
            </a:r>
            <a:r>
              <a:rPr lang="en-US" b="1" dirty="0" err="1" smtClean="0"/>
              <a:t>GitHub</a:t>
            </a:r>
            <a:r>
              <a:rPr lang="en-US" b="1" dirty="0" smtClean="0"/>
              <a:t> in the future</a:t>
            </a:r>
          </a:p>
          <a:p>
            <a:r>
              <a:rPr lang="en-US" b="1" dirty="0" smtClean="0"/>
              <a:t>What is </a:t>
            </a:r>
            <a:r>
              <a:rPr lang="en-US" b="1" dirty="0" err="1" smtClean="0"/>
              <a:t>GitHub</a:t>
            </a:r>
            <a:r>
              <a:rPr lang="en-US" b="1" dirty="0" smtClean="0"/>
              <a:t> anyway?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88480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8-25 at 5.21.4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0500"/>
            <a:ext cx="9144000" cy="3925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30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8-25 at 5.22.1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5128"/>
            <a:ext cx="9144000" cy="495339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00457" y="289937"/>
            <a:ext cx="77645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https://github.com/geneontology/go-ontology/labels/autophagy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567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8-25 at 5.24.0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" y="0"/>
            <a:ext cx="86875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155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5-08-25 at 5.26.1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82800"/>
            <a:ext cx="9144000" cy="2690025"/>
          </a:xfrm>
          <a:prstGeom prst="rect">
            <a:avLst/>
          </a:prstGeom>
        </p:spPr>
      </p:pic>
      <p:sp>
        <p:nvSpPr>
          <p:cNvPr id="4" name="Down Arrow 3"/>
          <p:cNvSpPr/>
          <p:nvPr/>
        </p:nvSpPr>
        <p:spPr>
          <a:xfrm>
            <a:off x="7086945" y="1104274"/>
            <a:ext cx="717898" cy="1693219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Notifications (per repo)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485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8-25 at 5.27.4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7638"/>
            <a:ext cx="9144000" cy="5105553"/>
          </a:xfrm>
          <a:prstGeom prst="rect">
            <a:avLst/>
          </a:prstGeom>
        </p:spPr>
      </p:pic>
      <p:sp>
        <p:nvSpPr>
          <p:cNvPr id="4" name="Down Arrow 3"/>
          <p:cNvSpPr/>
          <p:nvPr/>
        </p:nvSpPr>
        <p:spPr>
          <a:xfrm>
            <a:off x="7968902" y="1104274"/>
            <a:ext cx="717898" cy="449071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Notifications (per issue)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500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5-08-25 at 5.29.2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27" y="1417638"/>
            <a:ext cx="8069227" cy="4593667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@mentioning</a:t>
            </a:r>
            <a:endParaRPr lang="en-US" dirty="0"/>
          </a:p>
        </p:txBody>
      </p:sp>
      <p:sp>
        <p:nvSpPr>
          <p:cNvPr id="3" name="Left Arrow 2"/>
          <p:cNvSpPr/>
          <p:nvPr/>
        </p:nvSpPr>
        <p:spPr>
          <a:xfrm>
            <a:off x="3202932" y="4729972"/>
            <a:ext cx="4916792" cy="423305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365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#referencing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Any ticket can be referenced by typing ‘#NUMBER’</a:t>
            </a:r>
          </a:p>
          <a:p>
            <a:pPr lvl="1"/>
            <a:r>
              <a:rPr lang="en-US" dirty="0" smtClean="0"/>
              <a:t>A bidirectional link is made</a:t>
            </a:r>
          </a:p>
          <a:p>
            <a:r>
              <a:rPr lang="en-US" dirty="0" smtClean="0"/>
              <a:t>Tickets in other repositories can also be referenced using the full URL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334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8-25 at 5.24.3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381" y="1513146"/>
            <a:ext cx="7947503" cy="448320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Milestones (per repo only)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16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Teams</a:t>
            </a:r>
            <a:endParaRPr lang="en-US" dirty="0"/>
          </a:p>
        </p:txBody>
      </p:sp>
      <p:pic>
        <p:nvPicPr>
          <p:cNvPr id="3" name="Picture 2" descr="Screen Shot 2015-08-28 at 4.44.5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" y="1120072"/>
            <a:ext cx="8509000" cy="4968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928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08-25 at 5.03.0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00" y="0"/>
            <a:ext cx="7212365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60400" y="4826000"/>
            <a:ext cx="5953760" cy="1270000"/>
          </a:xfrm>
          <a:prstGeom prst="rect">
            <a:avLst/>
          </a:prstGeom>
          <a:noFill/>
          <a:ln w="152400" cmpd="sng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403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08-25 at 5.03.0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00" y="0"/>
            <a:ext cx="7212365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574066" y="5239603"/>
            <a:ext cx="25699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hlinkClick r:id="rId3"/>
              </a:rPr>
              <a:t>http://github.com/</a:t>
            </a:r>
            <a:endParaRPr lang="en-US" sz="2400" dirty="0" smtClean="0"/>
          </a:p>
          <a:p>
            <a:r>
              <a:rPr lang="en-US" sz="2400" dirty="0" err="1" smtClean="0"/>
              <a:t>geneontology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83915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5-08-25 at 5.32.0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700" y="0"/>
            <a:ext cx="7330044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60400" y="3332480"/>
            <a:ext cx="1838960" cy="568960"/>
          </a:xfrm>
          <a:prstGeom prst="rect">
            <a:avLst/>
          </a:prstGeom>
          <a:noFill/>
          <a:ln w="152400" cmpd="sng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4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8-25 at 5.33.3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" y="304800"/>
            <a:ext cx="8547100" cy="623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148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8-25 at 5.33.3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" y="304800"/>
            <a:ext cx="8547100" cy="62357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6080" y="3769360"/>
            <a:ext cx="3322320" cy="548640"/>
          </a:xfrm>
          <a:prstGeom prst="rect">
            <a:avLst/>
          </a:prstGeom>
          <a:noFill/>
          <a:ln w="152400" cmpd="sng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505200" y="1615440"/>
            <a:ext cx="580759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Database Prefixes used in GO</a:t>
            </a:r>
          </a:p>
          <a:p>
            <a:r>
              <a:rPr lang="en-US" sz="3600" b="1" dirty="0" smtClean="0">
                <a:solidFill>
                  <a:srgbClr val="FF0000"/>
                </a:solidFill>
              </a:rPr>
              <a:t>Replaces </a:t>
            </a:r>
            <a:r>
              <a:rPr lang="en-US" sz="3600" b="1" dirty="0" err="1" smtClean="0">
                <a:solidFill>
                  <a:srgbClr val="FF0000"/>
                </a:solidFill>
              </a:rPr>
              <a:t>GO.xrf_abbs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997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8-25 at 5.33.3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" y="304800"/>
            <a:ext cx="8547100" cy="62357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2100" y="4643120"/>
            <a:ext cx="3322320" cy="548640"/>
          </a:xfrm>
          <a:prstGeom prst="rect">
            <a:avLst/>
          </a:prstGeom>
          <a:noFill/>
          <a:ln w="152400" cmpd="sng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505200" y="1615440"/>
            <a:ext cx="47647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Computable constraints</a:t>
            </a:r>
          </a:p>
          <a:p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</a:rPr>
              <a:t>on ECO classes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401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8-25 at 5.33.3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" y="304800"/>
            <a:ext cx="8547100" cy="62357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2100" y="5455920"/>
            <a:ext cx="3322320" cy="548640"/>
          </a:xfrm>
          <a:prstGeom prst="rect">
            <a:avLst/>
          </a:prstGeom>
          <a:noFill/>
          <a:ln w="152400" cmpd="sng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709920" y="1778000"/>
            <a:ext cx="9982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Y’all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592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8-25 at 5.35.0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100" y="0"/>
            <a:ext cx="57495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585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8-25 at 5.35.4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74900"/>
            <a:ext cx="9144000" cy="2092118"/>
          </a:xfrm>
          <a:prstGeom prst="rect">
            <a:avLst/>
          </a:prstGeom>
        </p:spPr>
      </p:pic>
      <p:sp>
        <p:nvSpPr>
          <p:cNvPr id="3" name="Down Arrow 2"/>
          <p:cNvSpPr/>
          <p:nvPr/>
        </p:nvSpPr>
        <p:spPr>
          <a:xfrm>
            <a:off x="7453488" y="1343534"/>
            <a:ext cx="717898" cy="237418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115038"/>
            <a:ext cx="8229600" cy="15405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Authorized users </a:t>
            </a:r>
            <a:r>
              <a:rPr lang="en-US" b="1" dirty="0" smtClean="0"/>
              <a:t>commit to master</a:t>
            </a:r>
            <a:r>
              <a:rPr lang="en-US" dirty="0" smtClean="0"/>
              <a:t>;</a:t>
            </a:r>
            <a:br>
              <a:rPr lang="en-US" dirty="0" smtClean="0"/>
            </a:br>
            <a:r>
              <a:rPr lang="en-US" dirty="0" smtClean="0"/>
              <a:t>Unauthorized users must </a:t>
            </a:r>
            <a:r>
              <a:rPr lang="en-US" b="1" dirty="0" smtClean="0"/>
              <a:t>make a Pull Request</a:t>
            </a:r>
            <a:endParaRPr lang="en-US" b="1" dirty="0"/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Edits can be made online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204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Modifications to files in </a:t>
            </a:r>
            <a:r>
              <a:rPr lang="en-US" dirty="0" err="1" smtClean="0"/>
              <a:t>GitHub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Ways to edit or modify files:</a:t>
            </a:r>
          </a:p>
          <a:p>
            <a:pPr lvl="1"/>
            <a:r>
              <a:rPr lang="en-US" dirty="0" smtClean="0"/>
              <a:t>Using web browser</a:t>
            </a:r>
          </a:p>
          <a:p>
            <a:pPr lvl="1"/>
            <a:r>
              <a:rPr lang="en-US" dirty="0" smtClean="0"/>
              <a:t>Command line</a:t>
            </a:r>
          </a:p>
          <a:p>
            <a:pPr lvl="2"/>
            <a:r>
              <a:rPr lang="en-US" dirty="0" smtClean="0"/>
              <a:t>Similar to SVN (remember to push)</a:t>
            </a:r>
          </a:p>
          <a:p>
            <a:pPr lvl="1"/>
            <a:r>
              <a:rPr lang="en-US" dirty="0" smtClean="0"/>
              <a:t>Using a graphical client</a:t>
            </a:r>
          </a:p>
          <a:p>
            <a:pPr lvl="2"/>
            <a:r>
              <a:rPr lang="en-US" dirty="0" smtClean="0"/>
              <a:t>If you must, I recommend </a:t>
            </a:r>
            <a:r>
              <a:rPr lang="en-US" dirty="0" err="1" smtClean="0"/>
              <a:t>Sourcetree</a:t>
            </a:r>
            <a:endParaRPr lang="en-US" dirty="0" smtClean="0"/>
          </a:p>
          <a:p>
            <a:r>
              <a:rPr lang="en-US" dirty="0" smtClean="0"/>
              <a:t>Do I need to edit any of these files?</a:t>
            </a:r>
            <a:endParaRPr lang="en-US" dirty="0" smtClean="0"/>
          </a:p>
          <a:p>
            <a:pPr lvl="1"/>
            <a:r>
              <a:rPr lang="en-US" dirty="0" smtClean="0"/>
              <a:t>Most GOC users: isolated edits to metadata </a:t>
            </a:r>
            <a:r>
              <a:rPr lang="en-US" dirty="0" smtClean="0"/>
              <a:t>and content files</a:t>
            </a:r>
            <a:endParaRPr lang="en-US" dirty="0" smtClean="0"/>
          </a:p>
          <a:p>
            <a:pPr lvl="1"/>
            <a:r>
              <a:rPr lang="en-US" dirty="0" smtClean="0"/>
              <a:t>Ontology, software, content developers: yes!</a:t>
            </a:r>
          </a:p>
        </p:txBody>
      </p:sp>
    </p:spTree>
    <p:extLst>
      <p:ext uri="{BB962C8B-B14F-4D97-AF65-F5344CB8AC3E}">
        <p14:creationId xmlns:p14="http://schemas.microsoft.com/office/powerpoint/2010/main" val="2033233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 all the files live?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04876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We are in the progress of </a:t>
            </a:r>
            <a:r>
              <a:rPr lang="en-US" dirty="0" smtClean="0"/>
              <a:t>migrating from </a:t>
            </a:r>
            <a:r>
              <a:rPr lang="en-US" dirty="0" smtClean="0"/>
              <a:t>SVN to </a:t>
            </a:r>
            <a:r>
              <a:rPr lang="en-US" dirty="0" err="1" smtClean="0"/>
              <a:t>GitHub</a:t>
            </a:r>
            <a:endParaRPr lang="en-US" dirty="0" smtClean="0"/>
          </a:p>
          <a:p>
            <a:pPr lvl="1"/>
            <a:r>
              <a:rPr lang="en-US" dirty="0" smtClean="0"/>
              <a:t>Advantages in consolidation</a:t>
            </a:r>
          </a:p>
          <a:p>
            <a:pPr lvl="1"/>
            <a:r>
              <a:rPr lang="en-US" dirty="0" smtClean="0"/>
              <a:t>Files should be </a:t>
            </a:r>
            <a:r>
              <a:rPr lang="en-US" dirty="0" err="1" smtClean="0"/>
              <a:t>colocated</a:t>
            </a:r>
            <a:r>
              <a:rPr lang="en-US" dirty="0" smtClean="0"/>
              <a:t> with issue tracker</a:t>
            </a:r>
          </a:p>
          <a:p>
            <a:r>
              <a:rPr lang="en-US" dirty="0" smtClean="0"/>
              <a:t>Status:</a:t>
            </a:r>
          </a:p>
          <a:p>
            <a:pPr lvl="1"/>
            <a:r>
              <a:rPr lang="en-US" dirty="0" smtClean="0"/>
              <a:t>LEGO annotations:</a:t>
            </a:r>
          </a:p>
          <a:p>
            <a:pPr lvl="2"/>
            <a:r>
              <a:rPr lang="en-US" dirty="0" smtClean="0"/>
              <a:t>On </a:t>
            </a:r>
            <a:r>
              <a:rPr lang="en-US" dirty="0" err="1" smtClean="0"/>
              <a:t>GitHub</a:t>
            </a:r>
            <a:endParaRPr lang="en-US" dirty="0" smtClean="0"/>
          </a:p>
          <a:p>
            <a:pPr lvl="1"/>
            <a:r>
              <a:rPr lang="en-US" dirty="0" smtClean="0"/>
              <a:t>Metadata files:</a:t>
            </a:r>
          </a:p>
          <a:p>
            <a:pPr lvl="2"/>
            <a:r>
              <a:rPr lang="en-US" dirty="0" smtClean="0"/>
              <a:t>Most have moved (still to move GO_REFs)</a:t>
            </a:r>
            <a:endParaRPr lang="en-US" dirty="0" smtClean="0"/>
          </a:p>
          <a:p>
            <a:pPr lvl="1"/>
            <a:r>
              <a:rPr lang="en-US" dirty="0" smtClean="0"/>
              <a:t>Planned:</a:t>
            </a:r>
          </a:p>
          <a:p>
            <a:pPr lvl="2"/>
            <a:r>
              <a:rPr lang="en-US" dirty="0" smtClean="0"/>
              <a:t>“Mikes scripts”</a:t>
            </a:r>
          </a:p>
          <a:p>
            <a:pPr lvl="2"/>
            <a:r>
              <a:rPr lang="en-US" dirty="0" smtClean="0"/>
              <a:t>Ontology</a:t>
            </a:r>
          </a:p>
          <a:p>
            <a:pPr lvl="2"/>
            <a:r>
              <a:rPr lang="en-US" dirty="0" smtClean="0"/>
              <a:t>Gene-associations</a:t>
            </a:r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593467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https://</a:t>
            </a:r>
            <a:r>
              <a:rPr lang="en-US" dirty="0" err="1" smtClean="0"/>
              <a:t>docs.google.com</a:t>
            </a:r>
            <a:r>
              <a:rPr lang="en-US" dirty="0" smtClean="0"/>
              <a:t>/document/d/1iyVY8kDBJIEydoWFLG9j5BoO4VmdIXES95fVhIkFXfk/edit#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160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394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86559" y="938632"/>
            <a:ext cx="8614782" cy="495082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400" dirty="0" err="1" smtClean="0"/>
              <a:t>GitHub</a:t>
            </a:r>
            <a:r>
              <a:rPr lang="en-US" sz="2400" dirty="0" smtClean="0"/>
              <a:t> organization</a:t>
            </a:r>
            <a:endParaRPr lang="en-US" sz="2400" dirty="0"/>
          </a:p>
        </p:txBody>
      </p:sp>
      <p:sp>
        <p:nvSpPr>
          <p:cNvPr id="3" name="Rounded Rectangle 2"/>
          <p:cNvSpPr/>
          <p:nvPr/>
        </p:nvSpPr>
        <p:spPr>
          <a:xfrm>
            <a:off x="538961" y="1974452"/>
            <a:ext cx="2627154" cy="358372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US" sz="2400" dirty="0" smtClean="0"/>
              <a:t>repo1</a:t>
            </a:r>
            <a:endParaRPr lang="en-US" sz="2400" dirty="0"/>
          </a:p>
        </p:txBody>
      </p:sp>
      <p:sp>
        <p:nvSpPr>
          <p:cNvPr id="5" name="Rounded Rectangle 4"/>
          <p:cNvSpPr/>
          <p:nvPr/>
        </p:nvSpPr>
        <p:spPr>
          <a:xfrm>
            <a:off x="883567" y="2687066"/>
            <a:ext cx="1748726" cy="71777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400" dirty="0" smtClean="0"/>
              <a:t>Files</a:t>
            </a:r>
            <a:endParaRPr lang="en-US" sz="2400" dirty="0"/>
          </a:p>
        </p:txBody>
      </p:sp>
      <p:sp>
        <p:nvSpPr>
          <p:cNvPr id="6" name="Rounded Rectangle 5"/>
          <p:cNvSpPr/>
          <p:nvPr/>
        </p:nvSpPr>
        <p:spPr>
          <a:xfrm>
            <a:off x="883567" y="3557244"/>
            <a:ext cx="1748726" cy="71777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400" dirty="0" smtClean="0"/>
              <a:t>Issues</a:t>
            </a:r>
            <a:endParaRPr lang="en-US" sz="2400" dirty="0"/>
          </a:p>
        </p:txBody>
      </p:sp>
      <p:sp>
        <p:nvSpPr>
          <p:cNvPr id="7" name="Rounded Rectangle 6"/>
          <p:cNvSpPr/>
          <p:nvPr/>
        </p:nvSpPr>
        <p:spPr>
          <a:xfrm>
            <a:off x="883567" y="4482636"/>
            <a:ext cx="1748726" cy="71777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400" dirty="0" smtClean="0"/>
              <a:t>wiki</a:t>
            </a:r>
            <a:endParaRPr lang="en-US" sz="2400" dirty="0"/>
          </a:p>
        </p:txBody>
      </p:sp>
      <p:sp>
        <p:nvSpPr>
          <p:cNvPr id="9" name="Rounded Rectangle 8"/>
          <p:cNvSpPr/>
          <p:nvPr/>
        </p:nvSpPr>
        <p:spPr>
          <a:xfrm>
            <a:off x="3507732" y="2026752"/>
            <a:ext cx="2627154" cy="358372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US" sz="2400" dirty="0" smtClean="0"/>
              <a:t>repo2</a:t>
            </a:r>
            <a:endParaRPr lang="en-US" sz="2400" dirty="0"/>
          </a:p>
        </p:txBody>
      </p:sp>
      <p:sp>
        <p:nvSpPr>
          <p:cNvPr id="10" name="Rounded Rectangle 9"/>
          <p:cNvSpPr/>
          <p:nvPr/>
        </p:nvSpPr>
        <p:spPr>
          <a:xfrm>
            <a:off x="3852338" y="2739366"/>
            <a:ext cx="1748726" cy="71777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400" dirty="0" smtClean="0"/>
              <a:t>Files</a:t>
            </a:r>
            <a:endParaRPr lang="en-US" sz="2400" dirty="0"/>
          </a:p>
        </p:txBody>
      </p:sp>
      <p:sp>
        <p:nvSpPr>
          <p:cNvPr id="11" name="Rounded Rectangle 10"/>
          <p:cNvSpPr/>
          <p:nvPr/>
        </p:nvSpPr>
        <p:spPr>
          <a:xfrm>
            <a:off x="3852338" y="3609544"/>
            <a:ext cx="1748726" cy="71777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400" dirty="0" smtClean="0"/>
              <a:t>Issues</a:t>
            </a:r>
            <a:endParaRPr lang="en-US" sz="2400" dirty="0"/>
          </a:p>
        </p:txBody>
      </p:sp>
      <p:sp>
        <p:nvSpPr>
          <p:cNvPr id="12" name="Rounded Rectangle 11"/>
          <p:cNvSpPr/>
          <p:nvPr/>
        </p:nvSpPr>
        <p:spPr>
          <a:xfrm>
            <a:off x="3852338" y="4534936"/>
            <a:ext cx="1748726" cy="71777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400" dirty="0" smtClean="0"/>
              <a:t>wiki</a:t>
            </a:r>
            <a:endParaRPr lang="en-US" sz="2400" dirty="0"/>
          </a:p>
        </p:txBody>
      </p:sp>
      <p:sp>
        <p:nvSpPr>
          <p:cNvPr id="13" name="Rounded Rectangle 12"/>
          <p:cNvSpPr/>
          <p:nvPr/>
        </p:nvSpPr>
        <p:spPr>
          <a:xfrm>
            <a:off x="6222323" y="2026752"/>
            <a:ext cx="2627154" cy="358372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US" sz="2400" dirty="0" err="1" smtClean="0"/>
              <a:t>repoN</a:t>
            </a:r>
            <a:r>
              <a:rPr lang="en-US" sz="2400" dirty="0" smtClean="0"/>
              <a:t>…</a:t>
            </a:r>
            <a:endParaRPr lang="en-US" sz="2400" dirty="0"/>
          </a:p>
        </p:txBody>
      </p:sp>
      <p:sp>
        <p:nvSpPr>
          <p:cNvPr id="14" name="Rounded Rectangle 13"/>
          <p:cNvSpPr/>
          <p:nvPr/>
        </p:nvSpPr>
        <p:spPr>
          <a:xfrm>
            <a:off x="6566929" y="2739366"/>
            <a:ext cx="1748726" cy="71777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400" dirty="0" smtClean="0"/>
              <a:t>Files</a:t>
            </a:r>
            <a:endParaRPr lang="en-US" sz="2400" dirty="0"/>
          </a:p>
        </p:txBody>
      </p:sp>
      <p:sp>
        <p:nvSpPr>
          <p:cNvPr id="15" name="Rounded Rectangle 14"/>
          <p:cNvSpPr/>
          <p:nvPr/>
        </p:nvSpPr>
        <p:spPr>
          <a:xfrm>
            <a:off x="6566929" y="3609544"/>
            <a:ext cx="1748726" cy="71777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400" dirty="0" smtClean="0"/>
              <a:t>Issues</a:t>
            </a:r>
            <a:endParaRPr lang="en-US" sz="2400" dirty="0"/>
          </a:p>
        </p:txBody>
      </p:sp>
      <p:sp>
        <p:nvSpPr>
          <p:cNvPr id="16" name="Rounded Rectangle 15"/>
          <p:cNvSpPr/>
          <p:nvPr/>
        </p:nvSpPr>
        <p:spPr>
          <a:xfrm>
            <a:off x="6566929" y="4534936"/>
            <a:ext cx="1748726" cy="71777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400" dirty="0" smtClean="0"/>
              <a:t>wiki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02008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Changes in GO Software and Data Architecture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975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V1 Architecture</a:t>
            </a:r>
          </a:p>
          <a:p>
            <a:pPr lvl="1"/>
            <a:r>
              <a:rPr lang="en-US" dirty="0" smtClean="0"/>
              <a:t>‘Classic’ GO </a:t>
            </a:r>
            <a:r>
              <a:rPr lang="en-US" dirty="0" err="1" smtClean="0"/>
              <a:t>datamodel</a:t>
            </a:r>
            <a:endParaRPr lang="en-US" dirty="0" smtClean="0"/>
          </a:p>
          <a:p>
            <a:pPr lvl="1"/>
            <a:r>
              <a:rPr lang="en-US" dirty="0" smtClean="0"/>
              <a:t>MySQL and Perl-based (</a:t>
            </a:r>
            <a:r>
              <a:rPr lang="en-US" dirty="0" err="1" smtClean="0"/>
              <a:t>AmiGO</a:t>
            </a:r>
            <a:r>
              <a:rPr lang="en-US" dirty="0" smtClean="0"/>
              <a:t> 1)</a:t>
            </a:r>
          </a:p>
          <a:p>
            <a:pPr lvl="1"/>
            <a:r>
              <a:rPr lang="en-US" dirty="0" smtClean="0"/>
              <a:t>OBO Files, OBO-Edit API</a:t>
            </a:r>
          </a:p>
          <a:p>
            <a:r>
              <a:rPr lang="en-US" dirty="0" smtClean="0"/>
              <a:t>V2 Architecture</a:t>
            </a:r>
          </a:p>
          <a:p>
            <a:pPr lvl="1"/>
            <a:r>
              <a:rPr lang="en-US" dirty="0" smtClean="0"/>
              <a:t>Expressive enough for extensions, LEGO</a:t>
            </a:r>
          </a:p>
          <a:p>
            <a:pPr lvl="1"/>
            <a:r>
              <a:rPr lang="en-US" dirty="0" err="1" smtClean="0"/>
              <a:t>Golr</a:t>
            </a:r>
            <a:r>
              <a:rPr lang="en-US" dirty="0" smtClean="0"/>
              <a:t> (GO </a:t>
            </a:r>
            <a:r>
              <a:rPr lang="en-US" dirty="0" err="1" smtClean="0"/>
              <a:t>Solr</a:t>
            </a:r>
            <a:r>
              <a:rPr lang="en-US" dirty="0" smtClean="0"/>
              <a:t>) replaces MySQL (</a:t>
            </a:r>
            <a:r>
              <a:rPr lang="en-US" dirty="0" err="1" smtClean="0"/>
              <a:t>AmiGO</a:t>
            </a:r>
            <a:r>
              <a:rPr lang="en-US" dirty="0" smtClean="0"/>
              <a:t> 2)</a:t>
            </a:r>
          </a:p>
          <a:p>
            <a:pPr lvl="1"/>
            <a:r>
              <a:rPr lang="en-US" dirty="0" smtClean="0"/>
              <a:t>OWL stack for ontology-related operations</a:t>
            </a:r>
          </a:p>
          <a:p>
            <a:r>
              <a:rPr lang="en-US" dirty="0" smtClean="0"/>
              <a:t>Problem:</a:t>
            </a:r>
          </a:p>
          <a:p>
            <a:pPr lvl="1"/>
            <a:r>
              <a:rPr lang="en-US" dirty="0" smtClean="0"/>
              <a:t>We have previously had both internal and external dependencies on V1 Architecture</a:t>
            </a:r>
          </a:p>
          <a:p>
            <a:pPr lvl="1"/>
            <a:r>
              <a:rPr lang="en-US" dirty="0" smtClean="0"/>
              <a:t>Supporting both consumes resources</a:t>
            </a:r>
          </a:p>
        </p:txBody>
      </p:sp>
    </p:spTree>
    <p:extLst>
      <p:ext uri="{BB962C8B-B14F-4D97-AF65-F5344CB8AC3E}">
        <p14:creationId xmlns:p14="http://schemas.microsoft.com/office/powerpoint/2010/main" val="2809788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V1 </a:t>
            </a:r>
            <a:r>
              <a:rPr lang="en-US" dirty="0" err="1" smtClean="0"/>
              <a:t>Phaseout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PAINT has switched from MySQL-&gt;</a:t>
            </a:r>
            <a:r>
              <a:rPr lang="en-US" dirty="0" err="1" smtClean="0"/>
              <a:t>Golr</a:t>
            </a:r>
            <a:endParaRPr lang="en-US" dirty="0" smtClean="0"/>
          </a:p>
          <a:p>
            <a:pPr lvl="1"/>
            <a:r>
              <a:rPr lang="en-US" dirty="0" smtClean="0"/>
              <a:t>Last remaining </a:t>
            </a:r>
            <a:r>
              <a:rPr lang="en-US" b="1" i="1" dirty="0" smtClean="0"/>
              <a:t>internal</a:t>
            </a:r>
            <a:r>
              <a:rPr lang="en-US" dirty="0" smtClean="0"/>
              <a:t> dependency</a:t>
            </a:r>
          </a:p>
          <a:p>
            <a:r>
              <a:rPr lang="en-US" dirty="0" smtClean="0"/>
              <a:t>What about </a:t>
            </a:r>
            <a:r>
              <a:rPr lang="en-US" b="1" i="1" dirty="0" smtClean="0"/>
              <a:t>external</a:t>
            </a:r>
            <a:r>
              <a:rPr lang="en-US" dirty="0" smtClean="0"/>
              <a:t> dependencies?</a:t>
            </a:r>
          </a:p>
          <a:p>
            <a:pPr lvl="1"/>
            <a:r>
              <a:rPr lang="en-US" dirty="0" smtClean="0"/>
              <a:t>Many GO answers e.g. on </a:t>
            </a:r>
            <a:r>
              <a:rPr lang="en-US" dirty="0" err="1" smtClean="0"/>
              <a:t>BioStars</a:t>
            </a:r>
            <a:r>
              <a:rPr lang="en-US" dirty="0" smtClean="0"/>
              <a:t> use MySQL</a:t>
            </a:r>
          </a:p>
          <a:p>
            <a:pPr lvl="1"/>
            <a:r>
              <a:rPr lang="en-US" dirty="0" smtClean="0"/>
              <a:t>Also convenient for some ad-hoc user queries</a:t>
            </a:r>
          </a:p>
          <a:p>
            <a:r>
              <a:rPr lang="en-US" dirty="0" smtClean="0"/>
              <a:t>Plan:</a:t>
            </a:r>
          </a:p>
          <a:p>
            <a:pPr lvl="1"/>
            <a:r>
              <a:rPr lang="en-US" dirty="0" smtClean="0"/>
              <a:t>Reduce frequency of builds (2x a year)</a:t>
            </a:r>
          </a:p>
          <a:p>
            <a:pPr lvl="1"/>
            <a:r>
              <a:rPr lang="en-US" dirty="0" smtClean="0"/>
              <a:t>Provide alternative means for users to access GO data</a:t>
            </a:r>
          </a:p>
          <a:p>
            <a:pPr lvl="1"/>
            <a:r>
              <a:rPr lang="en-US" dirty="0" smtClean="0"/>
              <a:t>Ultimately phase out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447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Programmatic access to GO data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571500" y="3308350"/>
            <a:ext cx="3365500" cy="16891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US" sz="2400" dirty="0" err="1" smtClean="0"/>
              <a:t>SciGraph</a:t>
            </a:r>
            <a:endParaRPr lang="en-US" sz="2400" dirty="0"/>
          </a:p>
        </p:txBody>
      </p:sp>
      <p:sp>
        <p:nvSpPr>
          <p:cNvPr id="6" name="Rounded Rectangle 5"/>
          <p:cNvSpPr/>
          <p:nvPr/>
        </p:nvSpPr>
        <p:spPr>
          <a:xfrm>
            <a:off x="571500" y="1771650"/>
            <a:ext cx="3365500" cy="15367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US" sz="2400" dirty="0" err="1" smtClean="0"/>
              <a:t>Golr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1092200" y="2513012"/>
            <a:ext cx="1562100" cy="609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Apache/</a:t>
            </a:r>
            <a:r>
              <a:rPr lang="en-US" dirty="0" err="1" smtClean="0"/>
              <a:t>Solr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092200" y="4202112"/>
            <a:ext cx="1562100" cy="609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Neo4J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498602" y="1232972"/>
            <a:ext cx="10075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/>
              <a:t>Services</a:t>
            </a:r>
            <a:endParaRPr lang="en-US" b="1" i="1" dirty="0"/>
          </a:p>
        </p:txBody>
      </p:sp>
      <p:sp>
        <p:nvSpPr>
          <p:cNvPr id="10" name="Rectangle 9"/>
          <p:cNvSpPr/>
          <p:nvPr/>
        </p:nvSpPr>
        <p:spPr>
          <a:xfrm>
            <a:off x="1646717" y="5233472"/>
            <a:ext cx="664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/>
              <a:t>Files</a:t>
            </a:r>
            <a:endParaRPr lang="en-US" b="1" i="1" dirty="0"/>
          </a:p>
        </p:txBody>
      </p:sp>
      <p:sp>
        <p:nvSpPr>
          <p:cNvPr id="11" name="Folded Corner 10"/>
          <p:cNvSpPr/>
          <p:nvPr/>
        </p:nvSpPr>
        <p:spPr>
          <a:xfrm>
            <a:off x="965200" y="5602804"/>
            <a:ext cx="1079500" cy="1077396"/>
          </a:xfrm>
          <a:prstGeom prst="foldedCorne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Go.owl</a:t>
            </a:r>
            <a:endParaRPr lang="en-US" dirty="0"/>
          </a:p>
        </p:txBody>
      </p:sp>
      <p:sp>
        <p:nvSpPr>
          <p:cNvPr id="12" name="Folded Corner 11"/>
          <p:cNvSpPr/>
          <p:nvPr/>
        </p:nvSpPr>
        <p:spPr>
          <a:xfrm>
            <a:off x="2311544" y="5602804"/>
            <a:ext cx="1625456" cy="1077396"/>
          </a:xfrm>
          <a:prstGeom prst="foldedCorne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Lego</a:t>
            </a:r>
          </a:p>
          <a:p>
            <a:pPr algn="ctr"/>
            <a:r>
              <a:rPr lang="en-US" dirty="0" err="1" smtClean="0"/>
              <a:t>Models.owl</a:t>
            </a:r>
            <a:endParaRPr lang="en-US" dirty="0" smtClean="0"/>
          </a:p>
          <a:p>
            <a:pPr algn="ctr"/>
            <a:r>
              <a:rPr lang="en-US" sz="1400" dirty="0" smtClean="0"/>
              <a:t>(including translated GAFs)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6376436" y="1840349"/>
            <a:ext cx="25249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Faceted search using</a:t>
            </a:r>
          </a:p>
          <a:p>
            <a:r>
              <a:rPr lang="en-US" i="1" dirty="0" smtClean="0"/>
              <a:t>Ontologies, ‘flat’ queries</a:t>
            </a:r>
            <a:endParaRPr lang="en-US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6230644" y="2741146"/>
            <a:ext cx="29133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Graph search and queries, esp. LEGO ; e.g. </a:t>
            </a:r>
            <a:r>
              <a:rPr lang="en-US" b="1" dirty="0" smtClean="0"/>
              <a:t>Return all MAP kinase </a:t>
            </a:r>
            <a:r>
              <a:rPr lang="en-US" b="1" dirty="0" err="1" smtClean="0"/>
              <a:t>subgraphs</a:t>
            </a:r>
            <a:r>
              <a:rPr lang="en-US" b="1" dirty="0" smtClean="0"/>
              <a:t> that regulate cell proliferation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45300" y="5418138"/>
            <a:ext cx="2056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Arbitrary scriptable queries</a:t>
            </a:r>
            <a:endParaRPr lang="en-US" dirty="0" smtClean="0"/>
          </a:p>
        </p:txBody>
      </p:sp>
      <p:sp>
        <p:nvSpPr>
          <p:cNvPr id="16" name="Left Arrow 15"/>
          <p:cNvSpPr/>
          <p:nvPr/>
        </p:nvSpPr>
        <p:spPr>
          <a:xfrm>
            <a:off x="4127500" y="1815634"/>
            <a:ext cx="2103144" cy="925512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http</a:t>
            </a:r>
            <a:endParaRPr lang="en-US" dirty="0"/>
          </a:p>
        </p:txBody>
      </p:sp>
      <p:sp>
        <p:nvSpPr>
          <p:cNvPr id="17" name="Left Arrow 16"/>
          <p:cNvSpPr/>
          <p:nvPr/>
        </p:nvSpPr>
        <p:spPr>
          <a:xfrm>
            <a:off x="4127500" y="3276600"/>
            <a:ext cx="2103144" cy="925512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http</a:t>
            </a:r>
            <a:endParaRPr lang="en-US" dirty="0"/>
          </a:p>
        </p:txBody>
      </p:sp>
      <p:sp>
        <p:nvSpPr>
          <p:cNvPr id="18" name="Left Arrow 17"/>
          <p:cNvSpPr/>
          <p:nvPr/>
        </p:nvSpPr>
        <p:spPr>
          <a:xfrm>
            <a:off x="4279900" y="5140048"/>
            <a:ext cx="1232936" cy="925512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python</a:t>
            </a:r>
            <a:endParaRPr lang="en-US" dirty="0"/>
          </a:p>
        </p:txBody>
      </p:sp>
      <p:sp>
        <p:nvSpPr>
          <p:cNvPr id="19" name="Left Arrow 18"/>
          <p:cNvSpPr/>
          <p:nvPr/>
        </p:nvSpPr>
        <p:spPr>
          <a:xfrm>
            <a:off x="4279900" y="5932488"/>
            <a:ext cx="1232936" cy="925512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java</a:t>
            </a:r>
            <a:endParaRPr lang="en-US" dirty="0"/>
          </a:p>
        </p:txBody>
      </p:sp>
      <p:sp>
        <p:nvSpPr>
          <p:cNvPr id="21" name="Up Arrow 20"/>
          <p:cNvSpPr/>
          <p:nvPr/>
        </p:nvSpPr>
        <p:spPr>
          <a:xfrm>
            <a:off x="5360436" y="4283610"/>
            <a:ext cx="1016000" cy="1056204"/>
          </a:xfrm>
          <a:prstGeom prst="up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js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7156590" y="1247776"/>
            <a:ext cx="10942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/>
              <a:t>Use Case</a:t>
            </a:r>
            <a:endParaRPr lang="en-US" b="1" i="1" dirty="0"/>
          </a:p>
        </p:txBody>
      </p:sp>
      <p:sp>
        <p:nvSpPr>
          <p:cNvPr id="23" name="Rounded Rectangle 22"/>
          <p:cNvSpPr/>
          <p:nvPr/>
        </p:nvSpPr>
        <p:spPr>
          <a:xfrm>
            <a:off x="5488472" y="5339814"/>
            <a:ext cx="1270000" cy="123422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US" sz="2400" dirty="0" smtClean="0"/>
              <a:t>GO</a:t>
            </a:r>
          </a:p>
          <a:p>
            <a:pPr algn="ctr"/>
            <a:r>
              <a:rPr lang="en-US" sz="2400" dirty="0" smtClean="0"/>
              <a:t>APIs</a:t>
            </a:r>
            <a:endParaRPr lang="en-US" sz="2400" dirty="0"/>
          </a:p>
        </p:txBody>
      </p:sp>
      <p:sp>
        <p:nvSpPr>
          <p:cNvPr id="24" name="Rounded Rectangle 23"/>
          <p:cNvSpPr/>
          <p:nvPr/>
        </p:nvSpPr>
        <p:spPr>
          <a:xfrm>
            <a:off x="6515100" y="4321710"/>
            <a:ext cx="660400" cy="37729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kinase</a:t>
            </a:r>
            <a:endParaRPr lang="en-US" sz="1200" dirty="0"/>
          </a:p>
        </p:txBody>
      </p:sp>
      <p:sp>
        <p:nvSpPr>
          <p:cNvPr id="25" name="Rounded Rectangle 24"/>
          <p:cNvSpPr/>
          <p:nvPr/>
        </p:nvSpPr>
        <p:spPr>
          <a:xfrm>
            <a:off x="7456972" y="4321710"/>
            <a:ext cx="660400" cy="37729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kinase</a:t>
            </a:r>
            <a:endParaRPr lang="en-US" sz="1200" dirty="0"/>
          </a:p>
        </p:txBody>
      </p:sp>
      <p:sp>
        <p:nvSpPr>
          <p:cNvPr id="26" name="Rounded Rectangle 25"/>
          <p:cNvSpPr/>
          <p:nvPr/>
        </p:nvSpPr>
        <p:spPr>
          <a:xfrm>
            <a:off x="8356600" y="4320122"/>
            <a:ext cx="660400" cy="37729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kinase</a:t>
            </a:r>
            <a:endParaRPr lang="en-US" sz="1200" dirty="0"/>
          </a:p>
        </p:txBody>
      </p:sp>
      <p:cxnSp>
        <p:nvCxnSpPr>
          <p:cNvPr id="28" name="Straight Arrow Connector 27"/>
          <p:cNvCxnSpPr>
            <a:stCxn id="24" idx="3"/>
            <a:endCxn id="25" idx="1"/>
          </p:cNvCxnSpPr>
          <p:nvPr/>
        </p:nvCxnSpPr>
        <p:spPr>
          <a:xfrm>
            <a:off x="7175500" y="4510355"/>
            <a:ext cx="28147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5" idx="3"/>
            <a:endCxn id="26" idx="1"/>
          </p:cNvCxnSpPr>
          <p:nvPr/>
        </p:nvCxnSpPr>
        <p:spPr>
          <a:xfrm flipV="1">
            <a:off x="8117372" y="4508767"/>
            <a:ext cx="23922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6515100" y="4071793"/>
            <a:ext cx="457200" cy="26063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k1</a:t>
            </a:r>
            <a:endParaRPr lang="en-US" sz="1100" dirty="0"/>
          </a:p>
        </p:txBody>
      </p:sp>
      <p:sp>
        <p:nvSpPr>
          <p:cNvPr id="33" name="Rectangle 32"/>
          <p:cNvSpPr/>
          <p:nvPr/>
        </p:nvSpPr>
        <p:spPr>
          <a:xfrm>
            <a:off x="7507772" y="4071793"/>
            <a:ext cx="457200" cy="26063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k2</a:t>
            </a:r>
            <a:endParaRPr lang="en-US" sz="1100" dirty="0"/>
          </a:p>
        </p:txBody>
      </p:sp>
      <p:sp>
        <p:nvSpPr>
          <p:cNvPr id="34" name="Rectangle 33"/>
          <p:cNvSpPr/>
          <p:nvPr/>
        </p:nvSpPr>
        <p:spPr>
          <a:xfrm>
            <a:off x="8356600" y="4071793"/>
            <a:ext cx="457200" cy="26063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k3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228847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 Pipeline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Moving entirely to Jenkins</a:t>
            </a:r>
          </a:p>
          <a:p>
            <a:r>
              <a:rPr lang="en-US" dirty="0" smtClean="0"/>
              <a:t>Move experimental GAF inference pipeline to production (</a:t>
            </a:r>
            <a:r>
              <a:rPr lang="en-US" dirty="0" err="1" smtClean="0"/>
              <a:t>Heiko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735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925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Wikipedia/</a:t>
            </a:r>
            <a:r>
              <a:rPr lang="en-US" dirty="0" err="1" smtClean="0"/>
              <a:t>Wikidata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083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5-08-28 at 3.44.2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5577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9444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5-08-28 at 3.44.2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5577084"/>
          </a:xfrm>
          <a:prstGeom prst="rect">
            <a:avLst/>
          </a:prstGeom>
        </p:spPr>
      </p:pic>
      <p:pic>
        <p:nvPicPr>
          <p:cNvPr id="2" name="Picture 1" descr="Screen Shot 2015-08-28 at 3.45.0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343" y="686706"/>
            <a:ext cx="4835657" cy="6006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7793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8-28 at 3.46.1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9600"/>
            <a:ext cx="9144000" cy="308499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‘term’ pages lack </a:t>
            </a:r>
            <a:r>
              <a:rPr lang="en-US" dirty="0" err="1" smtClean="0"/>
              <a:t>infoboxes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05000" y="5207000"/>
            <a:ext cx="58801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We’re missing a trick here: should be linking to GO </a:t>
            </a:r>
            <a:r>
              <a:rPr lang="en-US" sz="2800" b="1" i="1" dirty="0" smtClean="0">
                <a:solidFill>
                  <a:srgbClr val="FF0000"/>
                </a:solidFill>
              </a:rPr>
              <a:t>and even pulling information from GO</a:t>
            </a:r>
            <a:endParaRPr lang="en-US" sz="28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522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86559" y="938632"/>
            <a:ext cx="8614782" cy="495082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400" dirty="0" smtClean="0"/>
              <a:t>http://</a:t>
            </a:r>
            <a:r>
              <a:rPr lang="en-US" sz="2400" dirty="0" err="1" smtClean="0"/>
              <a:t>github</a:t>
            </a:r>
            <a:r>
              <a:rPr lang="en-US" sz="2400" dirty="0" err="1"/>
              <a:t>.</a:t>
            </a:r>
            <a:r>
              <a:rPr lang="en-US" sz="2400" dirty="0" err="1" smtClean="0"/>
              <a:t>com</a:t>
            </a:r>
            <a:r>
              <a:rPr lang="en-US" sz="2400" dirty="0" smtClean="0"/>
              <a:t>/</a:t>
            </a:r>
            <a:r>
              <a:rPr lang="en-US" sz="2400" dirty="0" err="1" smtClean="0"/>
              <a:t>geneontology</a:t>
            </a:r>
            <a:endParaRPr lang="en-US" sz="2400" dirty="0"/>
          </a:p>
        </p:txBody>
      </p:sp>
      <p:sp>
        <p:nvSpPr>
          <p:cNvPr id="3" name="Rounded Rectangle 2"/>
          <p:cNvSpPr/>
          <p:nvPr/>
        </p:nvSpPr>
        <p:spPr>
          <a:xfrm>
            <a:off x="538961" y="1974452"/>
            <a:ext cx="2627154" cy="358372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US" sz="2400" dirty="0" smtClean="0"/>
              <a:t>go-ontology</a:t>
            </a:r>
            <a:endParaRPr lang="en-US" sz="2400" dirty="0"/>
          </a:p>
        </p:txBody>
      </p:sp>
      <p:sp>
        <p:nvSpPr>
          <p:cNvPr id="5" name="Rounded Rectangle 4"/>
          <p:cNvSpPr/>
          <p:nvPr/>
        </p:nvSpPr>
        <p:spPr>
          <a:xfrm>
            <a:off x="883567" y="2687066"/>
            <a:ext cx="1748726" cy="717778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400" dirty="0" smtClean="0"/>
              <a:t>Files</a:t>
            </a:r>
            <a:endParaRPr lang="en-US" sz="2400" dirty="0"/>
          </a:p>
        </p:txBody>
      </p:sp>
      <p:sp>
        <p:nvSpPr>
          <p:cNvPr id="6" name="Rounded Rectangle 5"/>
          <p:cNvSpPr/>
          <p:nvPr/>
        </p:nvSpPr>
        <p:spPr>
          <a:xfrm>
            <a:off x="883567" y="3557244"/>
            <a:ext cx="1748726" cy="71777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400" dirty="0" smtClean="0"/>
              <a:t>Issues</a:t>
            </a:r>
            <a:endParaRPr lang="en-US" sz="2400" dirty="0"/>
          </a:p>
        </p:txBody>
      </p:sp>
      <p:sp>
        <p:nvSpPr>
          <p:cNvPr id="7" name="Rounded Rectangle 6"/>
          <p:cNvSpPr/>
          <p:nvPr/>
        </p:nvSpPr>
        <p:spPr>
          <a:xfrm>
            <a:off x="883567" y="4482636"/>
            <a:ext cx="1748726" cy="717778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400" dirty="0" smtClean="0"/>
              <a:t>wiki</a:t>
            </a:r>
            <a:endParaRPr lang="en-US" sz="2400" dirty="0"/>
          </a:p>
        </p:txBody>
      </p:sp>
      <p:sp>
        <p:nvSpPr>
          <p:cNvPr id="9" name="Rounded Rectangle 8"/>
          <p:cNvSpPr/>
          <p:nvPr/>
        </p:nvSpPr>
        <p:spPr>
          <a:xfrm>
            <a:off x="3507732" y="2026752"/>
            <a:ext cx="2627154" cy="358372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US" sz="2400" dirty="0"/>
              <a:t>g</a:t>
            </a:r>
            <a:r>
              <a:rPr lang="en-US" sz="2400" dirty="0" smtClean="0"/>
              <a:t>o-annotation</a:t>
            </a:r>
            <a:endParaRPr lang="en-US" sz="2400" dirty="0"/>
          </a:p>
        </p:txBody>
      </p:sp>
      <p:sp>
        <p:nvSpPr>
          <p:cNvPr id="10" name="Rounded Rectangle 9"/>
          <p:cNvSpPr/>
          <p:nvPr/>
        </p:nvSpPr>
        <p:spPr>
          <a:xfrm>
            <a:off x="3852338" y="2739366"/>
            <a:ext cx="1748726" cy="717778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400" dirty="0" smtClean="0"/>
              <a:t>Files</a:t>
            </a:r>
            <a:endParaRPr lang="en-US" sz="2400" dirty="0"/>
          </a:p>
        </p:txBody>
      </p:sp>
      <p:sp>
        <p:nvSpPr>
          <p:cNvPr id="11" name="Rounded Rectangle 10"/>
          <p:cNvSpPr/>
          <p:nvPr/>
        </p:nvSpPr>
        <p:spPr>
          <a:xfrm>
            <a:off x="3852338" y="3609544"/>
            <a:ext cx="1748726" cy="71777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400" dirty="0" smtClean="0"/>
              <a:t>Issues</a:t>
            </a:r>
            <a:endParaRPr lang="en-US" sz="2400" dirty="0"/>
          </a:p>
        </p:txBody>
      </p:sp>
      <p:sp>
        <p:nvSpPr>
          <p:cNvPr id="12" name="Rounded Rectangle 11"/>
          <p:cNvSpPr/>
          <p:nvPr/>
        </p:nvSpPr>
        <p:spPr>
          <a:xfrm>
            <a:off x="3852338" y="4534936"/>
            <a:ext cx="1748726" cy="717778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400" dirty="0" smtClean="0"/>
              <a:t>wiki</a:t>
            </a:r>
            <a:endParaRPr lang="en-US" sz="2400" dirty="0"/>
          </a:p>
        </p:txBody>
      </p:sp>
      <p:sp>
        <p:nvSpPr>
          <p:cNvPr id="13" name="Rounded Rectangle 12"/>
          <p:cNvSpPr/>
          <p:nvPr/>
        </p:nvSpPr>
        <p:spPr>
          <a:xfrm>
            <a:off x="6222323" y="2026752"/>
            <a:ext cx="2627154" cy="358372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US" sz="2400" dirty="0" smtClean="0"/>
              <a:t>Other…</a:t>
            </a:r>
            <a:endParaRPr lang="en-US" sz="2400" dirty="0"/>
          </a:p>
        </p:txBody>
      </p:sp>
      <p:sp>
        <p:nvSpPr>
          <p:cNvPr id="14" name="Rounded Rectangle 13"/>
          <p:cNvSpPr/>
          <p:nvPr/>
        </p:nvSpPr>
        <p:spPr>
          <a:xfrm>
            <a:off x="6566929" y="2739366"/>
            <a:ext cx="1748726" cy="71777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400" dirty="0" smtClean="0"/>
              <a:t>Files</a:t>
            </a:r>
            <a:endParaRPr lang="en-US" sz="2400" dirty="0"/>
          </a:p>
        </p:txBody>
      </p:sp>
      <p:sp>
        <p:nvSpPr>
          <p:cNvPr id="15" name="Rounded Rectangle 14"/>
          <p:cNvSpPr/>
          <p:nvPr/>
        </p:nvSpPr>
        <p:spPr>
          <a:xfrm>
            <a:off x="6566929" y="3609544"/>
            <a:ext cx="1748726" cy="71777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400" dirty="0" smtClean="0"/>
              <a:t>Issues</a:t>
            </a:r>
            <a:endParaRPr lang="en-US" sz="2400" dirty="0"/>
          </a:p>
        </p:txBody>
      </p:sp>
      <p:sp>
        <p:nvSpPr>
          <p:cNvPr id="17" name="Rounded Rectangle 16"/>
          <p:cNvSpPr/>
          <p:nvPr/>
        </p:nvSpPr>
        <p:spPr>
          <a:xfrm>
            <a:off x="6566929" y="4534936"/>
            <a:ext cx="1748726" cy="717778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400" dirty="0" smtClean="0"/>
              <a:t>wiki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08960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Goal: Add GO </a:t>
            </a:r>
            <a:r>
              <a:rPr lang="en-US" dirty="0" err="1" smtClean="0"/>
              <a:t>infoboxes</a:t>
            </a:r>
            <a:r>
              <a:rPr lang="en-US" dirty="0" smtClean="0"/>
              <a:t> for process, functions and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How?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lugging </a:t>
            </a:r>
            <a:r>
              <a:rPr lang="en-US" dirty="0" smtClean="0"/>
              <a:t>in to an exciting new development in the </a:t>
            </a:r>
            <a:r>
              <a:rPr lang="en-US" dirty="0" err="1" smtClean="0"/>
              <a:t>wikipedia</a:t>
            </a:r>
            <a:r>
              <a:rPr lang="en-US" dirty="0" smtClean="0"/>
              <a:t> community: </a:t>
            </a:r>
            <a:r>
              <a:rPr lang="en-US" b="1" i="1" dirty="0" err="1" smtClean="0"/>
              <a:t>WikiData</a:t>
            </a:r>
            <a:endParaRPr lang="en-US" b="1" i="1" dirty="0" smtClean="0"/>
          </a:p>
          <a:p>
            <a:r>
              <a:rPr lang="en-US" dirty="0" err="1" smtClean="0"/>
              <a:t>WikiData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Giant ‘</a:t>
            </a:r>
            <a:r>
              <a:rPr lang="en-US" dirty="0" err="1" smtClean="0"/>
              <a:t>triplestore</a:t>
            </a:r>
            <a:r>
              <a:rPr lang="en-US" dirty="0" smtClean="0"/>
              <a:t>’ of every fact in the world</a:t>
            </a:r>
          </a:p>
          <a:p>
            <a:pPr lvl="2"/>
            <a:r>
              <a:rPr lang="en-US" dirty="0" smtClean="0"/>
              <a:t>‘Smoothened signaling pathway’ is-a pathway</a:t>
            </a:r>
          </a:p>
          <a:p>
            <a:pPr lvl="2"/>
            <a:r>
              <a:rPr lang="en-US" dirty="0" smtClean="0"/>
              <a:t>‘</a:t>
            </a:r>
            <a:r>
              <a:rPr lang="en-US" dirty="0" err="1" smtClean="0"/>
              <a:t>Shh</a:t>
            </a:r>
            <a:r>
              <a:rPr lang="en-US" dirty="0" smtClean="0"/>
              <a:t>’ involved-in ‘Smoothened signaling pathway</a:t>
            </a:r>
            <a:r>
              <a:rPr lang="en-US" dirty="0" smtClean="0"/>
              <a:t>’</a:t>
            </a:r>
          </a:p>
          <a:p>
            <a:pPr lvl="1"/>
            <a:r>
              <a:rPr lang="en-US" dirty="0" smtClean="0"/>
              <a:t>WD will ‘feed’ Wikipedia pages</a:t>
            </a:r>
            <a:endParaRPr lang="en-US" dirty="0" smtClean="0"/>
          </a:p>
          <a:p>
            <a:r>
              <a:rPr lang="en-US" dirty="0" smtClean="0"/>
              <a:t>Collaboration</a:t>
            </a:r>
          </a:p>
          <a:p>
            <a:pPr lvl="1"/>
            <a:r>
              <a:rPr lang="en-US" dirty="0" err="1" smtClean="0"/>
              <a:t>DavidOS</a:t>
            </a:r>
            <a:r>
              <a:rPr lang="en-US" dirty="0" smtClean="0"/>
              <a:t>, Melanie, Chris + Su group (Ben Good)</a:t>
            </a:r>
          </a:p>
          <a:p>
            <a:r>
              <a:rPr lang="en-US" dirty="0" smtClean="0"/>
              <a:t>Status</a:t>
            </a:r>
          </a:p>
          <a:p>
            <a:pPr lvl="1"/>
            <a:r>
              <a:rPr lang="en-US" dirty="0" smtClean="0"/>
              <a:t>Initial Alignment</a:t>
            </a:r>
          </a:p>
          <a:p>
            <a:pPr lvl="1"/>
            <a:r>
              <a:rPr lang="en-US" dirty="0" smtClean="0"/>
              <a:t>Working </a:t>
            </a:r>
            <a:r>
              <a:rPr lang="en-US" dirty="0" smtClean="0"/>
              <a:t>with them to improve </a:t>
            </a:r>
            <a:r>
              <a:rPr lang="en-US" dirty="0" err="1" smtClean="0"/>
              <a:t>wikidata</a:t>
            </a:r>
            <a:r>
              <a:rPr lang="en-US" dirty="0" smtClean="0"/>
              <a:t> </a:t>
            </a:r>
            <a:r>
              <a:rPr lang="en-US" dirty="0" smtClean="0"/>
              <a:t>loaders</a:t>
            </a:r>
          </a:p>
          <a:p>
            <a:pPr lvl="1"/>
            <a:r>
              <a:rPr lang="en-US" dirty="0" smtClean="0"/>
              <a:t>Current work is very disease ontology centric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7027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Noctua</a:t>
            </a:r>
            <a:r>
              <a:rPr lang="en-US" dirty="0" smtClean="0"/>
              <a:t> 2015 report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99318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Technical Overview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 smtClean="0"/>
              <a:t>Noctua</a:t>
            </a:r>
            <a:r>
              <a:rPr lang="en-US" dirty="0" smtClean="0"/>
              <a:t> is a collaborative interface for graphical editing of ‘LEGO models’</a:t>
            </a:r>
          </a:p>
          <a:p>
            <a:pPr lvl="1"/>
            <a:r>
              <a:rPr lang="en-US" dirty="0" smtClean="0"/>
              <a:t>A model is any collection of LEGO units, typically </a:t>
            </a:r>
            <a:r>
              <a:rPr lang="en-US" dirty="0" smtClean="0"/>
              <a:t>connected</a:t>
            </a:r>
          </a:p>
          <a:p>
            <a:pPr lvl="1"/>
            <a:r>
              <a:rPr lang="en-US" dirty="0" smtClean="0"/>
              <a:t>Units are like integrated GO annotations</a:t>
            </a:r>
            <a:endParaRPr lang="en-US" dirty="0" smtClean="0"/>
          </a:p>
          <a:p>
            <a:r>
              <a:rPr lang="en-US" dirty="0" smtClean="0"/>
              <a:t>Communicates with a server (Minerva)</a:t>
            </a:r>
          </a:p>
          <a:p>
            <a:pPr lvl="1"/>
            <a:r>
              <a:rPr lang="en-US" dirty="0" smtClean="0"/>
              <a:t>Models are stored as files on </a:t>
            </a:r>
            <a:r>
              <a:rPr lang="en-US" dirty="0" err="1" smtClean="0"/>
              <a:t>GitHub</a:t>
            </a:r>
            <a:endParaRPr lang="en-US" dirty="0" smtClean="0"/>
          </a:p>
          <a:p>
            <a:r>
              <a:rPr lang="en-US" dirty="0" smtClean="0"/>
              <a:t>The LEGO formalism is a </a:t>
            </a:r>
            <a:r>
              <a:rPr lang="en-US" b="1" dirty="0" smtClean="0"/>
              <a:t>superset</a:t>
            </a:r>
            <a:r>
              <a:rPr lang="en-US" dirty="0" smtClean="0"/>
              <a:t> of GAF/GPAD</a:t>
            </a:r>
          </a:p>
          <a:p>
            <a:pPr lvl="1"/>
            <a:r>
              <a:rPr lang="en-US" dirty="0" smtClean="0"/>
              <a:t>Anything that can be authored using existing annotation tools can be authored using </a:t>
            </a:r>
            <a:r>
              <a:rPr lang="en-US" dirty="0" err="1" smtClean="0"/>
              <a:t>Noctua</a:t>
            </a:r>
            <a:endParaRPr lang="en-US" dirty="0" smtClean="0"/>
          </a:p>
          <a:p>
            <a:pPr lvl="1"/>
            <a:r>
              <a:rPr lang="en-US" dirty="0" smtClean="0"/>
              <a:t>A lot more can be said in a LEGO model</a:t>
            </a:r>
          </a:p>
          <a:p>
            <a:pPr lvl="1"/>
            <a:r>
              <a:rPr lang="en-US" dirty="0" smtClean="0"/>
              <a:t>More can be said with less in a LEGO 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69174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</a:t>
            </a:r>
            <a:r>
              <a:rPr lang="en-US" dirty="0" smtClean="0"/>
              <a:t>Features in 2015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417638"/>
            <a:ext cx="4040188" cy="4569175"/>
          </a:xfrm>
        </p:spPr>
        <p:txBody>
          <a:bodyPr>
            <a:normAutofit fontScale="85000" lnSpcReduction="20000"/>
          </a:bodyPr>
          <a:lstStyle/>
          <a:p>
            <a:r>
              <a:rPr lang="pt-BR" b="1" dirty="0" err="1" smtClean="0"/>
              <a:t>Seeding</a:t>
            </a:r>
            <a:r>
              <a:rPr lang="pt-BR" dirty="0" smtClean="0"/>
              <a:t> </a:t>
            </a:r>
            <a:r>
              <a:rPr lang="pt-BR" dirty="0" err="1" smtClean="0"/>
              <a:t>from</a:t>
            </a:r>
            <a:r>
              <a:rPr lang="pt-BR" dirty="0" smtClean="0"/>
              <a:t> </a:t>
            </a:r>
            <a:r>
              <a:rPr lang="pt-BR" dirty="0" err="1" smtClean="0"/>
              <a:t>existing</a:t>
            </a:r>
            <a:r>
              <a:rPr lang="pt-BR" dirty="0" smtClean="0"/>
              <a:t> </a:t>
            </a:r>
            <a:r>
              <a:rPr lang="pt-BR" dirty="0" err="1" smtClean="0"/>
              <a:t>annotations</a:t>
            </a:r>
            <a:endParaRPr lang="pt-BR" dirty="0" smtClean="0"/>
          </a:p>
          <a:p>
            <a:pPr lvl="1"/>
            <a:r>
              <a:rPr lang="pt-BR" dirty="0" err="1" smtClean="0"/>
              <a:t>Whole</a:t>
            </a:r>
            <a:r>
              <a:rPr lang="pt-BR" dirty="0" smtClean="0"/>
              <a:t> </a:t>
            </a:r>
            <a:r>
              <a:rPr lang="pt-BR" dirty="0" err="1" smtClean="0"/>
              <a:t>process</a:t>
            </a:r>
            <a:endParaRPr lang="pt-BR" dirty="0" smtClean="0"/>
          </a:p>
          <a:p>
            <a:pPr lvl="1"/>
            <a:r>
              <a:rPr lang="pt-BR" dirty="0" err="1" smtClean="0"/>
              <a:t>By</a:t>
            </a:r>
            <a:r>
              <a:rPr lang="pt-BR" dirty="0" smtClean="0"/>
              <a:t> </a:t>
            </a:r>
            <a:r>
              <a:rPr lang="pt-BR" dirty="0" err="1" smtClean="0"/>
              <a:t>function</a:t>
            </a:r>
            <a:endParaRPr lang="pt-BR" dirty="0" smtClean="0"/>
          </a:p>
          <a:p>
            <a:r>
              <a:rPr lang="pt-BR" b="1" dirty="0" err="1" smtClean="0"/>
              <a:t>Evidence</a:t>
            </a:r>
            <a:r>
              <a:rPr lang="pt-BR" b="1" dirty="0" smtClean="0"/>
              <a:t> </a:t>
            </a:r>
            <a:r>
              <a:rPr lang="pt-BR" b="1" dirty="0" err="1" smtClean="0"/>
              <a:t>model</a:t>
            </a:r>
            <a:r>
              <a:rPr lang="pt-BR" b="1" dirty="0" smtClean="0"/>
              <a:t> </a:t>
            </a:r>
            <a:r>
              <a:rPr lang="pt-BR" dirty="0" err="1" smtClean="0"/>
              <a:t>supported</a:t>
            </a:r>
            <a:endParaRPr lang="pt-BR" b="1" dirty="0" smtClean="0"/>
          </a:p>
          <a:p>
            <a:r>
              <a:rPr lang="pt-BR" b="1" dirty="0" err="1"/>
              <a:t>Undo</a:t>
            </a:r>
            <a:r>
              <a:rPr lang="pt-BR" b="1" dirty="0"/>
              <a:t>/</a:t>
            </a:r>
            <a:r>
              <a:rPr lang="pt-BR" b="1" dirty="0" err="1" smtClean="0"/>
              <a:t>redo</a:t>
            </a:r>
            <a:endParaRPr lang="pt-BR" b="1" dirty="0" smtClean="0"/>
          </a:p>
          <a:p>
            <a:r>
              <a:rPr lang="pt-BR" dirty="0" err="1" smtClean="0"/>
              <a:t>live</a:t>
            </a:r>
            <a:r>
              <a:rPr lang="pt-BR" dirty="0" smtClean="0"/>
              <a:t> </a:t>
            </a:r>
            <a:r>
              <a:rPr lang="pt-BR" dirty="0" err="1" smtClean="0"/>
              <a:t>sync</a:t>
            </a:r>
            <a:r>
              <a:rPr lang="pt-BR" dirty="0" smtClean="0"/>
              <a:t> </a:t>
            </a:r>
            <a:r>
              <a:rPr lang="pt-BR" dirty="0" err="1" smtClean="0"/>
              <a:t>view</a:t>
            </a:r>
            <a:endParaRPr lang="pt-BR" dirty="0" smtClean="0"/>
          </a:p>
          <a:p>
            <a:r>
              <a:rPr lang="pt-BR" dirty="0" err="1" smtClean="0"/>
              <a:t>ubiquitous</a:t>
            </a:r>
            <a:r>
              <a:rPr lang="pt-BR" dirty="0" smtClean="0"/>
              <a:t> </a:t>
            </a:r>
            <a:r>
              <a:rPr lang="pt-BR" dirty="0" err="1" smtClean="0"/>
              <a:t>editing</a:t>
            </a:r>
            <a:endParaRPr lang="pt-BR" dirty="0" smtClean="0"/>
          </a:p>
          <a:p>
            <a:r>
              <a:rPr lang="pt-BR" dirty="0" err="1" smtClean="0"/>
              <a:t>Command</a:t>
            </a:r>
            <a:r>
              <a:rPr lang="pt-BR" dirty="0" smtClean="0"/>
              <a:t> </a:t>
            </a:r>
            <a:r>
              <a:rPr lang="pt-BR" dirty="0" err="1" smtClean="0"/>
              <a:t>line</a:t>
            </a:r>
            <a:r>
              <a:rPr lang="pt-BR" dirty="0" smtClean="0"/>
              <a:t> interface</a:t>
            </a:r>
          </a:p>
          <a:p>
            <a:r>
              <a:rPr lang="pt-BR" dirty="0" err="1" smtClean="0"/>
              <a:t>Phenotype</a:t>
            </a:r>
            <a:r>
              <a:rPr lang="pt-BR" dirty="0" smtClean="0"/>
              <a:t> </a:t>
            </a:r>
            <a:r>
              <a:rPr lang="pt-BR" dirty="0" err="1" smtClean="0"/>
              <a:t>editing</a:t>
            </a:r>
            <a:endParaRPr lang="pt-BR" dirty="0" smtClean="0"/>
          </a:p>
          <a:p>
            <a:r>
              <a:rPr lang="pt-BR" dirty="0" err="1" smtClean="0"/>
              <a:t>form-based</a:t>
            </a:r>
            <a:r>
              <a:rPr lang="pt-BR" dirty="0" smtClean="0"/>
              <a:t> interface</a:t>
            </a:r>
          </a:p>
          <a:p>
            <a:r>
              <a:rPr lang="pt-BR" dirty="0" err="1" smtClean="0"/>
              <a:t>select</a:t>
            </a:r>
            <a:r>
              <a:rPr lang="pt-BR" dirty="0" smtClean="0"/>
              <a:t> boxes -&gt; </a:t>
            </a:r>
            <a:r>
              <a:rPr lang="pt-BR" dirty="0" err="1" smtClean="0"/>
              <a:t>autocomplete</a:t>
            </a:r>
            <a:endParaRPr lang="pt-BR" dirty="0" smtClean="0"/>
          </a:p>
          <a:p>
            <a:r>
              <a:rPr lang="pt-BR" dirty="0" err="1" smtClean="0"/>
              <a:t>saveable</a:t>
            </a:r>
            <a:r>
              <a:rPr lang="pt-BR" dirty="0" smtClean="0"/>
              <a:t> layouts</a:t>
            </a:r>
          </a:p>
          <a:p>
            <a:r>
              <a:rPr lang="pt-BR" dirty="0" err="1" smtClean="0"/>
              <a:t>Cytoview</a:t>
            </a:r>
            <a:endParaRPr lang="pt-BR" dirty="0" smtClean="0"/>
          </a:p>
          <a:p>
            <a:r>
              <a:rPr lang="pt-BR" dirty="0" err="1" smtClean="0"/>
              <a:t>Search</a:t>
            </a:r>
            <a:r>
              <a:rPr lang="pt-BR" dirty="0" smtClean="0"/>
              <a:t> </a:t>
            </a:r>
            <a:r>
              <a:rPr lang="pt-BR" dirty="0" err="1" smtClean="0"/>
              <a:t>and</a:t>
            </a:r>
            <a:r>
              <a:rPr lang="pt-BR" dirty="0" smtClean="0"/>
              <a:t> </a:t>
            </a:r>
            <a:r>
              <a:rPr lang="pt-BR" dirty="0" err="1" smtClean="0"/>
              <a:t>visualization</a:t>
            </a:r>
            <a:r>
              <a:rPr lang="pt-BR" dirty="0" smtClean="0"/>
              <a:t> in </a:t>
            </a:r>
            <a:r>
              <a:rPr lang="pt-BR" dirty="0" err="1" smtClean="0"/>
              <a:t>AmiGO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17638"/>
            <a:ext cx="4041775" cy="4708525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Models saved on </a:t>
            </a:r>
            <a:r>
              <a:rPr lang="en-US" dirty="0" err="1" smtClean="0"/>
              <a:t>GitHub</a:t>
            </a:r>
            <a:endParaRPr lang="en-US" dirty="0" smtClean="0"/>
          </a:p>
          <a:p>
            <a:r>
              <a:rPr lang="en-US" dirty="0" smtClean="0"/>
              <a:t>all-individual modeling and graph folding</a:t>
            </a:r>
          </a:p>
          <a:p>
            <a:r>
              <a:rPr lang="en-US" dirty="0" smtClean="0"/>
              <a:t>automatic annotations</a:t>
            </a:r>
          </a:p>
          <a:p>
            <a:r>
              <a:rPr lang="en-US" dirty="0" smtClean="0"/>
              <a:t>Model states (unsaved, deprecated, etc.)</a:t>
            </a:r>
          </a:p>
          <a:p>
            <a:r>
              <a:rPr lang="en-US" dirty="0" smtClean="0"/>
              <a:t>labeling and imports improvements</a:t>
            </a:r>
          </a:p>
          <a:p>
            <a:r>
              <a:rPr lang="en-US" dirty="0" smtClean="0"/>
              <a:t>legacy exports</a:t>
            </a:r>
          </a:p>
          <a:p>
            <a:r>
              <a:rPr lang="en-US" dirty="0" smtClean="0"/>
              <a:t>3rd-party ID resolution (</a:t>
            </a:r>
            <a:r>
              <a:rPr lang="en-US" dirty="0" err="1" smtClean="0"/>
              <a:t>GOlr</a:t>
            </a:r>
            <a:r>
              <a:rPr lang="en-US" dirty="0" smtClean="0"/>
              <a:t>)</a:t>
            </a:r>
          </a:p>
          <a:p>
            <a:r>
              <a:rPr lang="en-US" dirty="0" smtClean="0"/>
              <a:t>final IDs (x2)</a:t>
            </a:r>
          </a:p>
          <a:p>
            <a:r>
              <a:rPr lang="en-US" dirty="0" smtClean="0"/>
              <a:t>LEGO -&gt; GAF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16472" y="5986813"/>
            <a:ext cx="6496940" cy="1143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+ lots more ‘under-the-hood’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2601810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Creating a model</a:t>
            </a:r>
          </a:p>
          <a:p>
            <a:r>
              <a:rPr lang="en-US" dirty="0" smtClean="0"/>
              <a:t>Importing and seeing models</a:t>
            </a:r>
          </a:p>
          <a:p>
            <a:r>
              <a:rPr lang="en-US" dirty="0" smtClean="0"/>
              <a:t>Searching for models</a:t>
            </a:r>
          </a:p>
          <a:p>
            <a:r>
              <a:rPr lang="en-US" dirty="0" smtClean="0"/>
              <a:t>Export of models (OWL, GPAD, GAF)</a:t>
            </a:r>
          </a:p>
          <a:p>
            <a:r>
              <a:rPr lang="en-US" dirty="0" smtClean="0"/>
              <a:t>Not just GO: phenotype annotation</a:t>
            </a:r>
          </a:p>
          <a:p>
            <a:endParaRPr lang="en-US" dirty="0"/>
          </a:p>
          <a:p>
            <a:r>
              <a:rPr lang="en-US" dirty="0" smtClean="0"/>
              <a:t>Later:</a:t>
            </a:r>
          </a:p>
          <a:p>
            <a:pPr lvl="1"/>
            <a:r>
              <a:rPr lang="en-US" dirty="0" smtClean="0"/>
              <a:t>Walkthrough focusing on the biology (Rama, Kimberley, David)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17820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FAQ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25277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FAQ: </a:t>
            </a:r>
            <a:r>
              <a:rPr lang="en-US" b="1" dirty="0" smtClean="0"/>
              <a:t>How are models stored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Answer</a:t>
            </a:r>
          </a:p>
          <a:p>
            <a:pPr lvl="1"/>
            <a:r>
              <a:rPr lang="en-US" dirty="0" smtClean="0"/>
              <a:t>All models are stored natively as OWL files</a:t>
            </a:r>
          </a:p>
          <a:p>
            <a:pPr lvl="1"/>
            <a:r>
              <a:rPr lang="en-US" dirty="0" smtClean="0"/>
              <a:t>These are all stored in a </a:t>
            </a:r>
            <a:r>
              <a:rPr lang="en-US" dirty="0" err="1" smtClean="0"/>
              <a:t>GitHub</a:t>
            </a:r>
            <a:r>
              <a:rPr lang="en-US" dirty="0" smtClean="0"/>
              <a:t> repository</a:t>
            </a:r>
          </a:p>
          <a:p>
            <a:pPr lvl="2"/>
            <a:r>
              <a:rPr lang="en-US" dirty="0" smtClean="0">
                <a:hlinkClick r:id="rId2"/>
              </a:rPr>
              <a:t>https://github.com/geneontology/noctua-</a:t>
            </a:r>
            <a:r>
              <a:rPr lang="en-US" dirty="0" smtClean="0">
                <a:hlinkClick r:id="rId2"/>
              </a:rPr>
              <a:t>models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 err="1" smtClean="0"/>
              <a:t>Noctua</a:t>
            </a:r>
            <a:r>
              <a:rPr lang="en-US" dirty="0" smtClean="0"/>
              <a:t> backend (Minerva) takes care of synchronization</a:t>
            </a:r>
            <a:r>
              <a:rPr lang="en-US" dirty="0" smtClean="0"/>
              <a:t> </a:t>
            </a:r>
            <a:endParaRPr lang="en-US" dirty="0" smtClean="0"/>
          </a:p>
          <a:p>
            <a:r>
              <a:rPr lang="en-US" dirty="0" smtClean="0"/>
              <a:t>Ongoing</a:t>
            </a:r>
          </a:p>
          <a:p>
            <a:pPr lvl="1"/>
            <a:r>
              <a:rPr lang="en-US" dirty="0" smtClean="0"/>
              <a:t>Investigate options for storing 100k+ models</a:t>
            </a:r>
          </a:p>
          <a:p>
            <a:pPr lvl="1"/>
            <a:r>
              <a:rPr lang="en-US" dirty="0" smtClean="0"/>
              <a:t>E.g. Neo4j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16380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FAQ: </a:t>
            </a:r>
            <a:r>
              <a:rPr lang="en-US" b="1" dirty="0" smtClean="0"/>
              <a:t>My database only imports GAF. What do we do?</a:t>
            </a:r>
            <a:endParaRPr lang="en-US" b="1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Answer</a:t>
            </a:r>
          </a:p>
          <a:p>
            <a:pPr lvl="1"/>
            <a:r>
              <a:rPr lang="en-US" dirty="0" smtClean="0"/>
              <a:t>Any model can be exported as GPAD-&gt;GAF</a:t>
            </a:r>
          </a:p>
          <a:p>
            <a:pPr lvl="1"/>
            <a:r>
              <a:rPr lang="en-US" dirty="0" smtClean="0"/>
              <a:t>We have implemented a Jenkins pipeline to export the entire model database to GPAD-&gt;GAF</a:t>
            </a:r>
          </a:p>
          <a:p>
            <a:pPr lvl="2"/>
            <a:r>
              <a:rPr lang="en-US" dirty="0" smtClean="0">
                <a:hlinkClick r:id="rId2"/>
              </a:rPr>
              <a:t>http://build.berkeleybop.org/job/export-lego-to-legacy/</a:t>
            </a:r>
            <a:endParaRPr lang="en-US" dirty="0" smtClean="0"/>
          </a:p>
          <a:p>
            <a:r>
              <a:rPr lang="en-US" dirty="0" smtClean="0"/>
              <a:t>Notes</a:t>
            </a:r>
          </a:p>
          <a:p>
            <a:pPr lvl="1"/>
            <a:r>
              <a:rPr lang="en-US" dirty="0" smtClean="0"/>
              <a:t>Exporting a model to GPAD or GAF is </a:t>
            </a:r>
            <a:r>
              <a:rPr lang="en-US" b="1" dirty="0" err="1" smtClean="0"/>
              <a:t>lossy</a:t>
            </a:r>
            <a:endParaRPr lang="en-US" b="1" dirty="0" smtClean="0"/>
          </a:p>
          <a:p>
            <a:pPr lvl="1"/>
            <a:r>
              <a:rPr lang="en-US" dirty="0" smtClean="0"/>
              <a:t>MODs wanting to show complete LEGO model should use </a:t>
            </a:r>
            <a:r>
              <a:rPr lang="en-US" dirty="0" err="1" smtClean="0"/>
              <a:t>AmiGO</a:t>
            </a:r>
            <a:r>
              <a:rPr lang="en-US" dirty="0" smtClean="0"/>
              <a:t> components rather than reinvent</a:t>
            </a:r>
            <a:endParaRPr lang="en-US" dirty="0" smtClean="0"/>
          </a:p>
          <a:p>
            <a:r>
              <a:rPr lang="en-US" dirty="0" smtClean="0"/>
              <a:t>TODO</a:t>
            </a:r>
          </a:p>
          <a:p>
            <a:pPr lvl="1"/>
            <a:r>
              <a:rPr lang="en-US" dirty="0" smtClean="0"/>
              <a:t>Fully integrate this pipeline into the GOC workflow</a:t>
            </a:r>
          </a:p>
          <a:p>
            <a:pPr lvl="1"/>
            <a:r>
              <a:rPr lang="en-US" dirty="0" smtClean="0"/>
              <a:t>Make species-specific files, as for PAINT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64330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FAQ: </a:t>
            </a:r>
            <a:r>
              <a:rPr lang="en-US" b="1" dirty="0" smtClean="0"/>
              <a:t>Most tools (</a:t>
            </a:r>
            <a:r>
              <a:rPr lang="en-US" b="1" dirty="0" err="1" smtClean="0"/>
              <a:t>e.g</a:t>
            </a:r>
            <a:r>
              <a:rPr lang="en-US" b="1" dirty="0" smtClean="0"/>
              <a:t> enrichment) only support GAF</a:t>
            </a:r>
            <a:endParaRPr lang="en-US" b="1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Answer</a:t>
            </a:r>
          </a:p>
          <a:p>
            <a:pPr lvl="1"/>
            <a:r>
              <a:rPr lang="en-US" dirty="0" smtClean="0"/>
              <a:t>These tools will continue to </a:t>
            </a:r>
            <a:r>
              <a:rPr lang="en-US" dirty="0" smtClean="0"/>
              <a:t>work </a:t>
            </a:r>
            <a:r>
              <a:rPr lang="en-US" dirty="0" smtClean="0"/>
              <a:t>(see previous answer) </a:t>
            </a:r>
            <a:endParaRPr lang="en-US" dirty="0" smtClean="0"/>
          </a:p>
          <a:p>
            <a:pPr lvl="2"/>
            <a:r>
              <a:rPr lang="en-US" dirty="0" smtClean="0"/>
              <a:t>Can consume all LEGO annotations, albeit in </a:t>
            </a:r>
            <a:r>
              <a:rPr lang="en-US" dirty="0" err="1" smtClean="0"/>
              <a:t>lossy</a:t>
            </a:r>
            <a:r>
              <a:rPr lang="en-US" dirty="0" smtClean="0"/>
              <a:t> form</a:t>
            </a:r>
            <a:endParaRPr lang="en-US" dirty="0" smtClean="0"/>
          </a:p>
          <a:p>
            <a:r>
              <a:rPr lang="en-US" dirty="0" smtClean="0"/>
              <a:t> Also:</a:t>
            </a:r>
          </a:p>
          <a:p>
            <a:pPr lvl="2"/>
            <a:r>
              <a:rPr lang="en-US" dirty="0" smtClean="0"/>
              <a:t>We will help develop and catalyze a </a:t>
            </a:r>
            <a:r>
              <a:rPr lang="en-US" b="1" dirty="0" smtClean="0"/>
              <a:t>new generation of tools</a:t>
            </a:r>
          </a:p>
          <a:p>
            <a:pPr lvl="2"/>
            <a:r>
              <a:rPr lang="en-US" dirty="0" smtClean="0"/>
              <a:t>We are developing application libraries that developers can use for computing with LEGO models</a:t>
            </a:r>
          </a:p>
          <a:p>
            <a:pPr lvl="3"/>
            <a:r>
              <a:rPr lang="en-US" dirty="0" err="1" smtClean="0"/>
              <a:t>Javascript</a:t>
            </a:r>
            <a:endParaRPr lang="en-US" dirty="0" smtClean="0"/>
          </a:p>
          <a:p>
            <a:pPr lvl="3"/>
            <a:r>
              <a:rPr lang="en-US" dirty="0" smtClean="0"/>
              <a:t>Java</a:t>
            </a:r>
          </a:p>
          <a:p>
            <a:pPr lvl="3"/>
            <a:r>
              <a:rPr lang="en-US" dirty="0" smtClean="0"/>
              <a:t>Python3</a:t>
            </a:r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89252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00050" y="774700"/>
            <a:ext cx="3187700" cy="15748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LEGO Models</a:t>
            </a:r>
          </a:p>
          <a:p>
            <a:pPr algn="ctr"/>
            <a:r>
              <a:rPr lang="en-US" sz="1600" dirty="0" smtClean="0">
                <a:hlinkClick r:id="rId2"/>
              </a:rPr>
              <a:t>https://github.com/geneontology/noctua-models</a:t>
            </a:r>
            <a:r>
              <a:rPr lang="en-US" sz="1600" dirty="0" smtClean="0"/>
              <a:t> </a:t>
            </a:r>
          </a:p>
          <a:p>
            <a:pPr algn="ctr"/>
            <a:endParaRPr lang="en-US" sz="2400" dirty="0"/>
          </a:p>
        </p:txBody>
      </p:sp>
      <p:sp>
        <p:nvSpPr>
          <p:cNvPr id="5" name="Rounded Rectangle 4"/>
          <p:cNvSpPr/>
          <p:nvPr/>
        </p:nvSpPr>
        <p:spPr>
          <a:xfrm>
            <a:off x="400050" y="4648200"/>
            <a:ext cx="3187700" cy="13589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GAF/GPAD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350" y="3200400"/>
            <a:ext cx="469900" cy="457200"/>
          </a:xfrm>
          <a:prstGeom prst="rect">
            <a:avLst/>
          </a:prstGeom>
        </p:spPr>
      </p:pic>
      <p:sp>
        <p:nvSpPr>
          <p:cNvPr id="7" name="Down Arrow 6"/>
          <p:cNvSpPr/>
          <p:nvPr/>
        </p:nvSpPr>
        <p:spPr>
          <a:xfrm>
            <a:off x="1657350" y="2654300"/>
            <a:ext cx="381000" cy="17399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038350" y="3105835"/>
            <a:ext cx="2667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4"/>
              </a:rPr>
              <a:t>export-lego-to-legacy/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(LOSSY translation) 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5410200" y="4648200"/>
            <a:ext cx="3187700" cy="13589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Current/Legacy Tools and Databases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105400" y="660400"/>
            <a:ext cx="3365500" cy="16891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LEGO-aware tools, databases and user interfaces (</a:t>
            </a:r>
            <a:r>
              <a:rPr lang="en-US" sz="2400" dirty="0"/>
              <a:t>e</a:t>
            </a:r>
            <a:r>
              <a:rPr lang="en-US" sz="2400" dirty="0" smtClean="0"/>
              <a:t>.g. </a:t>
            </a:r>
            <a:r>
              <a:rPr lang="en-US" sz="2400" dirty="0" err="1" smtClean="0"/>
              <a:t>AmiGO</a:t>
            </a:r>
            <a:r>
              <a:rPr lang="en-US" sz="2400" dirty="0" smtClean="0"/>
              <a:t>)</a:t>
            </a:r>
            <a:endParaRPr lang="en-US" sz="1600" dirty="0" smtClean="0"/>
          </a:p>
          <a:p>
            <a:pPr algn="ctr"/>
            <a:endParaRPr lang="en-US" sz="2400" dirty="0"/>
          </a:p>
        </p:txBody>
      </p:sp>
      <p:sp>
        <p:nvSpPr>
          <p:cNvPr id="11" name="Left Arrow 10"/>
          <p:cNvSpPr/>
          <p:nvPr/>
        </p:nvSpPr>
        <p:spPr>
          <a:xfrm>
            <a:off x="3810000" y="1282700"/>
            <a:ext cx="1130300" cy="711200"/>
          </a:xfrm>
          <a:prstGeom prst="lef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i="1" dirty="0" smtClean="0"/>
              <a:t>uses</a:t>
            </a:r>
            <a:endParaRPr lang="en-US" b="1" i="1" dirty="0"/>
          </a:p>
        </p:txBody>
      </p:sp>
      <p:sp>
        <p:nvSpPr>
          <p:cNvPr id="12" name="Left Arrow 11"/>
          <p:cNvSpPr/>
          <p:nvPr/>
        </p:nvSpPr>
        <p:spPr>
          <a:xfrm>
            <a:off x="3962400" y="4927600"/>
            <a:ext cx="1130300" cy="711200"/>
          </a:xfrm>
          <a:prstGeom prst="lef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i="1" dirty="0" smtClean="0"/>
              <a:t>uses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3571907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8-25 at 5.06.5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636" y="449507"/>
            <a:ext cx="8573363" cy="637187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70636" y="0"/>
            <a:ext cx="77645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https://github.com/geneontology/go-ontology/issues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441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FAQ: </a:t>
            </a:r>
            <a:r>
              <a:rPr lang="en-US" b="1" dirty="0" smtClean="0"/>
              <a:t>How does this relate to c16? Are the same relations used?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Answer:</a:t>
            </a:r>
          </a:p>
          <a:p>
            <a:pPr lvl="1"/>
            <a:r>
              <a:rPr lang="en-US" dirty="0" smtClean="0"/>
              <a:t>Anything that can be said in GAF/GPAD+c16 </a:t>
            </a:r>
            <a:r>
              <a:rPr lang="en-US" b="1" dirty="0" smtClean="0"/>
              <a:t>can be authored using </a:t>
            </a:r>
            <a:r>
              <a:rPr lang="en-US" b="1" dirty="0" err="1" smtClean="0"/>
              <a:t>Noctua</a:t>
            </a:r>
            <a:endParaRPr lang="en-US" b="1" dirty="0" smtClean="0"/>
          </a:p>
          <a:p>
            <a:pPr lvl="1"/>
            <a:r>
              <a:rPr lang="en-US" dirty="0" smtClean="0"/>
              <a:t>Curators will be able to </a:t>
            </a:r>
            <a:r>
              <a:rPr lang="en-US" b="1" dirty="0" smtClean="0"/>
              <a:t>say more, and more with less</a:t>
            </a:r>
          </a:p>
          <a:p>
            <a:pPr lvl="1"/>
            <a:r>
              <a:rPr lang="en-US" dirty="0" smtClean="0"/>
              <a:t>Using relations will be much simpler</a:t>
            </a:r>
          </a:p>
          <a:p>
            <a:pPr lvl="1"/>
            <a:r>
              <a:rPr lang="en-US" dirty="0" smtClean="0"/>
              <a:t>Your curated information in c16 is used when</a:t>
            </a:r>
          </a:p>
          <a:p>
            <a:pPr lvl="2"/>
            <a:r>
              <a:rPr lang="en-US" dirty="0" smtClean="0"/>
              <a:t>Importing annotations into </a:t>
            </a:r>
            <a:r>
              <a:rPr lang="en-US" dirty="0" err="1" smtClean="0"/>
              <a:t>Noctua</a:t>
            </a:r>
            <a:endParaRPr lang="en-US" dirty="0" smtClean="0"/>
          </a:p>
          <a:p>
            <a:pPr lvl="2"/>
            <a:r>
              <a:rPr lang="en-US" dirty="0" smtClean="0"/>
              <a:t>Seeding </a:t>
            </a:r>
            <a:r>
              <a:rPr lang="en-US" dirty="0" err="1" smtClean="0"/>
              <a:t>Noctua</a:t>
            </a:r>
            <a:r>
              <a:rPr lang="en-US" dirty="0" smtClean="0"/>
              <a:t> models for a BP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69743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LEGO Relations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3403600" y="2590800"/>
            <a:ext cx="1587500" cy="10160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Activity</a:t>
            </a:r>
            <a:endParaRPr lang="en-US" b="1" dirty="0"/>
          </a:p>
        </p:txBody>
      </p:sp>
      <p:sp>
        <p:nvSpPr>
          <p:cNvPr id="6" name="Rounded Rectangle 5"/>
          <p:cNvSpPr/>
          <p:nvPr/>
        </p:nvSpPr>
        <p:spPr>
          <a:xfrm>
            <a:off x="3403600" y="4991100"/>
            <a:ext cx="1587500" cy="10160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Activity</a:t>
            </a:r>
            <a:endParaRPr lang="en-US" b="1" dirty="0"/>
          </a:p>
        </p:txBody>
      </p:sp>
      <p:sp>
        <p:nvSpPr>
          <p:cNvPr id="7" name="Rounded Rectangle 6"/>
          <p:cNvSpPr/>
          <p:nvPr/>
        </p:nvSpPr>
        <p:spPr>
          <a:xfrm>
            <a:off x="6159500" y="2590800"/>
            <a:ext cx="1854200" cy="16383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Cell Component, Cell (CL) or Anatomical Entity (Uberon, PO)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457200" y="2590800"/>
            <a:ext cx="1587500" cy="14097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Molecular</a:t>
            </a:r>
          </a:p>
          <a:p>
            <a:pPr algn="ctr"/>
            <a:r>
              <a:rPr lang="en-US" b="1" dirty="0" smtClean="0"/>
              <a:t>(complex,</a:t>
            </a:r>
          </a:p>
          <a:p>
            <a:pPr algn="ctr"/>
            <a:r>
              <a:rPr lang="en-US" b="1" dirty="0" smtClean="0"/>
              <a:t>Gene product,</a:t>
            </a:r>
          </a:p>
          <a:p>
            <a:pPr algn="ctr"/>
            <a:r>
              <a:rPr lang="en-US" b="1" dirty="0" smtClean="0"/>
              <a:t>RNA, …)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6197600" y="5118100"/>
            <a:ext cx="1587500" cy="10160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Biological</a:t>
            </a:r>
          </a:p>
          <a:p>
            <a:pPr algn="ctr"/>
            <a:r>
              <a:rPr lang="en-US" b="1" dirty="0" smtClean="0"/>
              <a:t>Process</a:t>
            </a:r>
            <a:endParaRPr lang="en-US" b="1" dirty="0"/>
          </a:p>
        </p:txBody>
      </p:sp>
      <p:cxnSp>
        <p:nvCxnSpPr>
          <p:cNvPr id="11" name="Straight Arrow Connector 10"/>
          <p:cNvCxnSpPr>
            <a:stCxn id="5" idx="3"/>
          </p:cNvCxnSpPr>
          <p:nvPr/>
        </p:nvCxnSpPr>
        <p:spPr>
          <a:xfrm>
            <a:off x="4991100" y="3098800"/>
            <a:ext cx="11684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5" idx="2"/>
            <a:endCxn id="6" idx="0"/>
          </p:cNvCxnSpPr>
          <p:nvPr/>
        </p:nvCxnSpPr>
        <p:spPr>
          <a:xfrm>
            <a:off x="4197350" y="3606800"/>
            <a:ext cx="0" cy="13843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2133600" y="3213100"/>
            <a:ext cx="1270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9" idx="1"/>
          </p:cNvCxnSpPr>
          <p:nvPr/>
        </p:nvCxnSpPr>
        <p:spPr>
          <a:xfrm>
            <a:off x="4991100" y="5626100"/>
            <a:ext cx="12065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Freeform 24"/>
          <p:cNvSpPr/>
          <p:nvPr/>
        </p:nvSpPr>
        <p:spPr>
          <a:xfrm>
            <a:off x="7429500" y="2095500"/>
            <a:ext cx="1422400" cy="1384300"/>
          </a:xfrm>
          <a:custGeom>
            <a:avLst/>
            <a:gdLst>
              <a:gd name="connsiteX0" fmla="*/ 609600 w 1422400"/>
              <a:gd name="connsiteY0" fmla="*/ 1282700 h 1282700"/>
              <a:gd name="connsiteX1" fmla="*/ 1422400 w 1422400"/>
              <a:gd name="connsiteY1" fmla="*/ 1282700 h 1282700"/>
              <a:gd name="connsiteX2" fmla="*/ 1422400 w 1422400"/>
              <a:gd name="connsiteY2" fmla="*/ 0 h 1282700"/>
              <a:gd name="connsiteX3" fmla="*/ 0 w 1422400"/>
              <a:gd name="connsiteY3" fmla="*/ 25400 h 1282700"/>
              <a:gd name="connsiteX4" fmla="*/ 25400 w 1422400"/>
              <a:gd name="connsiteY4" fmla="*/ 355600 h 128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2400" h="1282700">
                <a:moveTo>
                  <a:pt x="609600" y="1282700"/>
                </a:moveTo>
                <a:lnTo>
                  <a:pt x="1422400" y="1282700"/>
                </a:lnTo>
                <a:lnTo>
                  <a:pt x="1422400" y="0"/>
                </a:lnTo>
                <a:lnTo>
                  <a:pt x="0" y="25400"/>
                </a:lnTo>
                <a:lnTo>
                  <a:pt x="25400" y="355600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8115300" y="1827768"/>
            <a:ext cx="307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</a:t>
            </a:r>
            <a:endParaRPr lang="en-US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5308600" y="5764768"/>
            <a:ext cx="307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</a:t>
            </a:r>
            <a:endParaRPr lang="en-US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5154839" y="2691368"/>
            <a:ext cx="1064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Occurs in</a:t>
            </a:r>
            <a:endParaRPr lang="en-US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2161721" y="2754868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Enabled by</a:t>
            </a:r>
            <a:endParaRPr lang="en-US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3132635" y="3987800"/>
            <a:ext cx="12616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Any </a:t>
            </a:r>
            <a:r>
              <a:rPr lang="en-US" b="1" i="1" dirty="0" smtClean="0"/>
              <a:t>causal</a:t>
            </a:r>
          </a:p>
          <a:p>
            <a:r>
              <a:rPr lang="en-US" b="1" dirty="0" smtClean="0"/>
              <a:t>relation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7860219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Guide to LEGO for c16 users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Links to exemplar LEGO models on c16 </a:t>
            </a:r>
            <a:r>
              <a:rPr lang="en-US" dirty="0" smtClean="0"/>
              <a:t>documentation</a:t>
            </a:r>
          </a:p>
          <a:p>
            <a:endParaRPr lang="en-US" dirty="0"/>
          </a:p>
          <a:p>
            <a:r>
              <a:rPr lang="en-US" dirty="0" smtClean="0"/>
              <a:t>Will soon be visible when seeding annotations from GAFs:</a:t>
            </a:r>
          </a:p>
          <a:p>
            <a:pPr lvl="1"/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://github.com/geneontology/minerva/issues</a:t>
            </a:r>
            <a:r>
              <a:rPr lang="en-US">
                <a:hlinkClick r:id="rId2"/>
              </a:rPr>
              <a:t>/</a:t>
            </a:r>
            <a:r>
              <a:rPr lang="en-US" smtClean="0">
                <a:hlinkClick r:id="rId2"/>
              </a:rPr>
              <a:t>23</a:t>
            </a:r>
            <a:r>
              <a:rPr lang="en-US" smtClean="0"/>
              <a:t> 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40332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FAQ: </a:t>
            </a:r>
            <a:r>
              <a:rPr lang="en-US" b="1" dirty="0" smtClean="0"/>
              <a:t>What ontologies can I use for describing context?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Core types: GO MF</a:t>
            </a:r>
          </a:p>
          <a:p>
            <a:pPr lvl="1"/>
            <a:r>
              <a:rPr lang="en-US" dirty="0" smtClean="0"/>
              <a:t>Part_of GO BP</a:t>
            </a:r>
          </a:p>
          <a:p>
            <a:pPr lvl="2"/>
            <a:r>
              <a:rPr lang="en-US" dirty="0" smtClean="0"/>
              <a:t>Part_of NBO (for behavior?)</a:t>
            </a:r>
          </a:p>
          <a:p>
            <a:pPr lvl="1"/>
            <a:r>
              <a:rPr lang="en-US" dirty="0" smtClean="0"/>
              <a:t>Occurs_in</a:t>
            </a:r>
            <a:r>
              <a:rPr lang="en-US" dirty="0"/>
              <a:t> </a:t>
            </a:r>
            <a:r>
              <a:rPr lang="en-US" dirty="0" smtClean="0"/>
              <a:t>GO CC</a:t>
            </a:r>
          </a:p>
          <a:p>
            <a:pPr lvl="2"/>
            <a:r>
              <a:rPr lang="en-US" dirty="0" smtClean="0"/>
              <a:t>Part_of {CL,PO}</a:t>
            </a:r>
          </a:p>
          <a:p>
            <a:pPr lvl="3"/>
            <a:r>
              <a:rPr lang="en-US" dirty="0" smtClean="0"/>
              <a:t>Part_of {Uberon-composite-metazoan, FAO, PO}</a:t>
            </a:r>
          </a:p>
          <a:p>
            <a:pPr lvl="1"/>
            <a:r>
              <a:rPr lang="en-US" dirty="0" smtClean="0"/>
              <a:t>Substrates: CHEBI</a:t>
            </a:r>
          </a:p>
          <a:p>
            <a:r>
              <a:rPr lang="en-US" dirty="0" smtClean="0"/>
              <a:t>Evidence: ECO</a:t>
            </a:r>
          </a:p>
          <a:p>
            <a:r>
              <a:rPr lang="en-US" dirty="0" smtClean="0"/>
              <a:t>Phenotypes: Long answer…</a:t>
            </a:r>
          </a:p>
          <a:p>
            <a:r>
              <a:rPr lang="en-US" dirty="0" smtClean="0"/>
              <a:t>TBD: Assays, Environmental conditions</a:t>
            </a:r>
          </a:p>
        </p:txBody>
      </p:sp>
    </p:spTree>
    <p:extLst>
      <p:ext uri="{BB962C8B-B14F-4D97-AF65-F5344CB8AC3E}">
        <p14:creationId xmlns:p14="http://schemas.microsoft.com/office/powerpoint/2010/main" val="307475840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FAQ: </a:t>
            </a:r>
            <a:r>
              <a:rPr lang="en-US" b="1" dirty="0" smtClean="0"/>
              <a:t>Can I annotate objects of type X (RNA, complex)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Yes! All we require:</a:t>
            </a:r>
          </a:p>
          <a:p>
            <a:pPr lvl="1"/>
            <a:r>
              <a:rPr lang="en-US" dirty="0" smtClean="0"/>
              <a:t>A representation of the relevant part of the X database translated to OWL</a:t>
            </a:r>
          </a:p>
          <a:p>
            <a:r>
              <a:rPr lang="en-US" dirty="0" smtClean="0"/>
              <a:t>Caveats:</a:t>
            </a:r>
          </a:p>
          <a:p>
            <a:pPr lvl="1"/>
            <a:r>
              <a:rPr lang="en-US" dirty="0" smtClean="0"/>
              <a:t>Must be ontologically coherent</a:t>
            </a:r>
          </a:p>
          <a:p>
            <a:pPr lvl="1"/>
            <a:r>
              <a:rPr lang="en-US" dirty="0" smtClean="0"/>
              <a:t>We must vet this for inclusion in the GO central instance of </a:t>
            </a:r>
            <a:r>
              <a:rPr lang="en-US" dirty="0" err="1" smtClean="0"/>
              <a:t>Noctua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212464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FAQ: </a:t>
            </a:r>
            <a:r>
              <a:rPr lang="en-US" b="1" dirty="0" smtClean="0"/>
              <a:t>How do I learn?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Walkthrough in this meeting</a:t>
            </a:r>
          </a:p>
          <a:p>
            <a:r>
              <a:rPr lang="en-US" dirty="0" smtClean="0"/>
              <a:t>Training material</a:t>
            </a:r>
          </a:p>
          <a:p>
            <a:r>
              <a:rPr lang="en-US" dirty="0" smtClean="0"/>
              <a:t>Jamboree/</a:t>
            </a:r>
            <a:r>
              <a:rPr lang="en-US" dirty="0" err="1" smtClean="0"/>
              <a:t>Bootcamp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82391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2015 Q4</a:t>
            </a:r>
          </a:p>
          <a:p>
            <a:pPr lvl="1"/>
            <a:r>
              <a:rPr lang="en-US" dirty="0" smtClean="0"/>
              <a:t>Add to the beta testers team</a:t>
            </a:r>
          </a:p>
          <a:p>
            <a:pPr lvl="1"/>
            <a:r>
              <a:rPr lang="en-US" dirty="0" smtClean="0"/>
              <a:t>Develop quality documentation</a:t>
            </a:r>
          </a:p>
          <a:p>
            <a:r>
              <a:rPr lang="en-US" dirty="0" smtClean="0"/>
              <a:t>2015-01</a:t>
            </a:r>
          </a:p>
          <a:p>
            <a:pPr lvl="1"/>
            <a:r>
              <a:rPr lang="en-US" dirty="0" smtClean="0"/>
              <a:t>Open up to GOC</a:t>
            </a:r>
          </a:p>
          <a:p>
            <a:pPr lvl="1"/>
            <a:r>
              <a:rPr lang="en-US" dirty="0" err="1" smtClean="0"/>
              <a:t>Bootcamp</a:t>
            </a:r>
            <a:r>
              <a:rPr lang="en-US" dirty="0" smtClean="0"/>
              <a:t>/Jamboree</a:t>
            </a:r>
          </a:p>
          <a:p>
            <a:r>
              <a:rPr lang="en-US" dirty="0" smtClean="0"/>
              <a:t>2015-04</a:t>
            </a:r>
          </a:p>
          <a:p>
            <a:pPr lvl="1"/>
            <a:r>
              <a:rPr lang="en-US" dirty="0" smtClean="0"/>
              <a:t>Scale 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993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5-08-25 at 5.16.5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9144000" cy="6382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788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8-25 at 5.17.5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200"/>
            <a:ext cx="9144000" cy="619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381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 can be searched</a:t>
            </a:r>
            <a:endParaRPr lang="en-US" dirty="0"/>
          </a:p>
        </p:txBody>
      </p:sp>
      <p:pic>
        <p:nvPicPr>
          <p:cNvPr id="4" name="Picture 3" descr="Screen Shot 2015-08-25 at 5.21.0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7200"/>
            <a:ext cx="9144000" cy="3402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588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8-25 at 5.19.5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52" y="905432"/>
            <a:ext cx="8370879" cy="554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131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6625</TotalTime>
  <Words>1783</Words>
  <Application>Microsoft Macintosh PowerPoint</Application>
  <PresentationFormat>On-screen Show (4:3)</PresentationFormat>
  <Paragraphs>342</Paragraphs>
  <Slides>56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Office Theme</vt:lpstr>
      <vt:lpstr>Migration of GO to GitHub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Issues can be searched</vt:lpstr>
      <vt:lpstr>PowerPoint Presentation</vt:lpstr>
      <vt:lpstr>PowerPoint Presentation</vt:lpstr>
      <vt:lpstr>PowerPoint Presentation</vt:lpstr>
      <vt:lpstr>PowerPoint Presentation</vt:lpstr>
      <vt:lpstr>Notifications (per repo)</vt:lpstr>
      <vt:lpstr>Notifications (per issue)</vt:lpstr>
      <vt:lpstr>@mentioning</vt:lpstr>
      <vt:lpstr>#referencing</vt:lpstr>
      <vt:lpstr>Milestones (per repo only)</vt:lpstr>
      <vt:lpstr>Teams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Authorized users commit to master; Unauthorized users must make a Pull Request</vt:lpstr>
      <vt:lpstr>Modifications to files in GitHub</vt:lpstr>
      <vt:lpstr>Where do all the files live?</vt:lpstr>
      <vt:lpstr>PowerPoint Presentation</vt:lpstr>
      <vt:lpstr>Changes in GO Software and Data Architecture</vt:lpstr>
      <vt:lpstr>History</vt:lpstr>
      <vt:lpstr>V1 Phaseout</vt:lpstr>
      <vt:lpstr>Programmatic access to GO data</vt:lpstr>
      <vt:lpstr>GO Pipeline</vt:lpstr>
      <vt:lpstr>PowerPoint Presentation</vt:lpstr>
      <vt:lpstr>Wikipedia/Wikidata</vt:lpstr>
      <vt:lpstr>PowerPoint Presentation</vt:lpstr>
      <vt:lpstr>PowerPoint Presentation</vt:lpstr>
      <vt:lpstr>‘term’ pages lack infoboxes</vt:lpstr>
      <vt:lpstr>Goal: Add GO infoboxes for process, functions and components</vt:lpstr>
      <vt:lpstr>Noctua 2015 report</vt:lpstr>
      <vt:lpstr>Technical Overview</vt:lpstr>
      <vt:lpstr>New Features in 2015</vt:lpstr>
      <vt:lpstr>Demo</vt:lpstr>
      <vt:lpstr>FAQ</vt:lpstr>
      <vt:lpstr>FAQ: How are models stored?</vt:lpstr>
      <vt:lpstr>FAQ: My database only imports GAF. What do we do?</vt:lpstr>
      <vt:lpstr>FAQ: Most tools (e.g enrichment) only support GAF</vt:lpstr>
      <vt:lpstr>PowerPoint Presentation</vt:lpstr>
      <vt:lpstr>FAQ: How does this relate to c16? Are the same relations used?</vt:lpstr>
      <vt:lpstr>LEGO Relations</vt:lpstr>
      <vt:lpstr>Guide to LEGO for c16 users</vt:lpstr>
      <vt:lpstr>FAQ: What ontologies can I use for describing context?</vt:lpstr>
      <vt:lpstr>FAQ: Can I annotate objects of type X (RNA, complex)</vt:lpstr>
      <vt:lpstr>FAQ: How do I learn?</vt:lpstr>
      <vt:lpstr>Plan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 on GitHub</dc:title>
  <dc:creator>Chris Mungall</dc:creator>
  <cp:lastModifiedBy>Chris Mungall</cp:lastModifiedBy>
  <cp:revision>152</cp:revision>
  <dcterms:created xsi:type="dcterms:W3CDTF">2015-08-25T23:52:58Z</dcterms:created>
  <dcterms:modified xsi:type="dcterms:W3CDTF">2015-08-30T14:19:14Z</dcterms:modified>
</cp:coreProperties>
</file>