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2" r:id="rId4"/>
    <p:sldId id="265" r:id="rId5"/>
    <p:sldId id="267" r:id="rId6"/>
    <p:sldId id="266" r:id="rId7"/>
    <p:sldId id="268" r:id="rId8"/>
    <p:sldId id="263" r:id="rId9"/>
    <p:sldId id="264" r:id="rId10"/>
    <p:sldId id="261" r:id="rId11"/>
    <p:sldId id="25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20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06CBA-B5F5-F445-B097-351DEADBE25E}" type="datetimeFigureOut">
              <a:rPr lang="en-US" smtClean="0"/>
              <a:t>4/9/13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1725B-618E-6247-B669-BA5DDA0E2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70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Relationship Id="rId3" Type="http://schemas.openxmlformats.org/officeDocument/2006/relationships/hyperlink" Target="http://ceur-ws.org/Vol-858/ore2012_paper10.pdf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for short </a:t>
            </a:r>
            <a:r>
              <a:rPr lang="en-US" dirty="0" err="1" smtClean="0"/>
              <a:t>TermGenie</a:t>
            </a:r>
            <a:r>
              <a:rPr lang="en-US" dirty="0" smtClean="0"/>
              <a:t> demonstration: 1</a:t>
            </a:r>
            <a:r>
              <a:rPr lang="en-US" baseline="0" dirty="0" smtClean="0"/>
              <a:t>. Select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1725B-618E-6247-B669-BA5DDA0E25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79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Slide for short </a:t>
            </a:r>
            <a:r>
              <a:rPr lang="en-US" dirty="0" err="1" smtClean="0"/>
              <a:t>TermGenie</a:t>
            </a:r>
            <a:r>
              <a:rPr lang="en-US" dirty="0" smtClean="0"/>
              <a:t> demonstration: 2.</a:t>
            </a:r>
            <a:r>
              <a:rPr lang="en-US" baseline="0" dirty="0" smtClean="0"/>
              <a:t> Fill form, auto-completion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1725B-618E-6247-B669-BA5DDA0E25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54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Slide for short </a:t>
            </a:r>
            <a:r>
              <a:rPr lang="en-US" dirty="0" err="1" smtClean="0"/>
              <a:t>TermGenie</a:t>
            </a:r>
            <a:r>
              <a:rPr lang="en-US" dirty="0" smtClean="0"/>
              <a:t> demonstration: 3.</a:t>
            </a:r>
            <a:r>
              <a:rPr lang="en-US" baseline="0" dirty="0" smtClean="0"/>
              <a:t> Review &amp; Submit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1725B-618E-6247-B669-BA5DDA0E25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24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Slide for short </a:t>
            </a:r>
            <a:r>
              <a:rPr lang="en-US" dirty="0" err="1" smtClean="0"/>
              <a:t>TermGenie</a:t>
            </a:r>
            <a:r>
              <a:rPr lang="en-US" dirty="0" smtClean="0"/>
              <a:t> demonstration: 4.</a:t>
            </a:r>
            <a:r>
              <a:rPr lang="en-US" baseline="0" dirty="0" smtClean="0"/>
              <a:t> New Term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1725B-618E-6247-B669-BA5DDA0E25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21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Yevgeny</a:t>
            </a:r>
            <a:r>
              <a:rPr lang="en-US" dirty="0" smtClean="0"/>
              <a:t> </a:t>
            </a:r>
            <a:r>
              <a:rPr lang="en-US" dirty="0" err="1" smtClean="0"/>
              <a:t>Kazakov</a:t>
            </a:r>
            <a:r>
              <a:rPr lang="en-US" dirty="0" smtClean="0"/>
              <a:t>, Markus </a:t>
            </a:r>
            <a:r>
              <a:rPr lang="en-US" dirty="0" err="1" smtClean="0"/>
              <a:t>Krötzsch</a:t>
            </a:r>
            <a:r>
              <a:rPr lang="en-US" dirty="0" smtClean="0"/>
              <a:t>, </a:t>
            </a:r>
            <a:r>
              <a:rPr lang="en-US" dirty="0" err="1" smtClean="0"/>
              <a:t>František</a:t>
            </a:r>
            <a:r>
              <a:rPr lang="en-US" dirty="0" smtClean="0"/>
              <a:t> </a:t>
            </a:r>
            <a:r>
              <a:rPr lang="en-US" dirty="0" err="1" smtClean="0"/>
              <a:t>Simančík</a:t>
            </a:r>
            <a:r>
              <a:rPr lang="en-US" dirty="0" smtClean="0"/>
              <a:t>. </a:t>
            </a:r>
            <a:r>
              <a:rPr lang="en-US" b="1" dirty="0" smtClean="0">
                <a:hlinkClick r:id="rId3"/>
              </a:rPr>
              <a:t>ELK Reasoner: Architecture and Evaluation.</a:t>
            </a:r>
            <a:r>
              <a:rPr lang="en-US" dirty="0" smtClean="0"/>
              <a:t> In Ian </a:t>
            </a:r>
            <a:r>
              <a:rPr lang="en-US" dirty="0" err="1" smtClean="0"/>
              <a:t>Horrocks</a:t>
            </a:r>
            <a:r>
              <a:rPr lang="en-US" dirty="0" smtClean="0"/>
              <a:t>, </a:t>
            </a:r>
            <a:r>
              <a:rPr lang="en-US" dirty="0" err="1" smtClean="0"/>
              <a:t>Mikalai</a:t>
            </a:r>
            <a:r>
              <a:rPr lang="en-US" dirty="0" smtClean="0"/>
              <a:t> </a:t>
            </a:r>
            <a:r>
              <a:rPr lang="en-US" dirty="0" err="1" smtClean="0"/>
              <a:t>Yatskevich</a:t>
            </a:r>
            <a:r>
              <a:rPr lang="en-US" dirty="0" smtClean="0"/>
              <a:t>, Ernesto Jimenez-Ruiz, eds.: Proceedings of the 1st International Workshop on OWL </a:t>
            </a:r>
            <a:r>
              <a:rPr lang="en-US" dirty="0" err="1" smtClean="0"/>
              <a:t>Reasoner</a:t>
            </a:r>
            <a:r>
              <a:rPr lang="en-US" dirty="0" smtClean="0"/>
              <a:t> Evaluation (ORE-2012). CEUR Workshop Proceedings 2012.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1725B-618E-6247-B669-BA5DDA0E25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43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1C2C-87B1-394E-907A-BADAF572FEB4}" type="datetimeFigureOut">
              <a:rPr lang="en-US" smtClean="0"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94F7-9BCB-9141-8639-E573ACB6B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24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1C2C-87B1-394E-907A-BADAF572FEB4}" type="datetimeFigureOut">
              <a:rPr lang="en-US" smtClean="0"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94F7-9BCB-9141-8639-E573ACB6B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0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1C2C-87B1-394E-907A-BADAF572FEB4}" type="datetimeFigureOut">
              <a:rPr lang="en-US" smtClean="0"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94F7-9BCB-9141-8639-E573ACB6B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38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1C2C-87B1-394E-907A-BADAF572FEB4}" type="datetimeFigureOut">
              <a:rPr lang="en-US" smtClean="0"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94F7-9BCB-9141-8639-E573ACB6B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87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1C2C-87B1-394E-907A-BADAF572FEB4}" type="datetimeFigureOut">
              <a:rPr lang="en-US" smtClean="0"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94F7-9BCB-9141-8639-E573ACB6B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05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1C2C-87B1-394E-907A-BADAF572FEB4}" type="datetimeFigureOut">
              <a:rPr lang="en-US" smtClean="0"/>
              <a:t>4/9/13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94F7-9BCB-9141-8639-E573ACB6B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9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1C2C-87B1-394E-907A-BADAF572FEB4}" type="datetimeFigureOut">
              <a:rPr lang="en-US" smtClean="0"/>
              <a:t>4/9/13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94F7-9BCB-9141-8639-E573ACB6B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60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1C2C-87B1-394E-907A-BADAF572FEB4}" type="datetimeFigureOut">
              <a:rPr lang="en-US" smtClean="0"/>
              <a:t>4/9/13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94F7-9BCB-9141-8639-E573ACB6B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1C2C-87B1-394E-907A-BADAF572FEB4}" type="datetimeFigureOut">
              <a:rPr lang="en-US" smtClean="0"/>
              <a:t>4/9/13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94F7-9BCB-9141-8639-E573ACB6B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1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1C2C-87B1-394E-907A-BADAF572FEB4}" type="datetimeFigureOut">
              <a:rPr lang="en-US" smtClean="0"/>
              <a:t>4/9/13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94F7-9BCB-9141-8639-E573ACB6B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31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1C2C-87B1-394E-907A-BADAF572FEB4}" type="datetimeFigureOut">
              <a:rPr lang="en-US" smtClean="0"/>
              <a:t>4/9/13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94F7-9BCB-9141-8639-E573ACB6B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07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91C2C-87B1-394E-907A-BADAF572FEB4}" type="datetimeFigureOut">
              <a:rPr lang="en-US" smtClean="0"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F94F7-9BCB-9141-8639-E573ACB6B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7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84421"/>
            <a:ext cx="7772400" cy="191602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TermGenie</a:t>
            </a:r>
            <a:r>
              <a:rPr lang="en-US" dirty="0" smtClean="0"/>
              <a:t> – Granting </a:t>
            </a:r>
            <a:r>
              <a:rPr lang="en-US" dirty="0" err="1" smtClean="0"/>
              <a:t>Biocurators</a:t>
            </a:r>
            <a:r>
              <a:rPr lang="en-US" dirty="0" smtClean="0"/>
              <a:t>’ Wishes for the </a:t>
            </a:r>
            <a:r>
              <a:rPr lang="en-US" dirty="0" err="1" smtClean="0"/>
              <a:t>GeneOntology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BioCurator</a:t>
            </a:r>
            <a:r>
              <a:rPr lang="en-US" dirty="0" smtClean="0"/>
              <a:t> Meeting 2013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Heiko Dietze – </a:t>
            </a:r>
            <a:r>
              <a:rPr lang="en-GB" b="1" dirty="0" smtClean="0"/>
              <a:t>Lightning 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419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TermGenie</a:t>
            </a:r>
            <a:r>
              <a:rPr lang="en-US" dirty="0" smtClean="0"/>
              <a:t> for the </a:t>
            </a:r>
            <a:r>
              <a:rPr lang="en-US" dirty="0" err="1" smtClean="0"/>
              <a:t>GeneOntology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&gt; 3200 new GO classes in 2 years</a:t>
            </a:r>
          </a:p>
          <a:p>
            <a:r>
              <a:rPr lang="en-US" dirty="0" smtClean="0"/>
              <a:t>About 50% of term requests follow templates</a:t>
            </a:r>
          </a:p>
          <a:p>
            <a:r>
              <a:rPr lang="en-US" dirty="0" smtClean="0"/>
              <a:t>At least 3 years of ontology work: Logic definitions</a:t>
            </a:r>
          </a:p>
          <a:p>
            <a:pPr>
              <a:spcBef>
                <a:spcPts val="1600"/>
              </a:spcBef>
            </a:pPr>
            <a:r>
              <a:rPr lang="en-US" dirty="0" err="1" smtClean="0"/>
              <a:t>TermGenie</a:t>
            </a:r>
            <a:r>
              <a:rPr lang="en-US" dirty="0" smtClean="0"/>
              <a:t> server with 19 templates</a:t>
            </a:r>
          </a:p>
          <a:p>
            <a:pPr lvl="1"/>
            <a:r>
              <a:rPr lang="en-US" dirty="0" smtClean="0"/>
              <a:t>10 Templates with external ontology</a:t>
            </a:r>
            <a:br>
              <a:rPr lang="en-US" dirty="0" smtClean="0"/>
            </a:br>
            <a:r>
              <a:rPr lang="en-US" dirty="0" err="1" smtClean="0"/>
              <a:t>ChEBI</a:t>
            </a:r>
            <a:r>
              <a:rPr lang="en-US" dirty="0" smtClean="0"/>
              <a:t> (Chemical Entities of Biological Interest)</a:t>
            </a:r>
            <a:endParaRPr lang="en-US" dirty="0"/>
          </a:p>
          <a:p>
            <a:r>
              <a:rPr lang="en-US" dirty="0" smtClean="0"/>
              <a:t>Reduce turn-around time</a:t>
            </a:r>
          </a:p>
          <a:p>
            <a:pPr>
              <a:spcBef>
                <a:spcPts val="1848"/>
              </a:spcBef>
            </a:pPr>
            <a:r>
              <a:rPr lang="en-US" i="1" dirty="0" smtClean="0"/>
              <a:t>NEW</a:t>
            </a:r>
            <a:r>
              <a:rPr lang="en-US" dirty="0" smtClean="0"/>
              <a:t>: TG free form template</a:t>
            </a:r>
          </a:p>
          <a:p>
            <a:pPr lvl="1"/>
            <a:r>
              <a:rPr lang="en-US" dirty="0" smtClean="0"/>
              <a:t>Validation, Reasoning</a:t>
            </a:r>
          </a:p>
          <a:p>
            <a:pPr lvl="1"/>
            <a:r>
              <a:rPr lang="en-US" dirty="0" smtClean="0"/>
              <a:t>Web form, Auto-completion</a:t>
            </a:r>
          </a:p>
          <a:p>
            <a:pPr lvl="1"/>
            <a:r>
              <a:rPr lang="en-US" dirty="0" smtClean="0"/>
              <a:t>Review pipeline</a:t>
            </a:r>
          </a:p>
        </p:txBody>
      </p:sp>
    </p:spTree>
    <p:extLst>
      <p:ext uri="{BB962C8B-B14F-4D97-AF65-F5344CB8AC3E}">
        <p14:creationId xmlns:p14="http://schemas.microsoft.com/office/powerpoint/2010/main" val="2791152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678278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338179" y="519144"/>
            <a:ext cx="6467642" cy="1151911"/>
          </a:xfrm>
        </p:spPr>
        <p:txBody>
          <a:bodyPr anchor="ctr">
            <a:normAutofit lnSpcReduction="10000"/>
          </a:bodyPr>
          <a:lstStyle/>
          <a:p>
            <a:r>
              <a:rPr lang="en-US" sz="3200" dirty="0" err="1" smtClean="0"/>
              <a:t>GeneOntology</a:t>
            </a:r>
            <a:r>
              <a:rPr lang="en-US" sz="3200" dirty="0" smtClean="0"/>
              <a:t>:  		</a:t>
            </a:r>
            <a:r>
              <a:rPr lang="en-US" sz="3200" dirty="0" err="1" smtClean="0"/>
              <a:t>go.termgenie.org</a:t>
            </a:r>
            <a:endParaRPr lang="en-US" sz="3200" dirty="0" smtClean="0"/>
          </a:p>
          <a:p>
            <a:r>
              <a:rPr lang="en-US" sz="3200" dirty="0" smtClean="0"/>
              <a:t>Open Source: 		</a:t>
            </a:r>
            <a:r>
              <a:rPr lang="en-US" sz="3200" dirty="0" err="1" smtClean="0"/>
              <a:t>termgenie.org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09864" y="2791323"/>
            <a:ext cx="3501189" cy="354605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Gene Ontology Consortium</a:t>
            </a:r>
          </a:p>
          <a:p>
            <a:r>
              <a:rPr lang="en-US" sz="3200" dirty="0" smtClean="0"/>
              <a:t>Chris </a:t>
            </a:r>
            <a:r>
              <a:rPr lang="en-US" sz="3200" dirty="0" err="1" smtClean="0"/>
              <a:t>Mungall</a:t>
            </a:r>
            <a:endParaRPr lang="en-US" sz="3200" dirty="0" smtClean="0"/>
          </a:p>
          <a:p>
            <a:r>
              <a:rPr lang="en-US" sz="3200" dirty="0" err="1"/>
              <a:t>Suzi</a:t>
            </a:r>
            <a:r>
              <a:rPr lang="en-US" sz="3200" dirty="0"/>
              <a:t> </a:t>
            </a:r>
            <a:r>
              <a:rPr lang="en-US" sz="3200" dirty="0" smtClean="0"/>
              <a:t>Lewis</a:t>
            </a:r>
          </a:p>
          <a:p>
            <a:r>
              <a:rPr lang="en-US" sz="3200" dirty="0" smtClean="0"/>
              <a:t>Seth Carbon</a:t>
            </a:r>
          </a:p>
          <a:p>
            <a:r>
              <a:rPr lang="en-US" sz="3200" dirty="0" smtClean="0"/>
              <a:t>Tony Sawford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half" idx="2"/>
          </p:nvPr>
        </p:nvSpPr>
        <p:spPr>
          <a:xfrm>
            <a:off x="4846003" y="2791323"/>
            <a:ext cx="3501189" cy="354605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Tanya </a:t>
            </a:r>
            <a:r>
              <a:rPr lang="en-US" sz="3200" dirty="0" err="1" smtClean="0"/>
              <a:t>Berardini</a:t>
            </a:r>
            <a:endParaRPr lang="en-US" sz="3200" dirty="0" smtClean="0"/>
          </a:p>
          <a:p>
            <a:r>
              <a:rPr lang="en-US" sz="3200" dirty="0" smtClean="0"/>
              <a:t>Rebecca </a:t>
            </a:r>
            <a:r>
              <a:rPr lang="en-US" sz="3200" dirty="0" err="1" smtClean="0"/>
              <a:t>Fougler</a:t>
            </a:r>
            <a:endParaRPr lang="en-US" sz="3200" dirty="0" smtClean="0"/>
          </a:p>
          <a:p>
            <a:r>
              <a:rPr lang="en-US" sz="3200" dirty="0" smtClean="0"/>
              <a:t>David Hill</a:t>
            </a:r>
          </a:p>
          <a:p>
            <a:r>
              <a:rPr lang="en-US" sz="3200" dirty="0" smtClean="0"/>
              <a:t>Jane Lomax</a:t>
            </a:r>
          </a:p>
          <a:p>
            <a:r>
              <a:rPr lang="en-US" sz="3200" dirty="0" smtClean="0"/>
              <a:t>Paola </a:t>
            </a:r>
            <a:r>
              <a:rPr lang="en-US" sz="3200" dirty="0" err="1" smtClean="0"/>
              <a:t>Roncaglia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930080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2249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One bottleneck for </a:t>
            </a:r>
            <a:r>
              <a:rPr lang="en-US" dirty="0" err="1" smtClean="0"/>
              <a:t>biocuration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Creation of new ontology classes/terms</a:t>
            </a:r>
            <a:endParaRPr lang="en-US" sz="17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>
              <a:spcBef>
                <a:spcPts val="1600"/>
              </a:spcBef>
            </a:pPr>
            <a:endParaRPr lang="en-US" dirty="0" smtClean="0"/>
          </a:p>
          <a:p>
            <a:pPr>
              <a:spcBef>
                <a:spcPts val="1600"/>
              </a:spcBef>
            </a:pPr>
            <a:r>
              <a:rPr lang="en-US" dirty="0" smtClean="0"/>
              <a:t>Creating a new class: not trivial</a:t>
            </a:r>
          </a:p>
          <a:p>
            <a:pPr lvl="1"/>
            <a:r>
              <a:rPr lang="en-US" dirty="0" smtClean="0"/>
              <a:t>Class does not already exist</a:t>
            </a:r>
          </a:p>
          <a:p>
            <a:pPr lvl="1"/>
            <a:r>
              <a:rPr lang="en-US" dirty="0" smtClean="0"/>
              <a:t>Relations, Structure of the ontology</a:t>
            </a:r>
          </a:p>
          <a:p>
            <a:pPr lvl="1"/>
            <a:r>
              <a:rPr lang="en-US" dirty="0" smtClean="0"/>
              <a:t>Metadata: Definitions, </a:t>
            </a:r>
            <a:r>
              <a:rPr lang="en-US" dirty="0"/>
              <a:t>r</a:t>
            </a:r>
            <a:r>
              <a:rPr lang="en-US" dirty="0" smtClean="0"/>
              <a:t>eferences, synonyms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120343" y="2617675"/>
            <a:ext cx="2499372" cy="1195244"/>
            <a:chOff x="5079378" y="2399195"/>
            <a:chExt cx="2499372" cy="1195244"/>
          </a:xfrm>
        </p:grpSpPr>
        <p:pic>
          <p:nvPicPr>
            <p:cNvPr id="5" name="Picture 4" descr="aa0538400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58288" y="2631057"/>
              <a:ext cx="245745" cy="731520"/>
            </a:xfrm>
            <a:prstGeom prst="rect">
              <a:avLst/>
            </a:prstGeom>
          </p:spPr>
        </p:pic>
        <p:pic>
          <p:nvPicPr>
            <p:cNvPr id="6" name="Picture 5" descr="bu00371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79378" y="2631057"/>
              <a:ext cx="293608" cy="731520"/>
            </a:xfrm>
            <a:prstGeom prst="rect">
              <a:avLst/>
            </a:prstGeom>
          </p:spPr>
        </p:pic>
        <p:sp>
          <p:nvSpPr>
            <p:cNvPr id="7" name="Can 6"/>
            <p:cNvSpPr/>
            <p:nvPr/>
          </p:nvSpPr>
          <p:spPr>
            <a:xfrm>
              <a:off x="6650182" y="2399195"/>
              <a:ext cx="928568" cy="1195244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Ontology</a:t>
              </a:r>
              <a:endParaRPr lang="en-US" sz="1400" b="1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5940101" y="2996817"/>
              <a:ext cx="61449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/>
          <p:cNvCxnSpPr/>
          <p:nvPr/>
        </p:nvCxnSpPr>
        <p:spPr>
          <a:xfrm>
            <a:off x="3932756" y="2617675"/>
            <a:ext cx="682771" cy="4955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32756" y="3215297"/>
            <a:ext cx="68277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932756" y="3340388"/>
            <a:ext cx="682771" cy="4725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1191406" y="2428240"/>
            <a:ext cx="2321956" cy="1636997"/>
            <a:chOff x="1191406" y="2428240"/>
            <a:chExt cx="2321956" cy="1636997"/>
          </a:xfrm>
        </p:grpSpPr>
        <p:pic>
          <p:nvPicPr>
            <p:cNvPr id="28" name="Picture 27" descr="aa05384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9058" y="2428240"/>
              <a:ext cx="262890" cy="731520"/>
            </a:xfrm>
            <a:prstGeom prst="rect">
              <a:avLst/>
            </a:prstGeom>
          </p:spPr>
        </p:pic>
        <p:pic>
          <p:nvPicPr>
            <p:cNvPr id="29" name="Picture 28" descr="aa049887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4979" y="3163321"/>
              <a:ext cx="232886" cy="731520"/>
            </a:xfrm>
            <a:prstGeom prst="rect">
              <a:avLst/>
            </a:prstGeom>
          </p:spPr>
        </p:pic>
        <p:pic>
          <p:nvPicPr>
            <p:cNvPr id="32" name="Picture 31" descr="AA053857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1748" y="3215297"/>
              <a:ext cx="501614" cy="731520"/>
            </a:xfrm>
            <a:prstGeom prst="rect">
              <a:avLst/>
            </a:prstGeom>
          </p:spPr>
        </p:pic>
        <p:pic>
          <p:nvPicPr>
            <p:cNvPr id="33" name="Picture 32" descr="md000613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406" y="2445550"/>
              <a:ext cx="304324" cy="731520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/>
          </p:nvGrpSpPr>
          <p:grpSpPr>
            <a:xfrm>
              <a:off x="1663137" y="2445550"/>
              <a:ext cx="1394689" cy="1619687"/>
              <a:chOff x="1663137" y="2445550"/>
              <a:chExt cx="1394689" cy="1619687"/>
            </a:xfrm>
          </p:grpSpPr>
          <p:pic>
            <p:nvPicPr>
              <p:cNvPr id="35" name="Picture 34" descr="rbm2_25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63137" y="2445550"/>
                <a:ext cx="1394689" cy="1619687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1675573" y="2845965"/>
                <a:ext cx="13698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rPr>
                  <a:t>New Class?</a:t>
                </a:r>
                <a:endParaRPr lang="en-US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4999789" y="3581057"/>
            <a:ext cx="1096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OntologyEditors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43031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TermGenie</a:t>
            </a:r>
            <a:r>
              <a:rPr lang="en-US" dirty="0" smtClean="0"/>
              <a:t>: Website, Templates, Reasoning</a:t>
            </a:r>
          </a:p>
          <a:p>
            <a:pPr lvl="1">
              <a:buFont typeface="Wingdings" charset="0"/>
              <a:buChar char="è"/>
            </a:pPr>
            <a:r>
              <a:rPr lang="en-US" dirty="0" smtClean="0"/>
              <a:t>Automate creation of new ontology classes</a:t>
            </a:r>
          </a:p>
          <a:p>
            <a:pPr lvl="1">
              <a:buFont typeface="Wingdings" charset="0"/>
              <a:buChar char="è"/>
            </a:pPr>
            <a:r>
              <a:rPr lang="en-US" dirty="0"/>
              <a:t>Simplify </a:t>
            </a:r>
            <a:r>
              <a:rPr lang="en-US" dirty="0" smtClean="0"/>
              <a:t>maintenance of the ontology</a:t>
            </a:r>
          </a:p>
          <a:p>
            <a:pPr>
              <a:spcBef>
                <a:spcPts val="1800"/>
              </a:spcBef>
            </a:pPr>
            <a:r>
              <a:rPr lang="en-US" dirty="0"/>
              <a:t>Immediate creation of a valid identifier</a:t>
            </a:r>
          </a:p>
          <a:p>
            <a:pPr lvl="1"/>
            <a:r>
              <a:rPr lang="en-US" dirty="0"/>
              <a:t>Review: accept, modify, or obsolete</a:t>
            </a:r>
          </a:p>
          <a:p>
            <a:r>
              <a:rPr lang="en-US" dirty="0"/>
              <a:t>E-mail notifications</a:t>
            </a:r>
          </a:p>
          <a:p>
            <a:r>
              <a:rPr lang="en-US" dirty="0"/>
              <a:t>Integration in </a:t>
            </a:r>
            <a:r>
              <a:rPr lang="en-US" dirty="0" err="1"/>
              <a:t>biocuration</a:t>
            </a:r>
            <a:r>
              <a:rPr lang="en-US" dirty="0"/>
              <a:t> </a:t>
            </a:r>
            <a:r>
              <a:rPr lang="en-US" dirty="0" smtClean="0"/>
              <a:t>tools</a:t>
            </a:r>
            <a:endParaRPr lang="en-US" dirty="0"/>
          </a:p>
          <a:p>
            <a:pPr lvl="1"/>
            <a:r>
              <a:rPr lang="en-US" dirty="0" smtClean="0"/>
              <a:t>Allow </a:t>
            </a:r>
            <a:r>
              <a:rPr lang="en-US" dirty="0"/>
              <a:t>immediate use of newly created </a:t>
            </a:r>
            <a:r>
              <a:rPr lang="en-US" dirty="0" smtClean="0"/>
              <a:t>classes</a:t>
            </a:r>
          </a:p>
          <a:p>
            <a:pPr lvl="1"/>
            <a:r>
              <a:rPr lang="en-US" dirty="0" smtClean="0"/>
              <a:t>EBI: Protein2GO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026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29 at 2.59.0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4" r="6664"/>
          <a:stretch/>
        </p:blipFill>
        <p:spPr>
          <a:xfrm>
            <a:off x="304686" y="2994520"/>
            <a:ext cx="8534628" cy="361457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Q</a:t>
            </a:r>
            <a:r>
              <a:rPr lang="en-US" dirty="0" smtClean="0"/>
              <a:t>uick Walkthrough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66000"/>
            <a:ext cx="8229600" cy="4525963"/>
          </a:xfrm>
        </p:spPr>
        <p:txBody>
          <a:bodyPr/>
          <a:lstStyle/>
          <a:p>
            <a:r>
              <a:rPr lang="pt-BR" dirty="0" err="1" smtClean="0"/>
              <a:t>Camptothecin</a:t>
            </a:r>
            <a:r>
              <a:rPr lang="en-US" dirty="0" smtClean="0"/>
              <a:t> metabolism, catabolism, and biosynthesis</a:t>
            </a:r>
          </a:p>
          <a:p>
            <a:r>
              <a:rPr lang="en-US" dirty="0" smtClean="0"/>
              <a:t>Go to the website, select the </a:t>
            </a:r>
            <a:r>
              <a:rPr lang="en-US" dirty="0"/>
              <a:t>t</a:t>
            </a:r>
            <a:r>
              <a:rPr lang="en-US" dirty="0" smtClean="0"/>
              <a:t>emplate: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272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29 at 3.00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9824"/>
            <a:ext cx="9144000" cy="439956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&amp; Autocomplete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49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4-01 at 10.01.26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0" r="1755"/>
          <a:stretch/>
        </p:blipFill>
        <p:spPr>
          <a:xfrm>
            <a:off x="0" y="1590842"/>
            <a:ext cx="8983579" cy="479629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&amp; Submit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902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4-01 at 10.02.5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6232"/>
            <a:ext cx="9144000" cy="425901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 Identifiers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403684" y="4692316"/>
            <a:ext cx="3221790" cy="1831474"/>
            <a:chOff x="1403684" y="4692316"/>
            <a:chExt cx="3221790" cy="1831474"/>
          </a:xfrm>
        </p:grpSpPr>
        <p:sp>
          <p:nvSpPr>
            <p:cNvPr id="2" name="Rectangle 1"/>
            <p:cNvSpPr/>
            <p:nvPr/>
          </p:nvSpPr>
          <p:spPr>
            <a:xfrm>
              <a:off x="1403684" y="4692316"/>
              <a:ext cx="1216527" cy="72189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620211" y="5614738"/>
              <a:ext cx="2005263" cy="909052"/>
              <a:chOff x="2620211" y="5614738"/>
              <a:chExt cx="2005263" cy="909052"/>
            </a:xfrm>
          </p:grpSpPr>
          <p:sp>
            <p:nvSpPr>
              <p:cNvPr id="5" name="Rounded Rectangular Callout 4"/>
              <p:cNvSpPr/>
              <p:nvPr/>
            </p:nvSpPr>
            <p:spPr>
              <a:xfrm>
                <a:off x="2620211" y="5614738"/>
                <a:ext cx="2005263" cy="909052"/>
              </a:xfrm>
              <a:prstGeom prst="wedgeRoundRectCallout">
                <a:avLst>
                  <a:gd name="adj1" fmla="val -37927"/>
                  <a:gd name="adj2" fmla="val -73645"/>
                  <a:gd name="adj3" fmla="val 16667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720474" y="5869209"/>
                <a:ext cx="18047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New </a:t>
                </a:r>
                <a:r>
                  <a:rPr lang="en-US" sz="2000" dirty="0" err="1" smtClean="0"/>
                  <a:t>Identifers</a:t>
                </a:r>
                <a:endParaRPr lang="en-US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3448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TermGenie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52151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 smtClean="0"/>
              <a:t>Template-</a:t>
            </a:r>
            <a:r>
              <a:rPr lang="en-US" dirty="0"/>
              <a:t>based approach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Many term request follow known templates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i="1" dirty="0" smtClean="0"/>
              <a:t>		</a:t>
            </a:r>
            <a:r>
              <a:rPr lang="en-US" dirty="0" smtClean="0"/>
              <a:t>genus		+ 	  differentia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 smtClean="0"/>
              <a:t>	</a:t>
            </a:r>
            <a:r>
              <a:rPr lang="en-US" i="1" dirty="0" smtClean="0"/>
              <a:t>metabolism</a:t>
            </a:r>
            <a:r>
              <a:rPr lang="en-US" dirty="0" smtClean="0"/>
              <a:t> 	+ 	</a:t>
            </a:r>
            <a:r>
              <a:rPr lang="pt-BR" i="1" dirty="0" err="1" smtClean="0"/>
              <a:t>camptothecin</a:t>
            </a:r>
            <a:endParaRPr lang="pt-BR" i="1" dirty="0" smtClean="0"/>
          </a:p>
          <a:p>
            <a:pPr marL="457200" lvl="1" indent="0">
              <a:spcBef>
                <a:spcPts val="600"/>
              </a:spcBef>
              <a:buNone/>
            </a:pPr>
            <a:r>
              <a:rPr lang="pt-BR" dirty="0">
                <a:latin typeface="Wingdings"/>
                <a:ea typeface="Wingdings"/>
                <a:cs typeface="Wingdings"/>
                <a:sym typeface="Wingdings"/>
              </a:rPr>
              <a:t>	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Logic definition in OWL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en-US" sz="1900" dirty="0" smtClean="0">
                <a:latin typeface="Courier New"/>
                <a:cs typeface="Courier New"/>
              </a:rPr>
              <a:t>metabolism </a:t>
            </a:r>
            <a:r>
              <a:rPr lang="en-US" sz="1900" dirty="0">
                <a:latin typeface="Courier New"/>
                <a:cs typeface="Courier New"/>
              </a:rPr>
              <a:t>and </a:t>
            </a:r>
            <a:r>
              <a:rPr lang="en-US" sz="1900" dirty="0" err="1" smtClean="0">
                <a:latin typeface="Courier New"/>
                <a:cs typeface="Courier New"/>
              </a:rPr>
              <a:t>has_participant</a:t>
            </a:r>
            <a:r>
              <a:rPr lang="en-US" sz="1900" dirty="0" smtClean="0">
                <a:latin typeface="Courier New"/>
                <a:cs typeface="Courier New"/>
              </a:rPr>
              <a:t> some </a:t>
            </a:r>
            <a:r>
              <a:rPr lang="pt-BR" sz="1900" dirty="0" err="1">
                <a:latin typeface="Courier New"/>
                <a:cs typeface="Courier New"/>
              </a:rPr>
              <a:t>camptothecin</a:t>
            </a:r>
            <a:endParaRPr lang="en-US" dirty="0" smtClean="0">
              <a:latin typeface="Courier New"/>
              <a:cs typeface="Courier New"/>
            </a:endParaRPr>
          </a:p>
          <a:p>
            <a:pPr lvl="1">
              <a:spcBef>
                <a:spcPts val="1200"/>
              </a:spcBef>
            </a:pPr>
            <a:r>
              <a:rPr lang="en-US" dirty="0" smtClean="0"/>
              <a:t>Generate </a:t>
            </a:r>
            <a:r>
              <a:rPr lang="en-US" dirty="0"/>
              <a:t>labels, definitions, metadata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Separation </a:t>
            </a:r>
            <a:r>
              <a:rPr lang="en-US" dirty="0"/>
              <a:t>of </a:t>
            </a:r>
            <a:r>
              <a:rPr lang="en-US" dirty="0" smtClean="0"/>
              <a:t>roles</a:t>
            </a:r>
          </a:p>
          <a:p>
            <a:pPr lvl="2"/>
            <a:r>
              <a:rPr lang="en-US" dirty="0" smtClean="0"/>
              <a:t>Ontology editors + OWL experts:</a:t>
            </a:r>
            <a:br>
              <a:rPr lang="en-US" dirty="0" smtClean="0"/>
            </a:br>
            <a:r>
              <a:rPr lang="en-US" dirty="0" smtClean="0"/>
              <a:t>Create </a:t>
            </a:r>
            <a:r>
              <a:rPr lang="en-US" dirty="0"/>
              <a:t>templates in </a:t>
            </a:r>
            <a:r>
              <a:rPr lang="en-US" dirty="0" smtClean="0"/>
              <a:t>conjunction</a:t>
            </a:r>
            <a:endParaRPr lang="en-US" dirty="0"/>
          </a:p>
          <a:p>
            <a:pPr lvl="2"/>
            <a:r>
              <a:rPr lang="en-US" dirty="0"/>
              <a:t>Templates can be used many times by </a:t>
            </a:r>
            <a:r>
              <a:rPr lang="en-US" dirty="0" smtClean="0"/>
              <a:t>annotators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04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TermGenie</a:t>
            </a:r>
            <a:r>
              <a:rPr lang="en-US" dirty="0" smtClean="0"/>
              <a:t> - Reasoning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2772"/>
            <a:ext cx="8229600" cy="205661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Use </a:t>
            </a:r>
            <a:r>
              <a:rPr lang="en-US" dirty="0" err="1" smtClean="0"/>
              <a:t>reasoner</a:t>
            </a:r>
            <a:r>
              <a:rPr lang="en-US" dirty="0" smtClean="0"/>
              <a:t> for:</a:t>
            </a:r>
          </a:p>
          <a:p>
            <a:pPr lvl="1"/>
            <a:r>
              <a:rPr lang="en-US" dirty="0" smtClean="0"/>
              <a:t>Check for existing terms</a:t>
            </a:r>
          </a:p>
          <a:p>
            <a:pPr lvl="1"/>
            <a:r>
              <a:rPr lang="en-US" dirty="0" smtClean="0"/>
              <a:t>Infer new and updated relations</a:t>
            </a:r>
          </a:p>
          <a:p>
            <a:pPr lvl="1"/>
            <a:r>
              <a:rPr lang="en-US" dirty="0" smtClean="0"/>
              <a:t>Check for constraint violations (</a:t>
            </a:r>
            <a:r>
              <a:rPr lang="en-US" dirty="0" err="1" smtClean="0"/>
              <a:t>unsatisfiability</a:t>
            </a:r>
            <a:r>
              <a:rPr lang="en-US" dirty="0" smtClean="0"/>
              <a:t>)</a:t>
            </a:r>
          </a:p>
          <a:p>
            <a:pPr>
              <a:spcBef>
                <a:spcPts val="1848"/>
              </a:spcBef>
            </a:pPr>
            <a:r>
              <a:rPr lang="en-US" dirty="0" smtClean="0"/>
              <a:t>OWL </a:t>
            </a:r>
            <a:r>
              <a:rPr lang="en-US" dirty="0" err="1" smtClean="0"/>
              <a:t>Reasoner</a:t>
            </a:r>
            <a:r>
              <a:rPr lang="en-US" dirty="0" smtClean="0"/>
              <a:t>: ELK </a:t>
            </a:r>
            <a:r>
              <a:rPr lang="en-US" dirty="0" err="1" smtClean="0"/>
              <a:t>Reasoner</a:t>
            </a:r>
            <a:r>
              <a:rPr lang="en-US" dirty="0" smtClean="0"/>
              <a:t>	</a:t>
            </a:r>
            <a:r>
              <a:rPr lang="cs-CZ" sz="2100" i="1" dirty="0" err="1" smtClean="0"/>
              <a:t>Kazakov</a:t>
            </a:r>
            <a:r>
              <a:rPr lang="cs-CZ" sz="2100" i="1" dirty="0" smtClean="0"/>
              <a:t> </a:t>
            </a:r>
            <a:r>
              <a:rPr lang="cs-CZ" sz="2100" i="1" dirty="0"/>
              <a:t>et al</a:t>
            </a:r>
            <a:r>
              <a:rPr lang="cs-CZ" sz="2100" i="1" dirty="0" smtClean="0"/>
              <a:t>.</a:t>
            </a:r>
            <a:endParaRPr lang="en-US" dirty="0" smtClean="0"/>
          </a:p>
        </p:txBody>
      </p:sp>
      <p:grpSp>
        <p:nvGrpSpPr>
          <p:cNvPr id="82" name="Group 81"/>
          <p:cNvGrpSpPr/>
          <p:nvPr/>
        </p:nvGrpSpPr>
        <p:grpSpPr>
          <a:xfrm>
            <a:off x="1982825" y="5755748"/>
            <a:ext cx="3163081" cy="1082325"/>
            <a:chOff x="1982825" y="5755748"/>
            <a:chExt cx="3163081" cy="1082325"/>
          </a:xfrm>
        </p:grpSpPr>
        <p:grpSp>
          <p:nvGrpSpPr>
            <p:cNvPr id="56" name="Group 55"/>
            <p:cNvGrpSpPr/>
            <p:nvPr/>
          </p:nvGrpSpPr>
          <p:grpSpPr>
            <a:xfrm>
              <a:off x="2413001" y="6407186"/>
              <a:ext cx="2732905" cy="430887"/>
              <a:chOff x="2465916" y="5207069"/>
              <a:chExt cx="2732905" cy="430887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2465916" y="5207069"/>
                <a:ext cx="2732905" cy="43088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465916" y="5207069"/>
                <a:ext cx="273290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smtClean="0">
                    <a:latin typeface="Courier New"/>
                    <a:cs typeface="Courier New"/>
                  </a:rPr>
                  <a:t>GO:0008152 and </a:t>
                </a:r>
                <a:r>
                  <a:rPr lang="en-US" sz="1100" b="1" dirty="0" err="1" smtClean="0">
                    <a:latin typeface="Courier New"/>
                    <a:cs typeface="Courier New"/>
                  </a:rPr>
                  <a:t>has_participant</a:t>
                </a:r>
                <a:endParaRPr lang="en-US" sz="1100" b="1" dirty="0" smtClean="0">
                  <a:latin typeface="Courier New"/>
                  <a:cs typeface="Courier New"/>
                </a:endParaRPr>
              </a:p>
              <a:p>
                <a:pPr algn="ctr"/>
                <a:r>
                  <a:rPr lang="en-US" sz="1100" b="1" dirty="0">
                    <a:latin typeface="Courier New"/>
                    <a:cs typeface="Courier New"/>
                  </a:rPr>
                  <a:t>s</a:t>
                </a:r>
                <a:r>
                  <a:rPr lang="en-US" sz="1100" b="1" dirty="0" smtClean="0">
                    <a:latin typeface="Courier New"/>
                    <a:cs typeface="Courier New"/>
                  </a:rPr>
                  <a:t>ome CHEBI:27656</a:t>
                </a:r>
                <a:endParaRPr lang="en-US" sz="1100" b="1" dirty="0">
                  <a:latin typeface="Courier New"/>
                  <a:cs typeface="Courier New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1982825" y="5755748"/>
              <a:ext cx="1424838" cy="644420"/>
              <a:chOff x="1982825" y="5750153"/>
              <a:chExt cx="1424838" cy="64442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2024125" y="5750153"/>
                <a:ext cx="1342238" cy="64442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982825" y="5810753"/>
                <a:ext cx="14248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err="1"/>
                  <a:t>c</a:t>
                </a:r>
                <a:r>
                  <a:rPr lang="en-US" sz="1400" dirty="0" err="1" smtClean="0"/>
                  <a:t>amptothecin</a:t>
                </a:r>
                <a:endParaRPr lang="en-US" sz="1400" dirty="0" smtClean="0"/>
              </a:p>
              <a:p>
                <a:pPr algn="ctr"/>
                <a:r>
                  <a:rPr lang="en-US" sz="1400" dirty="0" smtClean="0"/>
                  <a:t>metabolism</a:t>
                </a: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1928245" y="3291423"/>
            <a:ext cx="1533999" cy="644420"/>
            <a:chOff x="743391" y="4071004"/>
            <a:chExt cx="1533999" cy="644420"/>
          </a:xfrm>
        </p:grpSpPr>
        <p:sp>
          <p:nvSpPr>
            <p:cNvPr id="25" name="Rectangle 24"/>
            <p:cNvSpPr/>
            <p:nvPr/>
          </p:nvSpPr>
          <p:spPr>
            <a:xfrm>
              <a:off x="839271" y="4071004"/>
              <a:ext cx="1342238" cy="64442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3391" y="4162382"/>
              <a:ext cx="153399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m</a:t>
              </a:r>
              <a:r>
                <a:rPr lang="en-US" sz="1400" dirty="0" smtClean="0"/>
                <a:t>etabolic process</a:t>
              </a:r>
              <a:endParaRPr lang="en-US" sz="1200" dirty="0" smtClean="0"/>
            </a:p>
            <a:p>
              <a:pPr algn="ctr"/>
              <a:r>
                <a:rPr lang="en-US" sz="1200" b="1" dirty="0" smtClean="0">
                  <a:latin typeface="Courier New"/>
                  <a:cs typeface="Courier New"/>
                </a:rPr>
                <a:t>GO:0008152</a:t>
              </a:r>
            </a:p>
          </p:txBody>
        </p:sp>
      </p:grpSp>
      <p:cxnSp>
        <p:nvCxnSpPr>
          <p:cNvPr id="43" name="Elbow Connector 42"/>
          <p:cNvCxnSpPr>
            <a:stCxn id="13" idx="1"/>
            <a:endCxn id="26" idx="1"/>
          </p:cNvCxnSpPr>
          <p:nvPr/>
        </p:nvCxnSpPr>
        <p:spPr>
          <a:xfrm rot="10800000">
            <a:off x="1928245" y="3629024"/>
            <a:ext cx="54580" cy="2448935"/>
          </a:xfrm>
          <a:prstGeom prst="bentConnector3">
            <a:avLst>
              <a:gd name="adj1" fmla="val 2148686"/>
            </a:avLst>
          </a:prstGeom>
          <a:ln>
            <a:solidFill>
              <a:srgbClr val="00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>
            <a:off x="1982825" y="3935843"/>
            <a:ext cx="3618150" cy="1499822"/>
            <a:chOff x="1982825" y="3935843"/>
            <a:chExt cx="3618150" cy="1499822"/>
          </a:xfrm>
        </p:grpSpPr>
        <p:grpSp>
          <p:nvGrpSpPr>
            <p:cNvPr id="79" name="Group 78"/>
            <p:cNvGrpSpPr/>
            <p:nvPr/>
          </p:nvGrpSpPr>
          <p:grpSpPr>
            <a:xfrm>
              <a:off x="1982825" y="4355330"/>
              <a:ext cx="3618150" cy="1080335"/>
              <a:chOff x="1982825" y="4355330"/>
              <a:chExt cx="3618150" cy="1080335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2413001" y="5004778"/>
                <a:ext cx="2732905" cy="430887"/>
                <a:chOff x="2465916" y="5207069"/>
                <a:chExt cx="2732905" cy="430887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2465916" y="5207069"/>
                  <a:ext cx="2732905" cy="43088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465916" y="5207069"/>
                  <a:ext cx="273290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latin typeface="Courier New"/>
                      <a:cs typeface="Courier New"/>
                    </a:rPr>
                    <a:t>GO:0008152 and </a:t>
                  </a:r>
                  <a:r>
                    <a:rPr lang="en-US" sz="1100" b="1" dirty="0" err="1" smtClean="0">
                      <a:latin typeface="Courier New"/>
                      <a:cs typeface="Courier New"/>
                    </a:rPr>
                    <a:t>has_participant</a:t>
                  </a:r>
                  <a:endParaRPr lang="en-US" sz="1100" b="1" dirty="0" smtClean="0">
                    <a:latin typeface="Courier New"/>
                    <a:cs typeface="Courier New"/>
                  </a:endParaRPr>
                </a:p>
                <a:p>
                  <a:pPr algn="ctr"/>
                  <a:r>
                    <a:rPr lang="en-US" sz="1100" b="1" dirty="0">
                      <a:latin typeface="Courier New"/>
                      <a:cs typeface="Courier New"/>
                    </a:rPr>
                    <a:t>s</a:t>
                  </a:r>
                  <a:r>
                    <a:rPr lang="en-US" sz="1100" b="1" dirty="0" smtClean="0">
                      <a:latin typeface="Courier New"/>
                      <a:cs typeface="Courier New"/>
                    </a:rPr>
                    <a:t>ome CHEBI:22315</a:t>
                  </a:r>
                  <a:endParaRPr lang="en-US" sz="1100" b="1" dirty="0">
                    <a:latin typeface="Courier New"/>
                    <a:cs typeface="Courier New"/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1982825" y="4355330"/>
                <a:ext cx="1424838" cy="646331"/>
                <a:chOff x="743392" y="4070527"/>
                <a:chExt cx="1424838" cy="646331"/>
              </a:xfrm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784692" y="4071482"/>
                  <a:ext cx="1342238" cy="64442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743392" y="4070527"/>
                  <a:ext cx="142483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/>
                    <a:t>alkaloid</a:t>
                  </a:r>
                </a:p>
                <a:p>
                  <a:pPr algn="ctr"/>
                  <a:r>
                    <a:rPr lang="en-US" sz="1200" dirty="0" smtClean="0"/>
                    <a:t>metabolic process</a:t>
                  </a:r>
                </a:p>
                <a:p>
                  <a:pPr algn="ctr"/>
                  <a:r>
                    <a:rPr lang="en-US" sz="1200" b="1" dirty="0" smtClean="0">
                      <a:latin typeface="Courier New"/>
                      <a:cs typeface="Courier New"/>
                    </a:rPr>
                    <a:t>GO:0009820</a:t>
                  </a:r>
                  <a:endParaRPr lang="en-US" sz="1200" b="1" dirty="0">
                    <a:latin typeface="Courier New"/>
                    <a:cs typeface="Courier New"/>
                  </a:endParaRPr>
                </a:p>
              </p:txBody>
            </p:sp>
          </p:grpSp>
          <p:cxnSp>
            <p:nvCxnSpPr>
              <p:cNvPr id="35" name="Straight Arrow Connector 34"/>
              <p:cNvCxnSpPr/>
              <p:nvPr/>
            </p:nvCxnSpPr>
            <p:spPr>
              <a:xfrm flipV="1">
                <a:off x="3407663" y="4668403"/>
                <a:ext cx="2193312" cy="10093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3835850" y="4371589"/>
                <a:ext cx="13369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/>
                  <a:t>h</a:t>
                </a:r>
                <a:r>
                  <a:rPr lang="en-US" sz="1400" dirty="0" err="1" smtClean="0"/>
                  <a:t>as_participant</a:t>
                </a:r>
                <a:endParaRPr lang="en-US" sz="1400" dirty="0"/>
              </a:p>
            </p:txBody>
          </p:sp>
        </p:grpSp>
        <p:cxnSp>
          <p:nvCxnSpPr>
            <p:cNvPr id="48" name="Straight Arrow Connector 47"/>
            <p:cNvCxnSpPr>
              <a:stCxn id="7" idx="0"/>
              <a:endCxn id="25" idx="2"/>
            </p:cNvCxnSpPr>
            <p:nvPr/>
          </p:nvCxnSpPr>
          <p:spPr>
            <a:xfrm flipV="1">
              <a:off x="2695244" y="3935843"/>
              <a:ext cx="0" cy="41948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3407663" y="5772783"/>
            <a:ext cx="2152012" cy="320565"/>
            <a:chOff x="3407663" y="5772783"/>
            <a:chExt cx="2152012" cy="320565"/>
          </a:xfrm>
        </p:grpSpPr>
        <p:cxnSp>
          <p:nvCxnSpPr>
            <p:cNvPr id="37" name="Straight Arrow Connector 36"/>
            <p:cNvCxnSpPr>
              <a:stCxn id="13" idx="3"/>
              <a:endCxn id="16" idx="1"/>
            </p:cNvCxnSpPr>
            <p:nvPr/>
          </p:nvCxnSpPr>
          <p:spPr>
            <a:xfrm>
              <a:off x="3407663" y="6077958"/>
              <a:ext cx="2152012" cy="1539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3815200" y="5772783"/>
              <a:ext cx="13369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h</a:t>
              </a:r>
              <a:r>
                <a:rPr lang="en-US" sz="1400" dirty="0" err="1" smtClean="0"/>
                <a:t>as_participant</a:t>
              </a:r>
              <a:endParaRPr lang="en-US" sz="1400" dirty="0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833626" y="3696613"/>
            <a:ext cx="10330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 smtClean="0">
                <a:latin typeface="Courier New"/>
                <a:cs typeface="Courier New"/>
              </a:rPr>
              <a:t>redundant</a:t>
            </a:r>
            <a:endParaRPr lang="en-US" sz="1100" b="1" i="1" dirty="0">
              <a:latin typeface="Courier New"/>
              <a:cs typeface="Courier New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2201333" y="5001661"/>
            <a:ext cx="1076598" cy="736314"/>
            <a:chOff x="2201333" y="5001661"/>
            <a:chExt cx="1076598" cy="736314"/>
          </a:xfrm>
        </p:grpSpPr>
        <p:cxnSp>
          <p:nvCxnSpPr>
            <p:cNvPr id="50" name="Straight Arrow Connector 49"/>
            <p:cNvCxnSpPr/>
            <p:nvPr/>
          </p:nvCxnSpPr>
          <p:spPr>
            <a:xfrm flipV="1">
              <a:off x="2201333" y="5001661"/>
              <a:ext cx="0" cy="736314"/>
            </a:xfrm>
            <a:prstGeom prst="straightConnector1">
              <a:avLst/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2244855" y="5469687"/>
              <a:ext cx="103307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i="1" dirty="0" smtClean="0">
                  <a:latin typeface="Courier New"/>
                  <a:cs typeface="Courier New"/>
                </a:rPr>
                <a:t>inferred</a:t>
              </a:r>
              <a:endParaRPr lang="en-US" sz="1100" b="1" i="1" dirty="0">
                <a:latin typeface="Courier New"/>
                <a:cs typeface="Courier New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408084" y="3938837"/>
            <a:ext cx="3633111" cy="2814572"/>
            <a:chOff x="5408084" y="3938837"/>
            <a:chExt cx="3633111" cy="2814572"/>
          </a:xfrm>
        </p:grpSpPr>
        <p:grpSp>
          <p:nvGrpSpPr>
            <p:cNvPr id="17" name="Group 16"/>
            <p:cNvGrpSpPr/>
            <p:nvPr/>
          </p:nvGrpSpPr>
          <p:grpSpPr>
            <a:xfrm>
              <a:off x="7206231" y="5050970"/>
              <a:ext cx="1533999" cy="644420"/>
              <a:chOff x="743391" y="4071004"/>
              <a:chExt cx="1533999" cy="64442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839271" y="4071004"/>
                <a:ext cx="1342238" cy="64442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43391" y="4162382"/>
                <a:ext cx="153399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err="1"/>
                  <a:t>q</a:t>
                </a:r>
                <a:r>
                  <a:rPr lang="en-US" sz="1400" dirty="0" err="1" smtClean="0"/>
                  <a:t>uinoline</a:t>
                </a:r>
                <a:r>
                  <a:rPr lang="en-US" sz="1400" dirty="0" smtClean="0"/>
                  <a:t> alkaloid</a:t>
                </a:r>
                <a:endParaRPr lang="en-US" sz="1200" dirty="0" smtClean="0"/>
              </a:p>
              <a:p>
                <a:pPr algn="ctr"/>
                <a:r>
                  <a:rPr lang="en-US" sz="1200" b="1" dirty="0" smtClean="0">
                    <a:latin typeface="Courier New"/>
                    <a:cs typeface="Courier New"/>
                  </a:rPr>
                  <a:t>CHEBI:26509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559675" y="5755748"/>
              <a:ext cx="1424838" cy="644420"/>
              <a:chOff x="743392" y="4071004"/>
              <a:chExt cx="1424838" cy="64442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784692" y="4071004"/>
                <a:ext cx="1342238" cy="64442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43392" y="4162382"/>
                <a:ext cx="142483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err="1"/>
                  <a:t>c</a:t>
                </a:r>
                <a:r>
                  <a:rPr lang="en-US" sz="1400" dirty="0" err="1" smtClean="0"/>
                  <a:t>amptothecin</a:t>
                </a:r>
                <a:endParaRPr lang="en-US" sz="1200" dirty="0" smtClean="0"/>
              </a:p>
              <a:p>
                <a:pPr algn="ctr"/>
                <a:r>
                  <a:rPr lang="en-US" sz="1200" b="1" dirty="0" smtClean="0">
                    <a:latin typeface="Courier New"/>
                    <a:cs typeface="Courier New"/>
                  </a:rPr>
                  <a:t>CHEBI:27656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559675" y="4346193"/>
              <a:ext cx="1424838" cy="644420"/>
              <a:chOff x="743392" y="4071004"/>
              <a:chExt cx="1424838" cy="64442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784692" y="4071004"/>
                <a:ext cx="1342238" cy="64442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43392" y="4162382"/>
                <a:ext cx="142483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alkaloid</a:t>
                </a:r>
                <a:endParaRPr lang="en-US" sz="1200" dirty="0" smtClean="0"/>
              </a:p>
              <a:p>
                <a:pPr algn="ctr"/>
                <a:r>
                  <a:rPr lang="en-US" sz="1200" b="1" dirty="0" smtClean="0">
                    <a:latin typeface="Courier New"/>
                    <a:cs typeface="Courier New"/>
                  </a:rPr>
                  <a:t>CHEBI:22315</a:t>
                </a:r>
              </a:p>
            </p:txBody>
          </p:sp>
        </p:grpSp>
        <p:cxnSp>
          <p:nvCxnSpPr>
            <p:cNvPr id="29" name="Straight Arrow Connector 28"/>
            <p:cNvCxnSpPr>
              <a:stCxn id="18" idx="0"/>
              <a:endCxn id="22" idx="3"/>
            </p:cNvCxnSpPr>
            <p:nvPr/>
          </p:nvCxnSpPr>
          <p:spPr>
            <a:xfrm flipH="1" flipV="1">
              <a:off x="6984513" y="4683793"/>
              <a:ext cx="988717" cy="36717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5" idx="3"/>
              <a:endCxn id="18" idx="2"/>
            </p:cNvCxnSpPr>
            <p:nvPr/>
          </p:nvCxnSpPr>
          <p:spPr>
            <a:xfrm flipV="1">
              <a:off x="6943213" y="5695390"/>
              <a:ext cx="1030017" cy="38256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5408084" y="3989919"/>
              <a:ext cx="3450167" cy="276349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122179" y="3938837"/>
              <a:ext cx="1919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External: </a:t>
              </a:r>
              <a:r>
                <a:rPr lang="en-US" dirty="0" err="1" smtClean="0"/>
                <a:t>ChEBI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33285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362</Words>
  <Application>Microsoft Macintosh PowerPoint</Application>
  <PresentationFormat>On-screen Show (4:3)</PresentationFormat>
  <Paragraphs>105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TermGenie – Granting Biocurators’ Wishes for the GeneOntology</vt:lpstr>
      <vt:lpstr>The Problem</vt:lpstr>
      <vt:lpstr>The Solution</vt:lpstr>
      <vt:lpstr>A Quick Walkthrough</vt:lpstr>
      <vt:lpstr>Forms &amp; Autocomplete</vt:lpstr>
      <vt:lpstr>Review &amp; Submit</vt:lpstr>
      <vt:lpstr>Valid Identifiers</vt:lpstr>
      <vt:lpstr>TermGenie</vt:lpstr>
      <vt:lpstr>TermGenie - Reasoning</vt:lpstr>
      <vt:lpstr>TermGenie for the GeneOntology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Heiko Dietze</dc:creator>
  <cp:lastModifiedBy>Heiko Dietze</cp:lastModifiedBy>
  <cp:revision>72</cp:revision>
  <dcterms:created xsi:type="dcterms:W3CDTF">2013-03-21T20:17:39Z</dcterms:created>
  <dcterms:modified xsi:type="dcterms:W3CDTF">2013-04-09T21:59:21Z</dcterms:modified>
</cp:coreProperties>
</file>