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3" r:id="rId3"/>
    <p:sldId id="319" r:id="rId4"/>
    <p:sldId id="328" r:id="rId5"/>
    <p:sldId id="329" r:id="rId6"/>
    <p:sldId id="322" r:id="rId7"/>
    <p:sldId id="325" r:id="rId8"/>
    <p:sldId id="321" r:id="rId9"/>
    <p:sldId id="330" r:id="rId10"/>
    <p:sldId id="331" r:id="rId11"/>
    <p:sldId id="323" r:id="rId12"/>
    <p:sldId id="324" r:id="rId13"/>
    <p:sldId id="316" r:id="rId14"/>
    <p:sldId id="326" r:id="rId15"/>
    <p:sldId id="327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88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4CED6-3C49-B04A-A85E-54CADBE36B8A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199DC-16E6-924A-A7BB-EDFC8A78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0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Asetofrecommendationstoaididentification,development,maintenance,andadoptionof language standards for environmental health data to enable data access, usability, and integration across diverse environmental and biomedical research programs.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99DC-16E6-924A-A7BB-EDFC8A786D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2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one can define these terms adequately – they indicate tribes as much as distinct methodologies.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of this meeting is to establish a collaborative and cross-disciplinary group to inform the development of environmental health science language standards and applications that will aid data sharing, integration and analysis, and ultimately advance discovery in environmental health research. “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99DC-16E6-924A-A7BB-EDFC8A78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99DC-16E6-924A-A7BB-EDFC8A786D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97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one can define these terms adequately – they indicate tribes as much as distinct methodologies.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of this meeting is to establish a collaborative and cross-disciplinary group to inform the development of environmental health science language standards and applications that will aid data sharing, integration and analysis, and ultimately advance discovery in environmental health research. “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99DC-16E6-924A-A7BB-EDFC8A78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GO:0048665      neuron fate specification       </a:t>
            </a:r>
            <a:r>
              <a:rPr lang="en-US" dirty="0" err="1" smtClean="0"/>
              <a:t>FoldBasedPredictor</a:t>
            </a:r>
            <a:r>
              <a:rPr lang="en-US" dirty="0" smtClean="0"/>
              <a:t>      GO:0001708      cell fate specification </a:t>
            </a:r>
            <a:r>
              <a:rPr lang="en-US" dirty="0" err="1" smtClean="0"/>
              <a:t>has_participant</a:t>
            </a:r>
            <a:r>
              <a:rPr lang="en-US" dirty="0" smtClean="0"/>
              <a:t> EMAP:1282               </a:t>
            </a:r>
            <a:r>
              <a:rPr lang="en-US" dirty="0" err="1" smtClean="0"/>
              <a:t>results_in_specification_of</a:t>
            </a:r>
            <a:r>
              <a:rPr lang="en-US" dirty="0" smtClean="0"/>
              <a:t>     CL:0000101      sensory neuron  IMP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199DC-16E6-924A-A7BB-EDFC8A786D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github.com/kltm/go-mme/mileston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build.berkeleybop.org/job/export-lego-to-legacy/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build.berkeleybop.org/job/export-lego-to-legacy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Noctua</a:t>
            </a:r>
            <a:r>
              <a:rPr lang="en-US" dirty="0" smtClean="0"/>
              <a:t> Development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699247"/>
          </a:xfrm>
        </p:spPr>
        <p:txBody>
          <a:bodyPr>
            <a:normAutofit/>
          </a:bodyPr>
          <a:lstStyle/>
          <a:p>
            <a:r>
              <a:rPr lang="en-US" dirty="0" err="1" smtClean="0"/>
              <a:t>Noctua</a:t>
            </a:r>
            <a:r>
              <a:rPr lang="en-US" dirty="0" smtClean="0"/>
              <a:t>: Express yourself. </a:t>
            </a:r>
            <a:r>
              <a:rPr lang="en-US" smtClean="0"/>
              <a:t>Clearly.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14400" y="4075953"/>
            <a:ext cx="8001000" cy="13215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528468"/>
            <a:ext cx="4318000" cy="101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2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0-14 at 3.1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0"/>
            <a:ext cx="4150633" cy="6858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3048000" y="889000"/>
            <a:ext cx="1283706" cy="609600"/>
          </a:xfrm>
          <a:custGeom>
            <a:avLst/>
            <a:gdLst>
              <a:gd name="connsiteX0" fmla="*/ 190500 w 839206"/>
              <a:gd name="connsiteY0" fmla="*/ 876300 h 939800"/>
              <a:gd name="connsiteX1" fmla="*/ 127000 w 839206"/>
              <a:gd name="connsiteY1" fmla="*/ 825500 h 939800"/>
              <a:gd name="connsiteX2" fmla="*/ 88900 w 839206"/>
              <a:gd name="connsiteY2" fmla="*/ 698500 h 939800"/>
              <a:gd name="connsiteX3" fmla="*/ 63500 w 839206"/>
              <a:gd name="connsiteY3" fmla="*/ 596900 h 939800"/>
              <a:gd name="connsiteX4" fmla="*/ 38100 w 839206"/>
              <a:gd name="connsiteY4" fmla="*/ 520700 h 939800"/>
              <a:gd name="connsiteX5" fmla="*/ 25400 w 839206"/>
              <a:gd name="connsiteY5" fmla="*/ 482600 h 939800"/>
              <a:gd name="connsiteX6" fmla="*/ 0 w 839206"/>
              <a:gd name="connsiteY6" fmla="*/ 393700 h 939800"/>
              <a:gd name="connsiteX7" fmla="*/ 25400 w 839206"/>
              <a:gd name="connsiteY7" fmla="*/ 203200 h 939800"/>
              <a:gd name="connsiteX8" fmla="*/ 38100 w 839206"/>
              <a:gd name="connsiteY8" fmla="*/ 165100 h 939800"/>
              <a:gd name="connsiteX9" fmla="*/ 63500 w 839206"/>
              <a:gd name="connsiteY9" fmla="*/ 114300 h 939800"/>
              <a:gd name="connsiteX10" fmla="*/ 177800 w 839206"/>
              <a:gd name="connsiteY10" fmla="*/ 50800 h 939800"/>
              <a:gd name="connsiteX11" fmla="*/ 228600 w 839206"/>
              <a:gd name="connsiteY11" fmla="*/ 25400 h 939800"/>
              <a:gd name="connsiteX12" fmla="*/ 292100 w 839206"/>
              <a:gd name="connsiteY12" fmla="*/ 12700 h 939800"/>
              <a:gd name="connsiteX13" fmla="*/ 330200 w 839206"/>
              <a:gd name="connsiteY13" fmla="*/ 0 h 939800"/>
              <a:gd name="connsiteX14" fmla="*/ 584200 w 839206"/>
              <a:gd name="connsiteY14" fmla="*/ 12700 h 939800"/>
              <a:gd name="connsiteX15" fmla="*/ 635000 w 839206"/>
              <a:gd name="connsiteY15" fmla="*/ 50800 h 939800"/>
              <a:gd name="connsiteX16" fmla="*/ 673100 w 839206"/>
              <a:gd name="connsiteY16" fmla="*/ 76200 h 939800"/>
              <a:gd name="connsiteX17" fmla="*/ 774700 w 839206"/>
              <a:gd name="connsiteY17" fmla="*/ 190500 h 939800"/>
              <a:gd name="connsiteX18" fmla="*/ 812800 w 839206"/>
              <a:gd name="connsiteY18" fmla="*/ 355600 h 939800"/>
              <a:gd name="connsiteX19" fmla="*/ 825500 w 839206"/>
              <a:gd name="connsiteY19" fmla="*/ 406400 h 939800"/>
              <a:gd name="connsiteX20" fmla="*/ 787400 w 839206"/>
              <a:gd name="connsiteY20" fmla="*/ 800100 h 939800"/>
              <a:gd name="connsiteX21" fmla="*/ 673100 w 839206"/>
              <a:gd name="connsiteY21" fmla="*/ 889000 h 939800"/>
              <a:gd name="connsiteX22" fmla="*/ 635000 w 839206"/>
              <a:gd name="connsiteY22" fmla="*/ 914400 h 939800"/>
              <a:gd name="connsiteX23" fmla="*/ 533400 w 839206"/>
              <a:gd name="connsiteY23" fmla="*/ 939800 h 939800"/>
              <a:gd name="connsiteX24" fmla="*/ 330200 w 839206"/>
              <a:gd name="connsiteY24" fmla="*/ 927100 h 939800"/>
              <a:gd name="connsiteX25" fmla="*/ 254000 w 839206"/>
              <a:gd name="connsiteY25" fmla="*/ 889000 h 939800"/>
              <a:gd name="connsiteX26" fmla="*/ 190500 w 839206"/>
              <a:gd name="connsiteY26" fmla="*/ 8763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9206" h="939800">
                <a:moveTo>
                  <a:pt x="190500" y="876300"/>
                </a:moveTo>
                <a:cubicBezTo>
                  <a:pt x="169333" y="865717"/>
                  <a:pt x="144850" y="845900"/>
                  <a:pt x="127000" y="825500"/>
                </a:cubicBezTo>
                <a:cubicBezTo>
                  <a:pt x="94665" y="788545"/>
                  <a:pt x="98482" y="743216"/>
                  <a:pt x="88900" y="698500"/>
                </a:cubicBezTo>
                <a:cubicBezTo>
                  <a:pt x="81586" y="664366"/>
                  <a:pt x="74539" y="630018"/>
                  <a:pt x="63500" y="596900"/>
                </a:cubicBezTo>
                <a:lnTo>
                  <a:pt x="38100" y="520700"/>
                </a:lnTo>
                <a:cubicBezTo>
                  <a:pt x="33867" y="508000"/>
                  <a:pt x="28647" y="495587"/>
                  <a:pt x="25400" y="482600"/>
                </a:cubicBezTo>
                <a:cubicBezTo>
                  <a:pt x="9453" y="418813"/>
                  <a:pt x="18220" y="448359"/>
                  <a:pt x="0" y="393700"/>
                </a:cubicBezTo>
                <a:cubicBezTo>
                  <a:pt x="7935" y="314348"/>
                  <a:pt x="7864" y="273346"/>
                  <a:pt x="25400" y="203200"/>
                </a:cubicBezTo>
                <a:cubicBezTo>
                  <a:pt x="28647" y="190213"/>
                  <a:pt x="32827" y="177405"/>
                  <a:pt x="38100" y="165100"/>
                </a:cubicBezTo>
                <a:cubicBezTo>
                  <a:pt x="45558" y="147699"/>
                  <a:pt x="50113" y="127687"/>
                  <a:pt x="63500" y="114300"/>
                </a:cubicBezTo>
                <a:cubicBezTo>
                  <a:pt x="125378" y="52422"/>
                  <a:pt x="121905" y="74755"/>
                  <a:pt x="177800" y="50800"/>
                </a:cubicBezTo>
                <a:cubicBezTo>
                  <a:pt x="195201" y="43342"/>
                  <a:pt x="210639" y="31387"/>
                  <a:pt x="228600" y="25400"/>
                </a:cubicBezTo>
                <a:cubicBezTo>
                  <a:pt x="249078" y="18574"/>
                  <a:pt x="271159" y="17935"/>
                  <a:pt x="292100" y="12700"/>
                </a:cubicBezTo>
                <a:cubicBezTo>
                  <a:pt x="305087" y="9453"/>
                  <a:pt x="317500" y="4233"/>
                  <a:pt x="330200" y="0"/>
                </a:cubicBezTo>
                <a:cubicBezTo>
                  <a:pt x="414867" y="4233"/>
                  <a:pt x="500581" y="-1237"/>
                  <a:pt x="584200" y="12700"/>
                </a:cubicBezTo>
                <a:cubicBezTo>
                  <a:pt x="605079" y="16180"/>
                  <a:pt x="617776" y="38497"/>
                  <a:pt x="635000" y="50800"/>
                </a:cubicBezTo>
                <a:cubicBezTo>
                  <a:pt x="647420" y="59672"/>
                  <a:pt x="661692" y="66059"/>
                  <a:pt x="673100" y="76200"/>
                </a:cubicBezTo>
                <a:cubicBezTo>
                  <a:pt x="744276" y="139468"/>
                  <a:pt x="736095" y="132593"/>
                  <a:pt x="774700" y="190500"/>
                </a:cubicBezTo>
                <a:cubicBezTo>
                  <a:pt x="794246" y="288231"/>
                  <a:pt x="782165" y="233059"/>
                  <a:pt x="812800" y="355600"/>
                </a:cubicBezTo>
                <a:lnTo>
                  <a:pt x="825500" y="406400"/>
                </a:lnTo>
                <a:cubicBezTo>
                  <a:pt x="822143" y="500392"/>
                  <a:pt x="877320" y="698940"/>
                  <a:pt x="787400" y="800100"/>
                </a:cubicBezTo>
                <a:cubicBezTo>
                  <a:pt x="667221" y="935301"/>
                  <a:pt x="758140" y="846480"/>
                  <a:pt x="673100" y="889000"/>
                </a:cubicBezTo>
                <a:cubicBezTo>
                  <a:pt x="659448" y="895826"/>
                  <a:pt x="649345" y="909184"/>
                  <a:pt x="635000" y="914400"/>
                </a:cubicBezTo>
                <a:cubicBezTo>
                  <a:pt x="602193" y="926330"/>
                  <a:pt x="533400" y="939800"/>
                  <a:pt x="533400" y="939800"/>
                </a:cubicBezTo>
                <a:cubicBezTo>
                  <a:pt x="465667" y="935567"/>
                  <a:pt x="397693" y="934204"/>
                  <a:pt x="330200" y="927100"/>
                </a:cubicBezTo>
                <a:cubicBezTo>
                  <a:pt x="279235" y="921735"/>
                  <a:pt x="301397" y="907959"/>
                  <a:pt x="254000" y="889000"/>
                </a:cubicBezTo>
                <a:cubicBezTo>
                  <a:pt x="246139" y="885856"/>
                  <a:pt x="211667" y="886883"/>
                  <a:pt x="190500" y="876300"/>
                </a:cubicBezTo>
                <a:close/>
              </a:path>
            </a:pathLst>
          </a:cu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1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0-09 at 5.2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8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81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0-09 at 5.2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2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Plan for 2015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4424" y="2595562"/>
            <a:ext cx="6111876" cy="367076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By </a:t>
            </a:r>
            <a:r>
              <a:rPr lang="en-US" b="1" dirty="0" smtClean="0"/>
              <a:t>end of 2015</a:t>
            </a:r>
            <a:r>
              <a:rPr lang="en-US" dirty="0" smtClean="0"/>
              <a:t>, any curator should be able to use </a:t>
            </a:r>
            <a:r>
              <a:rPr lang="en-US" dirty="0" err="1" smtClean="0"/>
              <a:t>Noctua</a:t>
            </a:r>
            <a:r>
              <a:rPr lang="en-US" dirty="0" smtClean="0"/>
              <a:t> for annotating any combination of GO and Phenotype</a:t>
            </a:r>
          </a:p>
          <a:p>
            <a:r>
              <a:rPr lang="en-US" dirty="0" smtClean="0"/>
              <a:t>Anticipated Hurdles</a:t>
            </a:r>
          </a:p>
          <a:p>
            <a:pPr lvl="1"/>
            <a:r>
              <a:rPr lang="en-US" dirty="0" smtClean="0"/>
              <a:t>Still in development</a:t>
            </a:r>
          </a:p>
          <a:p>
            <a:pPr lvl="1"/>
            <a:r>
              <a:rPr lang="en-US" dirty="0" err="1" smtClean="0"/>
              <a:t>Noctua</a:t>
            </a:r>
            <a:r>
              <a:rPr lang="en-US" dirty="0" smtClean="0"/>
              <a:t> </a:t>
            </a:r>
            <a:r>
              <a:rPr lang="en-US" dirty="0" smtClean="0"/>
              <a:t>currently caters to the advanced user</a:t>
            </a:r>
          </a:p>
          <a:p>
            <a:pPr lvl="2"/>
            <a:r>
              <a:rPr lang="en-US" dirty="0" smtClean="0"/>
              <a:t>Lacking ease-of-use features</a:t>
            </a:r>
          </a:p>
          <a:p>
            <a:r>
              <a:rPr lang="en-US" dirty="0" smtClean="0"/>
              <a:t>Proposed Approach</a:t>
            </a:r>
          </a:p>
          <a:p>
            <a:pPr lvl="1"/>
            <a:r>
              <a:rPr lang="en-US" dirty="0" err="1" smtClean="0"/>
              <a:t>Noctua</a:t>
            </a:r>
            <a:r>
              <a:rPr lang="en-US" dirty="0" smtClean="0"/>
              <a:t> </a:t>
            </a:r>
            <a:r>
              <a:rPr lang="en-US" b="1" dirty="0" smtClean="0"/>
              <a:t>alpha-tester-team </a:t>
            </a:r>
            <a:r>
              <a:rPr lang="en-US" dirty="0" smtClean="0"/>
              <a:t>will use </a:t>
            </a:r>
            <a:r>
              <a:rPr lang="en-US" dirty="0" err="1" smtClean="0"/>
              <a:t>Noctua</a:t>
            </a:r>
            <a:r>
              <a:rPr lang="en-US" dirty="0" smtClean="0"/>
              <a:t> </a:t>
            </a:r>
            <a:r>
              <a:rPr lang="en-US" dirty="0" smtClean="0"/>
              <a:t>for real curation throughout </a:t>
            </a:r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Results will be persisted in LEGO database</a:t>
            </a:r>
          </a:p>
          <a:p>
            <a:pPr lvl="1"/>
            <a:r>
              <a:rPr lang="en-US" dirty="0" err="1" smtClean="0"/>
              <a:t>Lossy</a:t>
            </a:r>
            <a:r>
              <a:rPr lang="en-US" dirty="0" smtClean="0"/>
              <a:t> translation to GAF/GPAD for incorporating into other databases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054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Top-down</a:t>
            </a:r>
          </a:p>
          <a:p>
            <a:pPr lvl="1"/>
            <a:r>
              <a:rPr lang="en-US" dirty="0" smtClean="0"/>
              <a:t>Integrated into ontology development workflow</a:t>
            </a:r>
          </a:p>
          <a:p>
            <a:r>
              <a:rPr lang="en-US" dirty="0" smtClean="0"/>
              <a:t>Bottom-up</a:t>
            </a:r>
          </a:p>
          <a:p>
            <a:pPr lvl="1"/>
            <a:r>
              <a:rPr lang="en-US" dirty="0" smtClean="0"/>
              <a:t>Integrated into curation workflow</a:t>
            </a:r>
          </a:p>
          <a:p>
            <a:pPr lvl="1"/>
            <a:r>
              <a:rPr lang="en-US" dirty="0" smtClean="0"/>
              <a:t>Triage</a:t>
            </a:r>
          </a:p>
          <a:p>
            <a:pPr lvl="2"/>
            <a:r>
              <a:rPr lang="en-US" dirty="0" smtClean="0"/>
              <a:t>Does the paper describe interacting gene products?</a:t>
            </a:r>
          </a:p>
          <a:p>
            <a:pPr lvl="3"/>
            <a:r>
              <a:rPr lang="en-US" dirty="0" smtClean="0"/>
              <a:t>If so then curate in </a:t>
            </a:r>
            <a:r>
              <a:rPr lang="en-US" dirty="0" err="1" smtClean="0"/>
              <a:t>Noctua</a:t>
            </a:r>
            <a:endParaRPr lang="en-US" dirty="0" smtClean="0"/>
          </a:p>
          <a:p>
            <a:r>
              <a:rPr lang="en-US" dirty="0" smtClean="0"/>
              <a:t>‘paired programming’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8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0"/>
            <a:ext cx="4480053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16200000">
            <a:off x="-2372074" y="3018982"/>
            <a:ext cx="6545964" cy="914401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Proposed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1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Q1</a:t>
            </a:r>
          </a:p>
          <a:p>
            <a:pPr lvl="1"/>
            <a:r>
              <a:rPr lang="en-US" dirty="0" smtClean="0"/>
              <a:t>Evidence model fully supported</a:t>
            </a:r>
          </a:p>
          <a:p>
            <a:pPr lvl="1"/>
            <a:r>
              <a:rPr lang="en-US" dirty="0" smtClean="0"/>
              <a:t>Alpha team start work in earnest</a:t>
            </a:r>
          </a:p>
          <a:p>
            <a:pPr lvl="1"/>
            <a:r>
              <a:rPr lang="en-US" dirty="0" err="1" smtClean="0"/>
              <a:t>Capella</a:t>
            </a:r>
            <a:r>
              <a:rPr lang="en-US" dirty="0" smtClean="0"/>
              <a:t> integration</a:t>
            </a:r>
          </a:p>
          <a:p>
            <a:r>
              <a:rPr lang="en-US" dirty="0" smtClean="0"/>
              <a:t>Q2</a:t>
            </a:r>
          </a:p>
          <a:p>
            <a:pPr lvl="1"/>
            <a:r>
              <a:rPr lang="en-US" dirty="0" smtClean="0"/>
              <a:t>Spreadsheet editor view </a:t>
            </a:r>
          </a:p>
          <a:p>
            <a:pPr lvl="1"/>
            <a:r>
              <a:rPr lang="en-US" dirty="0" smtClean="0"/>
              <a:t>Phenotypes</a:t>
            </a:r>
          </a:p>
          <a:p>
            <a:pPr lvl="1"/>
            <a:r>
              <a:rPr lang="en-US" dirty="0" err="1" smtClean="0"/>
              <a:t>Reactome</a:t>
            </a:r>
            <a:r>
              <a:rPr lang="en-US" dirty="0" smtClean="0"/>
              <a:t> import</a:t>
            </a:r>
          </a:p>
          <a:p>
            <a:r>
              <a:rPr lang="en-US" dirty="0" smtClean="0"/>
              <a:t>Q3</a:t>
            </a:r>
          </a:p>
          <a:p>
            <a:pPr lvl="1"/>
            <a:r>
              <a:rPr lang="en-US" dirty="0" smtClean="0"/>
              <a:t>Feature freeze: User feedback, testing, bug squashing</a:t>
            </a:r>
          </a:p>
          <a:p>
            <a:r>
              <a:rPr lang="en-US" dirty="0" smtClean="0"/>
              <a:t>Q4</a:t>
            </a:r>
          </a:p>
          <a:p>
            <a:pPr lvl="1"/>
            <a:r>
              <a:rPr lang="en-US" dirty="0" smtClean="0"/>
              <a:t>Beta release</a:t>
            </a:r>
          </a:p>
          <a:p>
            <a:r>
              <a:rPr lang="en-US" dirty="0" smtClean="0"/>
              <a:t>2016 Q1 full release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8533" y="6266329"/>
            <a:ext cx="7332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https://github.com/kltm/go-mme/</a:t>
            </a:r>
            <a:r>
              <a:rPr lang="en-US" dirty="0" smtClean="0">
                <a:hlinkClick r:id="rId3"/>
              </a:rPr>
              <a:t>milestones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3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Highlights (post-College Station)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4424" y="2595562"/>
            <a:ext cx="6111876" cy="3670767"/>
          </a:xfrm>
        </p:spPr>
        <p:txBody>
          <a:bodyPr>
            <a:normAutofit/>
          </a:bodyPr>
          <a:lstStyle/>
          <a:p>
            <a:r>
              <a:rPr lang="en-US" dirty="0" smtClean="0"/>
              <a:t>Improved landing </a:t>
            </a:r>
            <a:r>
              <a:rPr lang="en-US" dirty="0" smtClean="0"/>
              <a:t>page</a:t>
            </a:r>
          </a:p>
          <a:p>
            <a:r>
              <a:rPr lang="en-US" dirty="0" smtClean="0"/>
              <a:t>Viewing and search </a:t>
            </a:r>
            <a:r>
              <a:rPr lang="en-US" dirty="0" smtClean="0"/>
              <a:t>of models in </a:t>
            </a:r>
            <a:r>
              <a:rPr lang="en-US" dirty="0" err="1" smtClean="0"/>
              <a:t>AmiGO</a:t>
            </a:r>
            <a:r>
              <a:rPr lang="en-US" dirty="0" smtClean="0"/>
              <a:t> labs</a:t>
            </a:r>
          </a:p>
          <a:p>
            <a:r>
              <a:rPr lang="en-US" dirty="0" err="1" smtClean="0"/>
              <a:t>CalTech</a:t>
            </a:r>
            <a:r>
              <a:rPr lang="en-US" dirty="0" smtClean="0"/>
              <a:t> </a:t>
            </a:r>
            <a:r>
              <a:rPr lang="en-US" dirty="0" smtClean="0"/>
              <a:t>meeting (</a:t>
            </a:r>
            <a:r>
              <a:rPr lang="en-US" dirty="0" err="1" smtClean="0"/>
              <a:t>BBOP+WormBase</a:t>
            </a:r>
            <a:r>
              <a:rPr lang="en-US" dirty="0" smtClean="0"/>
              <a:t> </a:t>
            </a:r>
            <a:r>
              <a:rPr lang="en-US" dirty="0" err="1" smtClean="0"/>
              <a:t>devs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Defined protocol for </a:t>
            </a:r>
            <a:r>
              <a:rPr lang="en-US" dirty="0" err="1" smtClean="0"/>
              <a:t>Capella</a:t>
            </a:r>
            <a:r>
              <a:rPr lang="en-US" dirty="0" smtClean="0"/>
              <a:t> </a:t>
            </a:r>
            <a:r>
              <a:rPr lang="en-US" dirty="0" smtClean="0"/>
              <a:t>integration</a:t>
            </a:r>
          </a:p>
          <a:p>
            <a:r>
              <a:rPr lang="en-US" dirty="0" smtClean="0"/>
              <a:t>Current Status:</a:t>
            </a:r>
          </a:p>
          <a:p>
            <a:pPr lvl="1"/>
            <a:r>
              <a:rPr lang="en-US" dirty="0" err="1" smtClean="0"/>
              <a:t>Noctua</a:t>
            </a:r>
            <a:r>
              <a:rPr lang="en-US" dirty="0" smtClean="0"/>
              <a:t> UI: </a:t>
            </a:r>
            <a:r>
              <a:rPr lang="en-US" b="1" dirty="0" smtClean="0"/>
              <a:t>alpha</a:t>
            </a:r>
          </a:p>
          <a:p>
            <a:pPr lvl="1"/>
            <a:r>
              <a:rPr lang="en-US" dirty="0" smtClean="0"/>
              <a:t>LEGO store</a:t>
            </a:r>
            <a:r>
              <a:rPr lang="en-US" dirty="0" smtClean="0"/>
              <a:t>: reaching </a:t>
            </a:r>
            <a:r>
              <a:rPr lang="en-US" b="1" dirty="0" smtClean="0"/>
              <a:t>beta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5862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May-Oct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252662"/>
            <a:ext cx="4191000" cy="4414837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Landing Page</a:t>
            </a:r>
          </a:p>
          <a:p>
            <a:pPr lvl="1"/>
            <a:r>
              <a:rPr lang="en-US" b="1" dirty="0" smtClean="0"/>
              <a:t>Exports (</a:t>
            </a:r>
            <a:r>
              <a:rPr lang="en-US" b="1" dirty="0" err="1" smtClean="0"/>
              <a:t>gpad,gaf,owl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Imports (owl)</a:t>
            </a:r>
          </a:p>
          <a:p>
            <a:pPr lvl="1"/>
            <a:r>
              <a:rPr lang="en-US" b="1" dirty="0" smtClean="0"/>
              <a:t>Simplified model creation</a:t>
            </a:r>
          </a:p>
          <a:p>
            <a:r>
              <a:rPr lang="en-US" dirty="0" smtClean="0"/>
              <a:t>Authorization and authentication</a:t>
            </a:r>
          </a:p>
          <a:p>
            <a:pPr lvl="1"/>
            <a:r>
              <a:rPr lang="en-US" b="1" dirty="0" smtClean="0"/>
              <a:t>Login</a:t>
            </a:r>
          </a:p>
          <a:p>
            <a:pPr lvl="1"/>
            <a:r>
              <a:rPr lang="en-US" dirty="0" smtClean="0"/>
              <a:t>Auto-tracking of edits</a:t>
            </a:r>
          </a:p>
          <a:p>
            <a:pPr lvl="1"/>
            <a:r>
              <a:rPr lang="en-US" dirty="0" smtClean="0"/>
              <a:t>Federation</a:t>
            </a:r>
          </a:p>
          <a:p>
            <a:r>
              <a:rPr lang="en-US" dirty="0" smtClean="0"/>
              <a:t>Reasoning</a:t>
            </a:r>
          </a:p>
          <a:p>
            <a:pPr lvl="1"/>
            <a:r>
              <a:rPr lang="en-US" b="1" dirty="0" smtClean="0"/>
              <a:t>Inferred types</a:t>
            </a:r>
          </a:p>
          <a:p>
            <a:pPr lvl="1"/>
            <a:r>
              <a:rPr lang="en-US" dirty="0" smtClean="0"/>
              <a:t>Logical validation</a:t>
            </a:r>
          </a:p>
          <a:p>
            <a:r>
              <a:rPr lang="en-US" dirty="0" err="1"/>
              <a:t>AmiGO</a:t>
            </a:r>
            <a:r>
              <a:rPr lang="en-US" dirty="0"/>
              <a:t> </a:t>
            </a:r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Model Metadata</a:t>
            </a:r>
          </a:p>
          <a:p>
            <a:pPr lvl="1"/>
            <a:r>
              <a:rPr lang="en-US" dirty="0" smtClean="0"/>
              <a:t>Direct Editing</a:t>
            </a:r>
          </a:p>
          <a:p>
            <a:pPr lvl="1"/>
            <a:r>
              <a:rPr lang="en-US" dirty="0" smtClean="0"/>
              <a:t>Model labels</a:t>
            </a:r>
          </a:p>
          <a:p>
            <a:r>
              <a:rPr lang="en-US" dirty="0" smtClean="0"/>
              <a:t>Behind the scenes</a:t>
            </a:r>
          </a:p>
          <a:p>
            <a:pPr lvl="1"/>
            <a:r>
              <a:rPr lang="en-US" dirty="0" smtClean="0"/>
              <a:t>Editor refactor</a:t>
            </a:r>
          </a:p>
          <a:p>
            <a:pPr lvl="1"/>
            <a:r>
              <a:rPr lang="en-US" dirty="0" smtClean="0"/>
              <a:t>Barista</a:t>
            </a:r>
          </a:p>
          <a:p>
            <a:pPr lvl="1"/>
            <a:r>
              <a:rPr lang="en-US" dirty="0" smtClean="0"/>
              <a:t>Refactoring of libraries and protocol</a:t>
            </a:r>
          </a:p>
          <a:p>
            <a:r>
              <a:rPr lang="en-US" dirty="0" smtClean="0"/>
              <a:t>Backend</a:t>
            </a:r>
          </a:p>
          <a:p>
            <a:pPr lvl="1"/>
            <a:r>
              <a:rPr lang="en-US" dirty="0" smtClean="0"/>
              <a:t>Jenkins Integration</a:t>
            </a:r>
          </a:p>
          <a:p>
            <a:pPr lvl="1"/>
            <a:r>
              <a:rPr lang="en-US" dirty="0" smtClean="0"/>
              <a:t>Refactoring</a:t>
            </a:r>
          </a:p>
          <a:p>
            <a:pPr lvl="1"/>
            <a:r>
              <a:rPr lang="en-US" dirty="0" smtClean="0"/>
              <a:t>Protein fixes</a:t>
            </a:r>
          </a:p>
          <a:p>
            <a:pPr lvl="1"/>
            <a:r>
              <a:rPr lang="en-US" dirty="0" smtClean="0"/>
              <a:t>AWS Storage of models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688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Landing Page</a:t>
            </a:r>
            <a:endParaRPr lang="en-US" dirty="0"/>
          </a:p>
        </p:txBody>
      </p:sp>
      <p:pic>
        <p:nvPicPr>
          <p:cNvPr id="3" name="Picture 2" descr="Screen Shot 2014-10-14 at 2.14.5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182094"/>
            <a:ext cx="7734300" cy="381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3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Landing Page</a:t>
            </a:r>
            <a:endParaRPr lang="en-US" dirty="0"/>
          </a:p>
        </p:txBody>
      </p:sp>
      <p:pic>
        <p:nvPicPr>
          <p:cNvPr id="3" name="Picture 2" descr="Screen Shot 2014-10-14 at 2.14.5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2182094"/>
            <a:ext cx="7734300" cy="3819658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7835900" y="1828800"/>
            <a:ext cx="839206" cy="939800"/>
          </a:xfrm>
          <a:custGeom>
            <a:avLst/>
            <a:gdLst>
              <a:gd name="connsiteX0" fmla="*/ 190500 w 839206"/>
              <a:gd name="connsiteY0" fmla="*/ 876300 h 939800"/>
              <a:gd name="connsiteX1" fmla="*/ 127000 w 839206"/>
              <a:gd name="connsiteY1" fmla="*/ 825500 h 939800"/>
              <a:gd name="connsiteX2" fmla="*/ 88900 w 839206"/>
              <a:gd name="connsiteY2" fmla="*/ 698500 h 939800"/>
              <a:gd name="connsiteX3" fmla="*/ 63500 w 839206"/>
              <a:gd name="connsiteY3" fmla="*/ 596900 h 939800"/>
              <a:gd name="connsiteX4" fmla="*/ 38100 w 839206"/>
              <a:gd name="connsiteY4" fmla="*/ 520700 h 939800"/>
              <a:gd name="connsiteX5" fmla="*/ 25400 w 839206"/>
              <a:gd name="connsiteY5" fmla="*/ 482600 h 939800"/>
              <a:gd name="connsiteX6" fmla="*/ 0 w 839206"/>
              <a:gd name="connsiteY6" fmla="*/ 393700 h 939800"/>
              <a:gd name="connsiteX7" fmla="*/ 25400 w 839206"/>
              <a:gd name="connsiteY7" fmla="*/ 203200 h 939800"/>
              <a:gd name="connsiteX8" fmla="*/ 38100 w 839206"/>
              <a:gd name="connsiteY8" fmla="*/ 165100 h 939800"/>
              <a:gd name="connsiteX9" fmla="*/ 63500 w 839206"/>
              <a:gd name="connsiteY9" fmla="*/ 114300 h 939800"/>
              <a:gd name="connsiteX10" fmla="*/ 177800 w 839206"/>
              <a:gd name="connsiteY10" fmla="*/ 50800 h 939800"/>
              <a:gd name="connsiteX11" fmla="*/ 228600 w 839206"/>
              <a:gd name="connsiteY11" fmla="*/ 25400 h 939800"/>
              <a:gd name="connsiteX12" fmla="*/ 292100 w 839206"/>
              <a:gd name="connsiteY12" fmla="*/ 12700 h 939800"/>
              <a:gd name="connsiteX13" fmla="*/ 330200 w 839206"/>
              <a:gd name="connsiteY13" fmla="*/ 0 h 939800"/>
              <a:gd name="connsiteX14" fmla="*/ 584200 w 839206"/>
              <a:gd name="connsiteY14" fmla="*/ 12700 h 939800"/>
              <a:gd name="connsiteX15" fmla="*/ 635000 w 839206"/>
              <a:gd name="connsiteY15" fmla="*/ 50800 h 939800"/>
              <a:gd name="connsiteX16" fmla="*/ 673100 w 839206"/>
              <a:gd name="connsiteY16" fmla="*/ 76200 h 939800"/>
              <a:gd name="connsiteX17" fmla="*/ 774700 w 839206"/>
              <a:gd name="connsiteY17" fmla="*/ 190500 h 939800"/>
              <a:gd name="connsiteX18" fmla="*/ 812800 w 839206"/>
              <a:gd name="connsiteY18" fmla="*/ 355600 h 939800"/>
              <a:gd name="connsiteX19" fmla="*/ 825500 w 839206"/>
              <a:gd name="connsiteY19" fmla="*/ 406400 h 939800"/>
              <a:gd name="connsiteX20" fmla="*/ 787400 w 839206"/>
              <a:gd name="connsiteY20" fmla="*/ 800100 h 939800"/>
              <a:gd name="connsiteX21" fmla="*/ 673100 w 839206"/>
              <a:gd name="connsiteY21" fmla="*/ 889000 h 939800"/>
              <a:gd name="connsiteX22" fmla="*/ 635000 w 839206"/>
              <a:gd name="connsiteY22" fmla="*/ 914400 h 939800"/>
              <a:gd name="connsiteX23" fmla="*/ 533400 w 839206"/>
              <a:gd name="connsiteY23" fmla="*/ 939800 h 939800"/>
              <a:gd name="connsiteX24" fmla="*/ 330200 w 839206"/>
              <a:gd name="connsiteY24" fmla="*/ 927100 h 939800"/>
              <a:gd name="connsiteX25" fmla="*/ 254000 w 839206"/>
              <a:gd name="connsiteY25" fmla="*/ 889000 h 939800"/>
              <a:gd name="connsiteX26" fmla="*/ 190500 w 839206"/>
              <a:gd name="connsiteY26" fmla="*/ 87630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39206" h="939800">
                <a:moveTo>
                  <a:pt x="190500" y="876300"/>
                </a:moveTo>
                <a:cubicBezTo>
                  <a:pt x="169333" y="865717"/>
                  <a:pt x="144850" y="845900"/>
                  <a:pt x="127000" y="825500"/>
                </a:cubicBezTo>
                <a:cubicBezTo>
                  <a:pt x="94665" y="788545"/>
                  <a:pt x="98482" y="743216"/>
                  <a:pt x="88900" y="698500"/>
                </a:cubicBezTo>
                <a:cubicBezTo>
                  <a:pt x="81586" y="664366"/>
                  <a:pt x="74539" y="630018"/>
                  <a:pt x="63500" y="596900"/>
                </a:cubicBezTo>
                <a:lnTo>
                  <a:pt x="38100" y="520700"/>
                </a:lnTo>
                <a:cubicBezTo>
                  <a:pt x="33867" y="508000"/>
                  <a:pt x="28647" y="495587"/>
                  <a:pt x="25400" y="482600"/>
                </a:cubicBezTo>
                <a:cubicBezTo>
                  <a:pt x="9453" y="418813"/>
                  <a:pt x="18220" y="448359"/>
                  <a:pt x="0" y="393700"/>
                </a:cubicBezTo>
                <a:cubicBezTo>
                  <a:pt x="7935" y="314348"/>
                  <a:pt x="7864" y="273346"/>
                  <a:pt x="25400" y="203200"/>
                </a:cubicBezTo>
                <a:cubicBezTo>
                  <a:pt x="28647" y="190213"/>
                  <a:pt x="32827" y="177405"/>
                  <a:pt x="38100" y="165100"/>
                </a:cubicBezTo>
                <a:cubicBezTo>
                  <a:pt x="45558" y="147699"/>
                  <a:pt x="50113" y="127687"/>
                  <a:pt x="63500" y="114300"/>
                </a:cubicBezTo>
                <a:cubicBezTo>
                  <a:pt x="125378" y="52422"/>
                  <a:pt x="121905" y="74755"/>
                  <a:pt x="177800" y="50800"/>
                </a:cubicBezTo>
                <a:cubicBezTo>
                  <a:pt x="195201" y="43342"/>
                  <a:pt x="210639" y="31387"/>
                  <a:pt x="228600" y="25400"/>
                </a:cubicBezTo>
                <a:cubicBezTo>
                  <a:pt x="249078" y="18574"/>
                  <a:pt x="271159" y="17935"/>
                  <a:pt x="292100" y="12700"/>
                </a:cubicBezTo>
                <a:cubicBezTo>
                  <a:pt x="305087" y="9453"/>
                  <a:pt x="317500" y="4233"/>
                  <a:pt x="330200" y="0"/>
                </a:cubicBezTo>
                <a:cubicBezTo>
                  <a:pt x="414867" y="4233"/>
                  <a:pt x="500581" y="-1237"/>
                  <a:pt x="584200" y="12700"/>
                </a:cubicBezTo>
                <a:cubicBezTo>
                  <a:pt x="605079" y="16180"/>
                  <a:pt x="617776" y="38497"/>
                  <a:pt x="635000" y="50800"/>
                </a:cubicBezTo>
                <a:cubicBezTo>
                  <a:pt x="647420" y="59672"/>
                  <a:pt x="661692" y="66059"/>
                  <a:pt x="673100" y="76200"/>
                </a:cubicBezTo>
                <a:cubicBezTo>
                  <a:pt x="744276" y="139468"/>
                  <a:pt x="736095" y="132593"/>
                  <a:pt x="774700" y="190500"/>
                </a:cubicBezTo>
                <a:cubicBezTo>
                  <a:pt x="794246" y="288231"/>
                  <a:pt x="782165" y="233059"/>
                  <a:pt x="812800" y="355600"/>
                </a:cubicBezTo>
                <a:lnTo>
                  <a:pt x="825500" y="406400"/>
                </a:lnTo>
                <a:cubicBezTo>
                  <a:pt x="822143" y="500392"/>
                  <a:pt x="877320" y="698940"/>
                  <a:pt x="787400" y="800100"/>
                </a:cubicBezTo>
                <a:cubicBezTo>
                  <a:pt x="667221" y="935301"/>
                  <a:pt x="758140" y="846480"/>
                  <a:pt x="673100" y="889000"/>
                </a:cubicBezTo>
                <a:cubicBezTo>
                  <a:pt x="659448" y="895826"/>
                  <a:pt x="649345" y="909184"/>
                  <a:pt x="635000" y="914400"/>
                </a:cubicBezTo>
                <a:cubicBezTo>
                  <a:pt x="602193" y="926330"/>
                  <a:pt x="533400" y="939800"/>
                  <a:pt x="533400" y="939800"/>
                </a:cubicBezTo>
                <a:cubicBezTo>
                  <a:pt x="465667" y="935567"/>
                  <a:pt x="397693" y="934204"/>
                  <a:pt x="330200" y="927100"/>
                </a:cubicBezTo>
                <a:cubicBezTo>
                  <a:pt x="279235" y="921735"/>
                  <a:pt x="301397" y="907959"/>
                  <a:pt x="254000" y="889000"/>
                </a:cubicBezTo>
                <a:cubicBezTo>
                  <a:pt x="246139" y="885856"/>
                  <a:pt x="211667" y="886883"/>
                  <a:pt x="190500" y="876300"/>
                </a:cubicBezTo>
                <a:close/>
              </a:path>
            </a:pathLst>
          </a:custGeom>
          <a:noFill/>
          <a:ln w="762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2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Export to GAF and GPAD</a:t>
            </a:r>
          </a:p>
        </p:txBody>
      </p:sp>
      <p:pic>
        <p:nvPicPr>
          <p:cNvPr id="3" name="Picture 2" descr="Screen Shot 2014-10-09 at 5.15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7100"/>
            <a:ext cx="9144000" cy="424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944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to GAF and GPAD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96335"/>
            <a:ext cx="727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* http</a:t>
            </a:r>
            <a:r>
              <a:rPr lang="en-US" dirty="0">
                <a:hlinkClick r:id="rId2"/>
              </a:rPr>
              <a:t>://build.berkeleybop.org/job/export-lego-to-legacy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 Shot 2014-10-09 at 5.1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038256"/>
            <a:ext cx="7378700" cy="39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7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to GAF and GPAD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396335"/>
            <a:ext cx="7277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* http</a:t>
            </a:r>
            <a:r>
              <a:rPr lang="en-US" dirty="0">
                <a:hlinkClick r:id="rId2"/>
              </a:rPr>
              <a:t>://build.berkeleybop.org/job/export-lego-to-legacy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creen Shot 2014-10-09 at 5.1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038256"/>
            <a:ext cx="7378700" cy="3949376"/>
          </a:xfrm>
          <a:prstGeom prst="rect">
            <a:avLst/>
          </a:prstGeom>
        </p:spPr>
      </p:pic>
      <p:pic>
        <p:nvPicPr>
          <p:cNvPr id="2" name="Picture 1" descr="Screen Shot 2014-10-09 at 5.11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140200"/>
            <a:ext cx="9144000" cy="116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6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4-10-14 at 3.09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9144000" cy="56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49118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33207</TotalTime>
  <Words>533</Words>
  <Application>Microsoft Macintosh PowerPoint</Application>
  <PresentationFormat>On-screen Show (4:3)</PresentationFormat>
  <Paragraphs>92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Perception</vt:lpstr>
      <vt:lpstr>Noctua Development 2015</vt:lpstr>
      <vt:lpstr>Highlights (post-College Station)</vt:lpstr>
      <vt:lpstr>Progress May-Oct 2014</vt:lpstr>
      <vt:lpstr>New Landing Page</vt:lpstr>
      <vt:lpstr>New Landing Page</vt:lpstr>
      <vt:lpstr>Export to GAF and GPAD</vt:lpstr>
      <vt:lpstr>Export to GAF and GPAD</vt:lpstr>
      <vt:lpstr>Export to GAF and GPAD</vt:lpstr>
      <vt:lpstr>PowerPoint Presentation</vt:lpstr>
      <vt:lpstr>PowerPoint Presentation</vt:lpstr>
      <vt:lpstr>PowerPoint Presentation</vt:lpstr>
      <vt:lpstr>PowerPoint Presentation</vt:lpstr>
      <vt:lpstr>Plan for 2015</vt:lpstr>
      <vt:lpstr>Proposed approach</vt:lpstr>
      <vt:lpstr>PowerPoint Presentation</vt:lpstr>
      <vt:lpstr>2015 Timeline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us induction or give us death</dc:title>
  <dc:creator>Chris Mungall</dc:creator>
  <cp:lastModifiedBy>Chris Mungall</cp:lastModifiedBy>
  <cp:revision>621</cp:revision>
  <dcterms:created xsi:type="dcterms:W3CDTF">2014-04-10T01:20:30Z</dcterms:created>
  <dcterms:modified xsi:type="dcterms:W3CDTF">2014-10-15T09:26:01Z</dcterms:modified>
</cp:coreProperties>
</file>