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3" r:id="rId3"/>
    <p:sldId id="329" r:id="rId4"/>
    <p:sldId id="330" r:id="rId5"/>
    <p:sldId id="335" r:id="rId6"/>
    <p:sldId id="336" r:id="rId7"/>
    <p:sldId id="339" r:id="rId8"/>
    <p:sldId id="337" r:id="rId9"/>
    <p:sldId id="338" r:id="rId10"/>
    <p:sldId id="318" r:id="rId11"/>
    <p:sldId id="328" r:id="rId12"/>
    <p:sldId id="319" r:id="rId13"/>
    <p:sldId id="331" r:id="rId14"/>
    <p:sldId id="320" r:id="rId15"/>
    <p:sldId id="333" r:id="rId16"/>
    <p:sldId id="334" r:id="rId17"/>
    <p:sldId id="325" r:id="rId18"/>
    <p:sldId id="321" r:id="rId19"/>
    <p:sldId id="322" r:id="rId20"/>
    <p:sldId id="332" r:id="rId21"/>
    <p:sldId id="323" r:id="rId22"/>
    <p:sldId id="326" r:id="rId23"/>
    <p:sldId id="32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848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4CED6-3C49-B04A-A85E-54CADBE36B8A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199DC-16E6-924A-A7BB-EDFC8A78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09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Asetofrecommendationstoaididentification,development,maintenance,andadoptionof language standards for environmental health data to enable data access, usability, and integration across diverse environmental and biomedical research programs.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199DC-16E6-924A-A7BB-EDFC8A78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28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one can define these terms adequately – they indicate tribes as much as distinct methodologies.</a:t>
            </a: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goal of this meeting is to establish a collaborative and cross-disciplinary group to inform the development of environmental health science language standards and applications that will aid data sharing, integration and analysis, and ultimately advance discovery in environmental health research. “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199DC-16E6-924A-A7BB-EDFC8A78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7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That is not accurate for many signals originating primarily from the</a:t>
            </a:r>
          </a:p>
          <a:p>
            <a:r>
              <a:rPr lang="en-US" dirty="0" smtClean="0"/>
              <a:t>genome (such as </a:t>
            </a:r>
            <a:r>
              <a:rPr lang="en-US" dirty="0" err="1" smtClean="0"/>
              <a:t>ChiP-seq</a:t>
            </a:r>
            <a:r>
              <a:rPr lang="en-US" dirty="0" smtClean="0"/>
              <a:t> peaks), and especially for signals</a:t>
            </a:r>
          </a:p>
          <a:p>
            <a:r>
              <a:rPr lang="en-US" dirty="0" smtClean="0"/>
              <a:t>originating from or consisting of genome intervals (such as rare copy</a:t>
            </a:r>
          </a:p>
          <a:p>
            <a:r>
              <a:rPr lang="en-US" dirty="0" smtClean="0"/>
              <a:t>number variants, or SNP association for linkage disequilibrium blocks)</a:t>
            </a:r>
          </a:p>
          <a:p>
            <a:r>
              <a:rPr lang="en-US" dirty="0" smtClean="0"/>
              <a:t>-- as opposed to "more usual" differential expression signals from</a:t>
            </a:r>
          </a:p>
          <a:p>
            <a:r>
              <a:rPr lang="en-US" dirty="0" smtClean="0"/>
              <a:t>expression microarrays. Talking about differential expression,</a:t>
            </a:r>
          </a:p>
          <a:p>
            <a:r>
              <a:rPr lang="en-US" dirty="0" smtClean="0"/>
              <a:t>concerns have also been raised also for RNA-</a:t>
            </a:r>
            <a:r>
              <a:rPr lang="en-US" dirty="0" err="1" smtClean="0"/>
              <a:t>seq</a:t>
            </a:r>
            <a:r>
              <a:rPr lang="en-US" dirty="0" smtClean="0"/>
              <a:t> data.</a:t>
            </a:r>
          </a:p>
          <a:p>
            <a:endParaRPr lang="en-US" dirty="0" smtClean="0"/>
          </a:p>
          <a:p>
            <a:r>
              <a:rPr lang="en-US" dirty="0" smtClean="0"/>
              <a:t>Here's some papers that may be relevant, which I am familiar with</a:t>
            </a:r>
          </a:p>
          <a:p>
            <a:r>
              <a:rPr lang="en-US" dirty="0" smtClean="0"/>
              <a:t>(there are probably more):</a:t>
            </a:r>
          </a:p>
          <a:p>
            <a:endParaRPr lang="en-US" dirty="0" smtClean="0"/>
          </a:p>
          <a:p>
            <a:r>
              <a:rPr lang="en-US" dirty="0" smtClean="0"/>
              <a:t>Overview of different types of test: http://</a:t>
            </a:r>
            <a:r>
              <a:rPr lang="en-US" dirty="0" err="1" smtClean="0"/>
              <a:t>www.ncbi.nlm.nih.gov</a:t>
            </a:r>
            <a:r>
              <a:rPr lang="en-US" dirty="0" smtClean="0"/>
              <a:t>/</a:t>
            </a:r>
            <a:r>
              <a:rPr lang="en-US" dirty="0" err="1" smtClean="0"/>
              <a:t>pubmed</a:t>
            </a:r>
            <a:r>
              <a:rPr lang="en-US" dirty="0" smtClean="0"/>
              <a:t>/18202032</a:t>
            </a:r>
          </a:p>
          <a:p>
            <a:r>
              <a:rPr lang="en-US" dirty="0" smtClean="0"/>
              <a:t>GREAT (TFBS/</a:t>
            </a:r>
            <a:r>
              <a:rPr lang="en-US" dirty="0" err="1" smtClean="0"/>
              <a:t>ChIP-seq</a:t>
            </a:r>
            <a:r>
              <a:rPr lang="en-US" dirty="0" smtClean="0"/>
              <a:t>): http://</a:t>
            </a:r>
            <a:r>
              <a:rPr lang="en-US" dirty="0" err="1" smtClean="0"/>
              <a:t>www.ncbi.nlm.nih.gov</a:t>
            </a:r>
            <a:r>
              <a:rPr lang="en-US" dirty="0" smtClean="0"/>
              <a:t>/</a:t>
            </a:r>
            <a:r>
              <a:rPr lang="en-US" dirty="0" err="1" smtClean="0"/>
              <a:t>pubmed</a:t>
            </a:r>
            <a:r>
              <a:rPr lang="en-US" dirty="0" smtClean="0"/>
              <a:t>/20436461</a:t>
            </a:r>
          </a:p>
          <a:p>
            <a:r>
              <a:rPr lang="en-US" dirty="0" smtClean="0"/>
              <a:t>Copy number variants: http://</a:t>
            </a:r>
            <a:r>
              <a:rPr lang="en-US" dirty="0" err="1" smtClean="0"/>
              <a:t>www.ncbi.nlm.nih.gov</a:t>
            </a:r>
            <a:r>
              <a:rPr lang="en-US" dirty="0" smtClean="0"/>
              <a:t>/</a:t>
            </a:r>
            <a:r>
              <a:rPr lang="en-US" dirty="0" err="1" smtClean="0"/>
              <a:t>pubmed</a:t>
            </a:r>
            <a:r>
              <a:rPr lang="en-US" dirty="0" smtClean="0"/>
              <a:t>/20838587</a:t>
            </a:r>
          </a:p>
          <a:p>
            <a:r>
              <a:rPr lang="en-US" dirty="0" err="1" smtClean="0"/>
              <a:t>GOseq</a:t>
            </a:r>
            <a:r>
              <a:rPr lang="en-US" dirty="0" smtClean="0"/>
              <a:t> (RNA-</a:t>
            </a:r>
            <a:r>
              <a:rPr lang="en-US" dirty="0" err="1" smtClean="0"/>
              <a:t>seq</a:t>
            </a:r>
            <a:r>
              <a:rPr lang="en-US" dirty="0" smtClean="0"/>
              <a:t>): http://</a:t>
            </a:r>
            <a:r>
              <a:rPr lang="en-US" dirty="0" err="1" smtClean="0"/>
              <a:t>www.ncbi.nlm.nih.gov</a:t>
            </a:r>
            <a:r>
              <a:rPr lang="en-US" dirty="0" smtClean="0"/>
              <a:t>/</a:t>
            </a:r>
            <a:r>
              <a:rPr lang="en-US" dirty="0" err="1" smtClean="0"/>
              <a:t>pubmed</a:t>
            </a:r>
            <a:r>
              <a:rPr lang="en-US" dirty="0" smtClean="0"/>
              <a:t>/20132535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199DC-16E6-924A-A7BB-EDFC8A78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61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GO for interpretation of biological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699247"/>
          </a:xfrm>
        </p:spPr>
        <p:txBody>
          <a:bodyPr>
            <a:normAutofit/>
          </a:bodyPr>
          <a:lstStyle/>
          <a:p>
            <a:r>
              <a:rPr lang="en-US" dirty="0" smtClean="0"/>
              <a:t>Not just </a:t>
            </a:r>
            <a:r>
              <a:rPr lang="en-US" smtClean="0"/>
              <a:t>term enrichment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14400" y="4075953"/>
            <a:ext cx="8001000" cy="132154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28468"/>
            <a:ext cx="4318000" cy="101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623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 of discussion on mail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Themes:</a:t>
            </a:r>
          </a:p>
          <a:p>
            <a:pPr lvl="1"/>
            <a:r>
              <a:rPr lang="en-US" dirty="0" smtClean="0"/>
              <a:t>Outreach and standards</a:t>
            </a:r>
          </a:p>
          <a:p>
            <a:pPr lvl="1"/>
            <a:r>
              <a:rPr lang="en-US" dirty="0" smtClean="0"/>
              <a:t>Replication, stability &amp; the role of a GO analysis in a paper</a:t>
            </a:r>
          </a:p>
          <a:p>
            <a:pPr lvl="1"/>
            <a:r>
              <a:rPr lang="en-US" dirty="0" smtClean="0"/>
              <a:t>Wrong statistical test is often used</a:t>
            </a:r>
          </a:p>
          <a:p>
            <a:pPr lvl="1"/>
            <a:r>
              <a:rPr lang="en-US" dirty="0" smtClean="0"/>
              <a:t>Impact of major changes in the GO paradigm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2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Paola:</a:t>
            </a:r>
          </a:p>
          <a:p>
            <a:pPr lvl="1"/>
            <a:r>
              <a:rPr lang="en-US" dirty="0" smtClean="0"/>
              <a:t>We want better </a:t>
            </a:r>
            <a:r>
              <a:rPr lang="en-US" dirty="0" smtClean="0"/>
              <a:t>GO analysis to be published in papers</a:t>
            </a:r>
          </a:p>
          <a:p>
            <a:pPr lvl="1"/>
            <a:r>
              <a:rPr lang="en-US" dirty="0" smtClean="0"/>
              <a:t>MIAGA (minimal information)</a:t>
            </a:r>
          </a:p>
          <a:p>
            <a:pPr lvl="1"/>
            <a:r>
              <a:rPr lang="en-US" dirty="0" smtClean="0"/>
              <a:t>Reach out to journals in a systematic manner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186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and </a:t>
            </a:r>
            <a:r>
              <a:rPr lang="en-US" dirty="0" err="1" smtClean="0"/>
              <a:t>replicability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Paul P:</a:t>
            </a:r>
          </a:p>
          <a:p>
            <a:pPr lvl="1"/>
            <a:r>
              <a:rPr lang="en-US" dirty="0" smtClean="0"/>
              <a:t>Replication and stability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“Most </a:t>
            </a:r>
            <a:r>
              <a:rPr lang="en-US" dirty="0"/>
              <a:t>people </a:t>
            </a:r>
            <a:r>
              <a:rPr lang="en-US" b="1" i="1" dirty="0"/>
              <a:t>don't take GO enrichment results very seriously</a:t>
            </a:r>
            <a:r>
              <a:rPr lang="en-US" dirty="0"/>
              <a:t>. It's tacked </a:t>
            </a:r>
            <a:r>
              <a:rPr lang="en-US" dirty="0" smtClean="0"/>
              <a:t>on to </a:t>
            </a:r>
            <a:r>
              <a:rPr lang="en-US" dirty="0"/>
              <a:t>the end of every paper, but the "real results" are in figure 1. Nobody gets very </a:t>
            </a:r>
            <a:r>
              <a:rPr lang="en-US" dirty="0" smtClean="0"/>
              <a:t>hung up </a:t>
            </a:r>
            <a:r>
              <a:rPr lang="en-US" dirty="0"/>
              <a:t>on the GO results if the rest of the paper has meat. So then why it is reasonable for </a:t>
            </a:r>
            <a:r>
              <a:rPr lang="en-US" dirty="0" smtClean="0"/>
              <a:t>a paper </a:t>
            </a:r>
            <a:r>
              <a:rPr lang="en-US" dirty="0"/>
              <a:t>to claim a GO enrichment as the </a:t>
            </a:r>
            <a:r>
              <a:rPr lang="en-US" b="1" dirty="0" smtClean="0"/>
              <a:t>only</a:t>
            </a:r>
            <a:r>
              <a:rPr lang="en-US" dirty="0" smtClean="0"/>
              <a:t> </a:t>
            </a:r>
            <a:r>
              <a:rPr lang="en-US" dirty="0" smtClean="0"/>
              <a:t>result”</a:t>
            </a:r>
            <a:endParaRPr lang="en-US" dirty="0" smtClean="0"/>
          </a:p>
          <a:p>
            <a:r>
              <a:rPr lang="en-US" dirty="0" smtClean="0"/>
              <a:t>Question for us:</a:t>
            </a:r>
          </a:p>
          <a:p>
            <a:pPr lvl="1"/>
            <a:r>
              <a:rPr lang="en-US" dirty="0" smtClean="0"/>
              <a:t>What is the role of a GO analysis in the research lifecycle?</a:t>
            </a:r>
          </a:p>
          <a:p>
            <a:pPr lvl="2"/>
            <a:r>
              <a:rPr lang="en-US" dirty="0" smtClean="0"/>
              <a:t>Main Results/Conclusions? not without </a:t>
            </a:r>
            <a:r>
              <a:rPr lang="en-US" dirty="0" err="1" smtClean="0"/>
              <a:t>replicability</a:t>
            </a:r>
            <a:r>
              <a:rPr lang="en-US" dirty="0" smtClean="0"/>
              <a:t> and stability</a:t>
            </a:r>
          </a:p>
          <a:p>
            <a:pPr lvl="2"/>
            <a:r>
              <a:rPr lang="en-US" dirty="0" smtClean="0"/>
              <a:t>Discussion/Hypothesis generation?</a:t>
            </a:r>
          </a:p>
          <a:p>
            <a:pPr lvl="2"/>
            <a:r>
              <a:rPr lang="en-US" dirty="0" smtClean="0"/>
              <a:t>Fluff</a:t>
            </a:r>
            <a:r>
              <a:rPr lang="en-US" dirty="0" smtClean="0"/>
              <a:t>? Throwaway figures?</a:t>
            </a:r>
          </a:p>
          <a:p>
            <a:pPr lvl="1"/>
            <a:r>
              <a:rPr lang="en-US" dirty="0" smtClean="0"/>
              <a:t>Is it our role to communicate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74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Ruth:</a:t>
            </a:r>
          </a:p>
          <a:p>
            <a:pPr lvl="1"/>
            <a:r>
              <a:rPr lang="en-US" dirty="0" smtClean="0"/>
              <a:t>Changes in GO do affect enrichment results over time</a:t>
            </a:r>
          </a:p>
          <a:p>
            <a:pPr lvl="1"/>
            <a:r>
              <a:rPr lang="en-US" dirty="0" err="1"/>
              <a:t>Alam-Faruque</a:t>
            </a:r>
            <a:r>
              <a:rPr lang="en-US" dirty="0"/>
              <a:t>, Y., Huntley, R. P., </a:t>
            </a:r>
            <a:r>
              <a:rPr lang="en-US" dirty="0" err="1"/>
              <a:t>Khodiyar</a:t>
            </a:r>
            <a:r>
              <a:rPr lang="en-US" dirty="0"/>
              <a:t>, V. K., </a:t>
            </a:r>
            <a:r>
              <a:rPr lang="en-US" dirty="0" err="1"/>
              <a:t>Camon</a:t>
            </a:r>
            <a:r>
              <a:rPr lang="en-US" dirty="0"/>
              <a:t>, E. B., Dimmer, E. C., Sawford, T., … </a:t>
            </a:r>
            <a:r>
              <a:rPr lang="en-US" dirty="0" err="1"/>
              <a:t>Lovering</a:t>
            </a:r>
            <a:r>
              <a:rPr lang="en-US" dirty="0"/>
              <a:t>, R. C. (2011). The Impact of Focused Gene Ontology Curation of Specific Mammalian Systems. </a:t>
            </a:r>
            <a:r>
              <a:rPr lang="en-US" dirty="0" err="1"/>
              <a:t>PLoS</a:t>
            </a:r>
            <a:r>
              <a:rPr lang="en-US" dirty="0"/>
              <a:t> ONE, 6(12), e27541. doi:10.1371/journal.pone.0027541</a:t>
            </a:r>
          </a:p>
        </p:txBody>
      </p:sp>
    </p:spTree>
    <p:extLst>
      <p:ext uri="{BB962C8B-B14F-4D97-AF65-F5344CB8AC3E}">
        <p14:creationId xmlns:p14="http://schemas.microsoft.com/office/powerpoint/2010/main" val="705712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Microarrays are not the only fruit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Daniele:</a:t>
            </a:r>
          </a:p>
          <a:p>
            <a:pPr lvl="1"/>
            <a:r>
              <a:rPr lang="en-US" dirty="0" smtClean="0"/>
              <a:t>“you </a:t>
            </a:r>
            <a:r>
              <a:rPr lang="en-US" dirty="0"/>
              <a:t>would do a good service to the community by warning </a:t>
            </a:r>
            <a:r>
              <a:rPr lang="en-US" dirty="0" smtClean="0"/>
              <a:t>against naive </a:t>
            </a:r>
            <a:r>
              <a:rPr lang="en-US" dirty="0"/>
              <a:t>approaches to gene-set enrichment (aka over-representation)</a:t>
            </a:r>
            <a:r>
              <a:rPr lang="en-US" dirty="0" smtClean="0"/>
              <a:t>, </a:t>
            </a:r>
            <a:r>
              <a:rPr lang="en-US" b="1" dirty="0" smtClean="0"/>
              <a:t>especially </a:t>
            </a:r>
            <a:r>
              <a:rPr lang="en-US" b="1" dirty="0"/>
              <a:t>for certain types of experimental data</a:t>
            </a:r>
            <a:r>
              <a:rPr lang="en-US" dirty="0" smtClean="0"/>
              <a:t>.”</a:t>
            </a:r>
            <a:endParaRPr lang="en-US" dirty="0" smtClean="0"/>
          </a:p>
          <a:p>
            <a:r>
              <a:rPr lang="en-US" dirty="0" smtClean="0"/>
              <a:t>Statistical tests may be inappropriate</a:t>
            </a:r>
            <a:endParaRPr lang="en-US" dirty="0" smtClean="0"/>
          </a:p>
          <a:p>
            <a:pPr lvl="1"/>
            <a:r>
              <a:rPr lang="en-US" dirty="0" smtClean="0"/>
              <a:t>Null </a:t>
            </a:r>
            <a:r>
              <a:rPr lang="en-US" dirty="0" smtClean="0"/>
              <a:t>model hypothesis </a:t>
            </a:r>
            <a:r>
              <a:rPr lang="en-US" dirty="0" smtClean="0"/>
              <a:t>assumptions may not be </a:t>
            </a:r>
            <a:r>
              <a:rPr lang="en-US" dirty="0" smtClean="0"/>
              <a:t>justified</a:t>
            </a:r>
          </a:p>
          <a:p>
            <a:pPr lvl="2"/>
            <a:r>
              <a:rPr lang="en-US" dirty="0" smtClean="0"/>
              <a:t>E.g. independence of genes</a:t>
            </a:r>
            <a:endParaRPr lang="en-US" dirty="0" smtClean="0"/>
          </a:p>
          <a:p>
            <a:pPr lvl="1"/>
            <a:r>
              <a:rPr lang="en-US" dirty="0" smtClean="0"/>
              <a:t>Additionally, it’s no longer </a:t>
            </a:r>
            <a:r>
              <a:rPr lang="en-US" dirty="0" smtClean="0"/>
              <a:t>2003, not just microarrays</a:t>
            </a:r>
            <a:endParaRPr lang="en-US" dirty="0" smtClean="0"/>
          </a:p>
          <a:p>
            <a:pPr lvl="2"/>
            <a:r>
              <a:rPr lang="en-US" dirty="0" smtClean="0"/>
              <a:t>Other </a:t>
            </a:r>
            <a:r>
              <a:rPr lang="en-US" dirty="0" err="1" smtClean="0"/>
              <a:t>datatypes</a:t>
            </a:r>
            <a:r>
              <a:rPr lang="en-US" dirty="0" smtClean="0"/>
              <a:t> bring in certain kinds of confounding bias (due to gene length variation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Use the right tool for the right job (e.g. </a:t>
            </a:r>
            <a:r>
              <a:rPr lang="en-US" dirty="0" err="1" smtClean="0"/>
              <a:t>RNAseq</a:t>
            </a:r>
            <a:r>
              <a:rPr lang="en-US" dirty="0" smtClean="0"/>
              <a:t> -&gt; </a:t>
            </a:r>
            <a:r>
              <a:rPr lang="en-US" dirty="0" err="1" smtClean="0"/>
              <a:t>GOseq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679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14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2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tool?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59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broader changes in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“you can’t do enrichment analysis with column 16”</a:t>
            </a:r>
            <a:endParaRPr lang="en-US" dirty="0" smtClean="0"/>
          </a:p>
          <a:p>
            <a:r>
              <a:rPr lang="en-US" dirty="0" smtClean="0"/>
              <a:t>What about other changes in GO?</a:t>
            </a:r>
          </a:p>
          <a:p>
            <a:pPr lvl="1"/>
            <a:r>
              <a:rPr lang="en-US" dirty="0" smtClean="0"/>
              <a:t>Introduction of protein complex annotations</a:t>
            </a:r>
          </a:p>
          <a:p>
            <a:pPr lvl="1"/>
            <a:r>
              <a:rPr lang="en-US" dirty="0" smtClean="0"/>
              <a:t>Annotation extensions</a:t>
            </a:r>
          </a:p>
          <a:p>
            <a:pPr lvl="1"/>
            <a:r>
              <a:rPr lang="en-US" dirty="0" smtClean="0"/>
              <a:t>LEGO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22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24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123856"/>
            <a:ext cx="91440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14424" y="2595562"/>
            <a:ext cx="6111876" cy="367076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One of the main </a:t>
            </a:r>
            <a:r>
              <a:rPr lang="en-US" dirty="0" smtClean="0"/>
              <a:t>purported uses </a:t>
            </a:r>
            <a:r>
              <a:rPr lang="en-US" dirty="0" smtClean="0"/>
              <a:t>of GO is in the </a:t>
            </a:r>
            <a:r>
              <a:rPr lang="en-US" b="1" dirty="0" smtClean="0"/>
              <a:t>interpretation</a:t>
            </a:r>
            <a:r>
              <a:rPr lang="en-US" dirty="0" smtClean="0"/>
              <a:t> of high-throughput biological data</a:t>
            </a:r>
          </a:p>
          <a:p>
            <a:pPr lvl="1"/>
            <a:r>
              <a:rPr lang="en-US" dirty="0" smtClean="0"/>
              <a:t>Given some data, what does it mean? What is the </a:t>
            </a:r>
            <a:r>
              <a:rPr lang="en-US" b="1" dirty="0" smtClean="0"/>
              <a:t>theme</a:t>
            </a:r>
            <a:r>
              <a:rPr lang="en-US" dirty="0" smtClean="0"/>
              <a:t>?</a:t>
            </a:r>
          </a:p>
          <a:p>
            <a:r>
              <a:rPr lang="en-US" dirty="0" smtClean="0"/>
              <a:t>Historically</a:t>
            </a:r>
          </a:p>
          <a:p>
            <a:pPr lvl="1"/>
            <a:r>
              <a:rPr lang="en-US" dirty="0" smtClean="0"/>
              <a:t>Microarray results -&gt; biological process</a:t>
            </a:r>
            <a:endParaRPr lang="en-US" dirty="0" smtClean="0"/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RNA-</a:t>
            </a:r>
            <a:r>
              <a:rPr lang="en-US" dirty="0" err="1" smtClean="0"/>
              <a:t>seq</a:t>
            </a:r>
            <a:endParaRPr lang="en-US" dirty="0" smtClean="0"/>
          </a:p>
          <a:p>
            <a:pPr lvl="1"/>
            <a:r>
              <a:rPr lang="en-US" dirty="0" err="1" smtClean="0"/>
              <a:t>CHiP-seq</a:t>
            </a:r>
            <a:endParaRPr lang="en-US" dirty="0" smtClean="0"/>
          </a:p>
          <a:p>
            <a:pPr lvl="1"/>
            <a:r>
              <a:rPr lang="en-US" dirty="0" smtClean="0"/>
              <a:t>CNVs</a:t>
            </a:r>
          </a:p>
          <a:p>
            <a:pPr lvl="1"/>
            <a:r>
              <a:rPr lang="en-US" dirty="0" smtClean="0"/>
              <a:t>GWAS</a:t>
            </a:r>
          </a:p>
          <a:p>
            <a:pPr lvl="1"/>
            <a:r>
              <a:rPr lang="en-US" dirty="0" err="1" smtClean="0"/>
              <a:t>Exomes</a:t>
            </a:r>
            <a:r>
              <a:rPr lang="en-US" dirty="0" smtClean="0"/>
              <a:t>, </a:t>
            </a:r>
            <a:r>
              <a:rPr lang="en-US" dirty="0" smtClean="0"/>
              <a:t>Genomes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5862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on the GO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315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Software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 site should provide a relatively </a:t>
            </a:r>
            <a:r>
              <a:rPr lang="en-US" b="1" dirty="0" smtClean="0"/>
              <a:t>uniform</a:t>
            </a:r>
            <a:r>
              <a:rPr lang="en-US" dirty="0" smtClean="0"/>
              <a:t> interface onto a </a:t>
            </a:r>
            <a:r>
              <a:rPr lang="en-US" b="1" dirty="0" smtClean="0"/>
              <a:t>variety</a:t>
            </a:r>
            <a:r>
              <a:rPr lang="en-US" dirty="0" smtClean="0"/>
              <a:t> of statistical methods</a:t>
            </a:r>
          </a:p>
          <a:p>
            <a:r>
              <a:rPr lang="en-US" dirty="0" smtClean="0"/>
              <a:t>This is possible due to our service-oriented architecture</a:t>
            </a:r>
          </a:p>
          <a:p>
            <a:pPr lvl="1"/>
            <a:r>
              <a:rPr lang="en-US" dirty="0" smtClean="0"/>
              <a:t>Protocol for analysis</a:t>
            </a:r>
            <a:endParaRPr lang="en-US" dirty="0" smtClean="0"/>
          </a:p>
          <a:p>
            <a:r>
              <a:rPr lang="en-US" dirty="0" smtClean="0"/>
              <a:t>Current </a:t>
            </a:r>
            <a:r>
              <a:rPr lang="en-US" dirty="0" err="1" smtClean="0"/>
              <a:t>PantherDB</a:t>
            </a:r>
            <a:r>
              <a:rPr lang="en-US" dirty="0" smtClean="0"/>
              <a:t> implementation is proof of 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85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and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50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Engagement with bioinformatics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7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than gene expression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 we use ontologically encoded knowledge of what genes do (GO, phenotype) in a clinical context? Finding causative variants in rare diseases?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/>
              <a:t>Robinson, P., </a:t>
            </a:r>
            <a:r>
              <a:rPr lang="en-US" dirty="0" err="1"/>
              <a:t>Köhler</a:t>
            </a:r>
            <a:r>
              <a:rPr lang="en-US" dirty="0"/>
              <a:t>, S., </a:t>
            </a:r>
            <a:r>
              <a:rPr lang="en-US" dirty="0" err="1"/>
              <a:t>Oellrich</a:t>
            </a:r>
            <a:r>
              <a:rPr lang="en-US" dirty="0"/>
              <a:t>, A., Wang, K., Mungall, C., Lewis, S. E., … </a:t>
            </a:r>
            <a:r>
              <a:rPr lang="en-US" dirty="0" err="1"/>
              <a:t>Smedley</a:t>
            </a:r>
            <a:r>
              <a:rPr lang="en-US" dirty="0"/>
              <a:t>, D. (2013). </a:t>
            </a:r>
            <a:r>
              <a:rPr lang="en-US" b="1" dirty="0"/>
              <a:t>Improved </a:t>
            </a:r>
            <a:r>
              <a:rPr lang="en-US" b="1" dirty="0" err="1"/>
              <a:t>exome</a:t>
            </a:r>
            <a:r>
              <a:rPr lang="en-US" b="1" dirty="0"/>
              <a:t> prioritization of disease genes through cross species phenotype comparison</a:t>
            </a:r>
            <a:r>
              <a:rPr lang="en-US" dirty="0"/>
              <a:t>. </a:t>
            </a:r>
            <a:r>
              <a:rPr lang="en-US" i="1" dirty="0"/>
              <a:t>Genome Research</a:t>
            </a:r>
            <a:r>
              <a:rPr lang="en-US" dirty="0"/>
              <a:t>. doi:10.1101/gr.</a:t>
            </a:r>
            <a:r>
              <a:rPr lang="en-US" dirty="0" smtClean="0"/>
              <a:t>160325.113</a:t>
            </a:r>
          </a:p>
          <a:p>
            <a:pPr lvl="1"/>
            <a:r>
              <a:rPr lang="en-US" dirty="0"/>
              <a:t>Singleton, M. V., </a:t>
            </a:r>
            <a:r>
              <a:rPr lang="en-US" dirty="0" err="1"/>
              <a:t>Guthery</a:t>
            </a:r>
            <a:r>
              <a:rPr lang="en-US" dirty="0"/>
              <a:t>, S. L., </a:t>
            </a:r>
            <a:r>
              <a:rPr lang="en-US" dirty="0" err="1"/>
              <a:t>Voelkerding</a:t>
            </a:r>
            <a:r>
              <a:rPr lang="en-US" dirty="0"/>
              <a:t>, K. V., Chen, K., Kennedy, B., </a:t>
            </a:r>
            <a:r>
              <a:rPr lang="en-US" dirty="0" err="1"/>
              <a:t>Margraf</a:t>
            </a:r>
            <a:r>
              <a:rPr lang="en-US" dirty="0"/>
              <a:t>, R. L., … </a:t>
            </a:r>
            <a:r>
              <a:rPr lang="en-US" dirty="0" err="1"/>
              <a:t>Yandell</a:t>
            </a:r>
            <a:r>
              <a:rPr lang="en-US" dirty="0"/>
              <a:t>, M. (2014). </a:t>
            </a:r>
            <a:r>
              <a:rPr lang="en-US" b="1" dirty="0" err="1"/>
              <a:t>Phevor</a:t>
            </a:r>
            <a:r>
              <a:rPr lang="en-US" b="1" dirty="0"/>
              <a:t> Combines Multiple Biomedical Ontologies for Accurate Identification of Disease-Causing Alleles in Single Individuals and Small Nuclear Families</a:t>
            </a:r>
            <a:r>
              <a:rPr lang="en-US" dirty="0"/>
              <a:t>. </a:t>
            </a:r>
            <a:r>
              <a:rPr lang="en-US" i="1" dirty="0"/>
              <a:t>The American Journal of Human Genetics</a:t>
            </a:r>
            <a:r>
              <a:rPr lang="en-US" dirty="0"/>
              <a:t>, 94(4), 599–610. doi:10.1016/j.ajhg.</a:t>
            </a:r>
            <a:r>
              <a:rPr lang="en-US" dirty="0" smtClean="0"/>
              <a:t>2014.03.010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08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…back to GO gene set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Pantherdb</a:t>
            </a:r>
            <a:r>
              <a:rPr lang="en-US" dirty="0" smtClean="0"/>
              <a:t>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1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has made a term enrichment tool available on the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Beginning to use our own data in the same way our users most commonly use it</a:t>
            </a:r>
          </a:p>
          <a:p>
            <a:r>
              <a:rPr lang="en-US" dirty="0" smtClean="0"/>
              <a:t>This was not a goal of the GO grant.  Instead, we had proposed:</a:t>
            </a:r>
          </a:p>
          <a:p>
            <a:pPr lvl="1"/>
            <a:r>
              <a:rPr lang="en-US" dirty="0"/>
              <a:t>We will define test datasets that will allow </a:t>
            </a:r>
            <a:r>
              <a:rPr lang="en-US" dirty="0" smtClean="0"/>
              <a:t>software developers </a:t>
            </a:r>
            <a:r>
              <a:rPr lang="en-US" dirty="0"/>
              <a:t>to benchmark their products. </a:t>
            </a:r>
            <a:r>
              <a:rPr lang="en-US" dirty="0" smtClean="0"/>
              <a:t>The </a:t>
            </a:r>
            <a:r>
              <a:rPr lang="en-US" dirty="0"/>
              <a:t>GOC web site provides an extensive list of available tools that have typically </a:t>
            </a:r>
            <a:r>
              <a:rPr lang="en-US" dirty="0" smtClean="0"/>
              <a:t>been published</a:t>
            </a:r>
            <a:r>
              <a:rPr lang="en-US" dirty="0"/>
              <a:t>. Metrics using these benchmarks will now be required before the tool will be listed by GOC.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Thus, overseeing usage of an enrichment analysis tool represents an additional commitment that means fewer resources for other GO priorities</a:t>
            </a:r>
          </a:p>
        </p:txBody>
      </p:sp>
    </p:spTree>
    <p:extLst>
      <p:ext uri="{BB962C8B-B14F-4D97-AF65-F5344CB8AC3E}">
        <p14:creationId xmlns:p14="http://schemas.microsoft.com/office/powerpoint/2010/main" val="263053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PANTHER </a:t>
            </a:r>
            <a:r>
              <a:rPr lang="en-US" dirty="0" smtClean="0"/>
              <a:t>analysis </a:t>
            </a:r>
            <a:r>
              <a:rPr lang="en-US" dirty="0" smtClean="0"/>
              <a:t>from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Avoids having to reinvent the wheel for the GO website</a:t>
            </a:r>
          </a:p>
          <a:p>
            <a:r>
              <a:rPr lang="en-US" dirty="0" smtClean="0"/>
              <a:t>PANTHER tool has been available since 2003</a:t>
            </a:r>
          </a:p>
          <a:p>
            <a:pPr lvl="1"/>
            <a:r>
              <a:rPr lang="en-US" dirty="0" smtClean="0"/>
              <a:t>Cited in over 5000 publications</a:t>
            </a:r>
          </a:p>
          <a:p>
            <a:pPr lvl="1"/>
            <a:r>
              <a:rPr lang="en-US" dirty="0" smtClean="0"/>
              <a:t>Enrichment analysis available as a web service</a:t>
            </a:r>
          </a:p>
          <a:p>
            <a:r>
              <a:rPr lang="en-US" dirty="0" smtClean="0"/>
              <a:t>PANTHER tool has been modified to serve the GO website</a:t>
            </a:r>
          </a:p>
          <a:p>
            <a:pPr lvl="1"/>
            <a:r>
              <a:rPr lang="en-US" dirty="0" smtClean="0"/>
              <a:t>All GO annotations are loaded/updated every two weeks</a:t>
            </a:r>
          </a:p>
          <a:p>
            <a:pPr lvl="1"/>
            <a:r>
              <a:rPr lang="en-US" dirty="0" smtClean="0"/>
              <a:t>Note: for all gene objects in PANTHER database (i.e. </a:t>
            </a:r>
            <a:r>
              <a:rPr lang="en-US" dirty="0" err="1" smtClean="0"/>
              <a:t>UniProt</a:t>
            </a:r>
            <a:r>
              <a:rPr lang="en-US" dirty="0" smtClean="0"/>
              <a:t> Reference Proteomes)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986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PANTHER analysis from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 1: Link to </a:t>
            </a:r>
            <a:r>
              <a:rPr lang="en-US" dirty="0" err="1" smtClean="0"/>
              <a:t>pantherdb</a:t>
            </a:r>
            <a:r>
              <a:rPr lang="en-US" dirty="0" smtClean="0"/>
              <a:t> from GO website</a:t>
            </a:r>
          </a:p>
          <a:p>
            <a:r>
              <a:rPr lang="en-US" dirty="0" smtClean="0"/>
              <a:t>Option 2: Use </a:t>
            </a:r>
            <a:r>
              <a:rPr lang="en-US" dirty="0" err="1" smtClean="0"/>
              <a:t>pantherdb</a:t>
            </a:r>
            <a:r>
              <a:rPr lang="en-US" dirty="0" smtClean="0"/>
              <a:t> services from within GO framework</a:t>
            </a:r>
          </a:p>
          <a:p>
            <a:pPr lvl="1"/>
            <a:r>
              <a:rPr lang="en-US" dirty="0" smtClean="0"/>
              <a:t>(this is what is currently implemented)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98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1: GO </a:t>
            </a:r>
            <a:r>
              <a:rPr lang="en-US" dirty="0" smtClean="0"/>
              <a:t>has linked directly to PANTHER analysis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Users upload sequences directly to GO website, analysis is run at PANTHER and then sent back to GO website for display</a:t>
            </a:r>
          </a:p>
          <a:p>
            <a:r>
              <a:rPr lang="en-US" dirty="0" smtClean="0"/>
              <a:t>Advantages to GOC</a:t>
            </a:r>
          </a:p>
          <a:p>
            <a:pPr lvl="1"/>
            <a:r>
              <a:rPr lang="en-US" dirty="0" smtClean="0"/>
              <a:t>Enrichment analysis “branded” as GO</a:t>
            </a:r>
          </a:p>
          <a:p>
            <a:pPr lvl="1"/>
            <a:r>
              <a:rPr lang="en-US" dirty="0" smtClean="0"/>
              <a:t>Pilot for development of generic tool and web service specifications that could be implemented by other tools</a:t>
            </a:r>
          </a:p>
          <a:p>
            <a:r>
              <a:rPr lang="en-US" dirty="0" smtClean="0"/>
              <a:t>Disadvantages for users</a:t>
            </a:r>
          </a:p>
          <a:p>
            <a:pPr lvl="1"/>
            <a:r>
              <a:rPr lang="en-US" dirty="0" smtClean="0"/>
              <a:t>Lacks many functions that are important for users</a:t>
            </a:r>
          </a:p>
          <a:p>
            <a:pPr lvl="2"/>
            <a:r>
              <a:rPr lang="en-US" dirty="0" smtClean="0"/>
              <a:t>Can’t access the second, GSE-like test at PANTHER</a:t>
            </a:r>
          </a:p>
          <a:p>
            <a:pPr lvl="2"/>
            <a:r>
              <a:rPr lang="en-US" dirty="0" smtClean="0"/>
              <a:t>Users can’t see how their uploaded identifiers map to genes used in the analysis</a:t>
            </a:r>
          </a:p>
          <a:p>
            <a:pPr lvl="2"/>
            <a:r>
              <a:rPr lang="en-US" dirty="0" smtClean="0"/>
              <a:t>Users can’t specify a custom reference set for statistics</a:t>
            </a:r>
          </a:p>
          <a:p>
            <a:pPr lvl="2"/>
            <a:r>
              <a:rPr lang="en-US" dirty="0" smtClean="0"/>
              <a:t>Users can’t visualize results, or link to lists of analyzed genes by </a:t>
            </a:r>
            <a:r>
              <a:rPr lang="en-US" smtClean="0"/>
              <a:t>GO class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561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2: service-oriented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Pantherdb</a:t>
            </a:r>
            <a:r>
              <a:rPr lang="en-US" dirty="0" smtClean="0"/>
              <a:t> provides underlying engine</a:t>
            </a:r>
          </a:p>
          <a:p>
            <a:r>
              <a:rPr lang="en-US" dirty="0" err="1" smtClean="0"/>
              <a:t>AmiGO</a:t>
            </a:r>
            <a:r>
              <a:rPr lang="en-US" dirty="0" smtClean="0"/>
              <a:t> TE client makes calls to </a:t>
            </a:r>
            <a:r>
              <a:rPr lang="en-US" dirty="0" err="1" smtClean="0"/>
              <a:t>Pantherdb</a:t>
            </a:r>
            <a:r>
              <a:rPr lang="en-US" dirty="0" smtClean="0"/>
              <a:t> and displays results</a:t>
            </a:r>
          </a:p>
          <a:p>
            <a:pPr lvl="1"/>
            <a:r>
              <a:rPr lang="en-US" dirty="0" smtClean="0"/>
              <a:t>Does not yet implement all features of </a:t>
            </a:r>
            <a:r>
              <a:rPr lang="en-US" dirty="0" err="1" smtClean="0"/>
              <a:t>pantherdb</a:t>
            </a:r>
            <a:r>
              <a:rPr lang="en-US" dirty="0" smtClean="0"/>
              <a:t> UI</a:t>
            </a:r>
          </a:p>
          <a:p>
            <a:r>
              <a:rPr lang="en-US" dirty="0" smtClean="0"/>
              <a:t>Advantages of SOA</a:t>
            </a:r>
          </a:p>
          <a:p>
            <a:pPr lvl="1"/>
            <a:r>
              <a:rPr lang="en-US" dirty="0" smtClean="0"/>
              <a:t>Can plug and play</a:t>
            </a:r>
          </a:p>
          <a:p>
            <a:pPr lvl="2"/>
            <a:r>
              <a:rPr lang="en-US" dirty="0" smtClean="0"/>
              <a:t>Engines</a:t>
            </a:r>
          </a:p>
          <a:p>
            <a:pPr lvl="2"/>
            <a:r>
              <a:rPr lang="en-US" dirty="0" smtClean="0"/>
              <a:t>Visualizations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05954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31421</TotalTime>
  <Words>1374</Words>
  <Application>Microsoft Macintosh PowerPoint</Application>
  <PresentationFormat>On-screen Show (4:3)</PresentationFormat>
  <Paragraphs>130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Perception</vt:lpstr>
      <vt:lpstr>Using GO for interpretation of biological data</vt:lpstr>
      <vt:lpstr>Background</vt:lpstr>
      <vt:lpstr>More than gene expression analysis</vt:lpstr>
      <vt:lpstr>…back to GO gene set analysis</vt:lpstr>
      <vt:lpstr>GO has made a term enrichment tool available on the website</vt:lpstr>
      <vt:lpstr>PANTHER analysis from GO</vt:lpstr>
      <vt:lpstr>Use of PANTHER analysis from GO</vt:lpstr>
      <vt:lpstr>Option 1: GO has linked directly to PANTHER analysis tool</vt:lpstr>
      <vt:lpstr>Option 2: service-oriented architecture </vt:lpstr>
      <vt:lpstr>Highlights of discussion on mail list</vt:lpstr>
      <vt:lpstr>Outreach and standards</vt:lpstr>
      <vt:lpstr>GO and replicability</vt:lpstr>
      <vt:lpstr>Understanding Changes</vt:lpstr>
      <vt:lpstr>Microarrays are not the only fruit</vt:lpstr>
      <vt:lpstr>PowerPoint Presentation</vt:lpstr>
      <vt:lpstr>PowerPoint Presentation</vt:lpstr>
      <vt:lpstr>Which tool?</vt:lpstr>
      <vt:lpstr>Effects of broader changes in GO</vt:lpstr>
      <vt:lpstr>Moving forward</vt:lpstr>
      <vt:lpstr>Improving documentation</vt:lpstr>
      <vt:lpstr>Modular Software Architecture</vt:lpstr>
      <vt:lpstr>Education and outreach</vt:lpstr>
      <vt:lpstr>Engagement with bioinformatics community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 us induction or give us death</dc:title>
  <dc:creator>Chris Mungall</dc:creator>
  <cp:lastModifiedBy>Chris Mungall</cp:lastModifiedBy>
  <cp:revision>643</cp:revision>
  <dcterms:created xsi:type="dcterms:W3CDTF">2014-04-10T01:20:30Z</dcterms:created>
  <dcterms:modified xsi:type="dcterms:W3CDTF">2014-10-13T14:18:01Z</dcterms:modified>
</cp:coreProperties>
</file>