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6" r:id="rId5"/>
    <p:sldMasterId id="2147483684" r:id="rId6"/>
  </p:sldMasterIdLst>
  <p:notesMasterIdLst>
    <p:notesMasterId r:id="rId35"/>
  </p:notesMasterIdLst>
  <p:sldIdLst>
    <p:sldId id="258" r:id="rId7"/>
    <p:sldId id="339" r:id="rId8"/>
    <p:sldId id="281" r:id="rId9"/>
    <p:sldId id="360" r:id="rId10"/>
    <p:sldId id="383" r:id="rId11"/>
    <p:sldId id="349" r:id="rId12"/>
    <p:sldId id="327" r:id="rId13"/>
    <p:sldId id="328" r:id="rId14"/>
    <p:sldId id="330" r:id="rId15"/>
    <p:sldId id="394" r:id="rId16"/>
    <p:sldId id="363" r:id="rId17"/>
    <p:sldId id="392" r:id="rId18"/>
    <p:sldId id="364" r:id="rId19"/>
    <p:sldId id="388" r:id="rId20"/>
    <p:sldId id="390" r:id="rId21"/>
    <p:sldId id="361" r:id="rId22"/>
    <p:sldId id="393" r:id="rId23"/>
    <p:sldId id="378" r:id="rId24"/>
    <p:sldId id="333" r:id="rId25"/>
    <p:sldId id="379" r:id="rId26"/>
    <p:sldId id="380" r:id="rId27"/>
    <p:sldId id="355" r:id="rId28"/>
    <p:sldId id="366" r:id="rId29"/>
    <p:sldId id="386" r:id="rId30"/>
    <p:sldId id="371" r:id="rId31"/>
    <p:sldId id="338" r:id="rId32"/>
    <p:sldId id="336" r:id="rId33"/>
    <p:sldId id="33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ve" initials="st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0" autoAdjust="0"/>
    <p:restoredTop sz="81141" autoAdjust="0"/>
  </p:normalViewPr>
  <p:slideViewPr>
    <p:cSldViewPr>
      <p:cViewPr>
        <p:scale>
          <a:sx n="69" d="100"/>
          <a:sy n="69" d="100"/>
        </p:scale>
        <p:origin x="-1710" y="-624"/>
      </p:cViewPr>
      <p:guideLst>
        <p:guide orient="horz" pos="2160"/>
        <p:guide pos="2880"/>
      </p:guideLst>
    </p:cSldViewPr>
  </p:slideViewPr>
  <p:notesTextViewPr>
    <p:cViewPr>
      <p:scale>
        <a:sx n="1" d="1"/>
        <a:sy n="1" d="1"/>
      </p:scale>
      <p:origin x="0" y="0"/>
    </p:cViewPr>
  </p:notesTextViewPr>
  <p:sorterViewPr>
    <p:cViewPr>
      <p:scale>
        <a:sx n="100" d="100"/>
        <a:sy n="100" d="100"/>
      </p:scale>
      <p:origin x="0" y="373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CE07F-39C2-4F23-965C-D122F77CCF3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DF4D0FD-DADF-484F-9CA1-94796625A3D1}">
      <dgm:prSet phldrT="[Text]"/>
      <dgm:spPr/>
      <dgm:t>
        <a:bodyPr/>
        <a:lstStyle/>
        <a:p>
          <a:r>
            <a:rPr lang="en-US" dirty="0" smtClean="0"/>
            <a:t>Variation</a:t>
          </a:r>
          <a:endParaRPr lang="en-US" dirty="0"/>
        </a:p>
      </dgm:t>
    </dgm:pt>
    <dgm:pt modelId="{95152121-E403-4C9C-9934-891F017634B1}" type="parTrans" cxnId="{8E296BC0-F002-474A-BA3F-3E583DABC4EA}">
      <dgm:prSet/>
      <dgm:spPr/>
      <dgm:t>
        <a:bodyPr/>
        <a:lstStyle/>
        <a:p>
          <a:endParaRPr lang="en-US"/>
        </a:p>
      </dgm:t>
    </dgm:pt>
    <dgm:pt modelId="{417284A0-7A33-4D05-8DD4-DF367B3394F4}" type="sibTrans" cxnId="{8E296BC0-F002-474A-BA3F-3E583DABC4EA}">
      <dgm:prSet/>
      <dgm:spPr/>
      <dgm:t>
        <a:bodyPr/>
        <a:lstStyle/>
        <a:p>
          <a:endParaRPr lang="en-US"/>
        </a:p>
      </dgm:t>
    </dgm:pt>
    <dgm:pt modelId="{6946BB03-C3F8-4C0C-8E89-7372F122459C}">
      <dgm:prSet phldrT="[Text]"/>
      <dgm:spPr/>
      <dgm:t>
        <a:bodyPr/>
        <a:lstStyle/>
        <a:p>
          <a:r>
            <a:rPr lang="en-US" dirty="0" smtClean="0"/>
            <a:t>Phenotype</a:t>
          </a:r>
          <a:endParaRPr lang="en-US" dirty="0"/>
        </a:p>
      </dgm:t>
    </dgm:pt>
    <dgm:pt modelId="{B0D4CB36-0B30-4C07-8B3B-13584F7ACF13}" type="parTrans" cxnId="{5CCE0110-CF66-4340-A820-23A3E5F9CA03}">
      <dgm:prSet/>
      <dgm:spPr/>
      <dgm:t>
        <a:bodyPr/>
        <a:lstStyle/>
        <a:p>
          <a:endParaRPr lang="en-US"/>
        </a:p>
      </dgm:t>
    </dgm:pt>
    <dgm:pt modelId="{8D752954-D1E9-44E7-82AC-4EDEEE5D0A65}" type="sibTrans" cxnId="{5CCE0110-CF66-4340-A820-23A3E5F9CA03}">
      <dgm:prSet/>
      <dgm:spPr/>
      <dgm:t>
        <a:bodyPr/>
        <a:lstStyle/>
        <a:p>
          <a:endParaRPr lang="en-US"/>
        </a:p>
      </dgm:t>
    </dgm:pt>
    <dgm:pt modelId="{E73E61F0-FE77-44E9-AC6B-4354025FCB4E}">
      <dgm:prSet phldrT="[Text]"/>
      <dgm:spPr/>
      <dgm:t>
        <a:bodyPr/>
        <a:lstStyle/>
        <a:p>
          <a:r>
            <a:rPr lang="en-US" dirty="0" smtClean="0"/>
            <a:t>Interpretation</a:t>
          </a:r>
          <a:endParaRPr lang="en-US" dirty="0"/>
        </a:p>
      </dgm:t>
    </dgm:pt>
    <dgm:pt modelId="{B54AB34A-CC2A-449C-8BF6-121572C7298C}" type="parTrans" cxnId="{0ABA894F-0858-4602-AC82-010EA6AA2099}">
      <dgm:prSet/>
      <dgm:spPr/>
      <dgm:t>
        <a:bodyPr/>
        <a:lstStyle/>
        <a:p>
          <a:endParaRPr lang="en-US"/>
        </a:p>
      </dgm:t>
    </dgm:pt>
    <dgm:pt modelId="{9201BFE6-32E3-47F1-93F5-26BA322E40C0}" type="sibTrans" cxnId="{0ABA894F-0858-4602-AC82-010EA6AA2099}">
      <dgm:prSet/>
      <dgm:spPr/>
      <dgm:t>
        <a:bodyPr/>
        <a:lstStyle/>
        <a:p>
          <a:endParaRPr lang="en-US"/>
        </a:p>
      </dgm:t>
    </dgm:pt>
    <dgm:pt modelId="{B26F9BBD-5857-42CB-AAA2-E5835E361E75}">
      <dgm:prSet phldrT="[Text]"/>
      <dgm:spPr/>
      <dgm:t>
        <a:bodyPr/>
        <a:lstStyle/>
        <a:p>
          <a:r>
            <a:rPr lang="en-US" dirty="0" smtClean="0"/>
            <a:t>Evidence</a:t>
          </a:r>
          <a:endParaRPr lang="en-US" dirty="0"/>
        </a:p>
      </dgm:t>
    </dgm:pt>
    <dgm:pt modelId="{36195185-3233-49CD-BDAA-97AEA4A1F5F4}" type="parTrans" cxnId="{93BB941D-B9C3-44E0-BCF4-F7B61EEEEE33}">
      <dgm:prSet/>
      <dgm:spPr/>
      <dgm:t>
        <a:bodyPr/>
        <a:lstStyle/>
        <a:p>
          <a:endParaRPr lang="en-US"/>
        </a:p>
      </dgm:t>
    </dgm:pt>
    <dgm:pt modelId="{F61191D3-AC90-4F57-9356-81E26260263E}" type="sibTrans" cxnId="{93BB941D-B9C3-44E0-BCF4-F7B61EEEEE33}">
      <dgm:prSet/>
      <dgm:spPr/>
      <dgm:t>
        <a:bodyPr/>
        <a:lstStyle/>
        <a:p>
          <a:endParaRPr lang="en-US"/>
        </a:p>
      </dgm:t>
    </dgm:pt>
    <dgm:pt modelId="{9F19B42E-592C-4281-A26F-CD68CDD91685}" type="pres">
      <dgm:prSet presAssocID="{569CE07F-39C2-4F23-965C-D122F77CCF37}" presName="matrix" presStyleCnt="0">
        <dgm:presLayoutVars>
          <dgm:chMax val="1"/>
          <dgm:dir/>
          <dgm:resizeHandles val="exact"/>
        </dgm:presLayoutVars>
      </dgm:prSet>
      <dgm:spPr/>
      <dgm:t>
        <a:bodyPr/>
        <a:lstStyle/>
        <a:p>
          <a:endParaRPr lang="en-US"/>
        </a:p>
      </dgm:t>
    </dgm:pt>
    <dgm:pt modelId="{F43D175D-742C-4A6F-A9D3-3CDA99E650DC}" type="pres">
      <dgm:prSet presAssocID="{569CE07F-39C2-4F23-965C-D122F77CCF37}" presName="diamond" presStyleLbl="bgShp" presStyleIdx="0" presStyleCnt="1"/>
      <dgm:spPr/>
    </dgm:pt>
    <dgm:pt modelId="{4A957AF6-E7FB-44E8-A0AD-474C5908CBA1}" type="pres">
      <dgm:prSet presAssocID="{569CE07F-39C2-4F23-965C-D122F77CCF37}" presName="quad1" presStyleLbl="node1" presStyleIdx="0" presStyleCnt="4">
        <dgm:presLayoutVars>
          <dgm:chMax val="0"/>
          <dgm:chPref val="0"/>
          <dgm:bulletEnabled val="1"/>
        </dgm:presLayoutVars>
      </dgm:prSet>
      <dgm:spPr/>
      <dgm:t>
        <a:bodyPr/>
        <a:lstStyle/>
        <a:p>
          <a:endParaRPr lang="en-US"/>
        </a:p>
      </dgm:t>
    </dgm:pt>
    <dgm:pt modelId="{9B489D0A-9267-4E48-B17F-4D009462BDE8}" type="pres">
      <dgm:prSet presAssocID="{569CE07F-39C2-4F23-965C-D122F77CCF37}" presName="quad2" presStyleLbl="node1" presStyleIdx="1" presStyleCnt="4">
        <dgm:presLayoutVars>
          <dgm:chMax val="0"/>
          <dgm:chPref val="0"/>
          <dgm:bulletEnabled val="1"/>
        </dgm:presLayoutVars>
      </dgm:prSet>
      <dgm:spPr/>
      <dgm:t>
        <a:bodyPr/>
        <a:lstStyle/>
        <a:p>
          <a:endParaRPr lang="en-US"/>
        </a:p>
      </dgm:t>
    </dgm:pt>
    <dgm:pt modelId="{3D628C6D-D86A-4132-A1C3-7E0A92DFB929}" type="pres">
      <dgm:prSet presAssocID="{569CE07F-39C2-4F23-965C-D122F77CCF37}" presName="quad3" presStyleLbl="node1" presStyleIdx="2" presStyleCnt="4">
        <dgm:presLayoutVars>
          <dgm:chMax val="0"/>
          <dgm:chPref val="0"/>
          <dgm:bulletEnabled val="1"/>
        </dgm:presLayoutVars>
      </dgm:prSet>
      <dgm:spPr/>
      <dgm:t>
        <a:bodyPr/>
        <a:lstStyle/>
        <a:p>
          <a:endParaRPr lang="en-US"/>
        </a:p>
      </dgm:t>
    </dgm:pt>
    <dgm:pt modelId="{0EDFC00D-AF05-4AFE-A940-DC291B1866A9}" type="pres">
      <dgm:prSet presAssocID="{569CE07F-39C2-4F23-965C-D122F77CCF37}" presName="quad4" presStyleLbl="node1" presStyleIdx="3" presStyleCnt="4">
        <dgm:presLayoutVars>
          <dgm:chMax val="0"/>
          <dgm:chPref val="0"/>
          <dgm:bulletEnabled val="1"/>
        </dgm:presLayoutVars>
      </dgm:prSet>
      <dgm:spPr/>
      <dgm:t>
        <a:bodyPr/>
        <a:lstStyle/>
        <a:p>
          <a:endParaRPr lang="en-US"/>
        </a:p>
      </dgm:t>
    </dgm:pt>
  </dgm:ptLst>
  <dgm:cxnLst>
    <dgm:cxn modelId="{93BB941D-B9C3-44E0-BCF4-F7B61EEEEE33}" srcId="{569CE07F-39C2-4F23-965C-D122F77CCF37}" destId="{B26F9BBD-5857-42CB-AAA2-E5835E361E75}" srcOrd="3" destOrd="0" parTransId="{36195185-3233-49CD-BDAA-97AEA4A1F5F4}" sibTransId="{F61191D3-AC90-4F57-9356-81E26260263E}"/>
    <dgm:cxn modelId="{2B0EBC8C-A092-4CFF-BE76-33D56C9F4F99}" type="presOf" srcId="{E73E61F0-FE77-44E9-AC6B-4354025FCB4E}" destId="{3D628C6D-D86A-4132-A1C3-7E0A92DFB929}" srcOrd="0" destOrd="0" presId="urn:microsoft.com/office/officeart/2005/8/layout/matrix3"/>
    <dgm:cxn modelId="{0ABA894F-0858-4602-AC82-010EA6AA2099}" srcId="{569CE07F-39C2-4F23-965C-D122F77CCF37}" destId="{E73E61F0-FE77-44E9-AC6B-4354025FCB4E}" srcOrd="2" destOrd="0" parTransId="{B54AB34A-CC2A-449C-8BF6-121572C7298C}" sibTransId="{9201BFE6-32E3-47F1-93F5-26BA322E40C0}"/>
    <dgm:cxn modelId="{6869C040-61BB-4486-8757-534DEBDA8A19}" type="presOf" srcId="{6946BB03-C3F8-4C0C-8E89-7372F122459C}" destId="{9B489D0A-9267-4E48-B17F-4D009462BDE8}" srcOrd="0" destOrd="0" presId="urn:microsoft.com/office/officeart/2005/8/layout/matrix3"/>
    <dgm:cxn modelId="{5CCE0110-CF66-4340-A820-23A3E5F9CA03}" srcId="{569CE07F-39C2-4F23-965C-D122F77CCF37}" destId="{6946BB03-C3F8-4C0C-8E89-7372F122459C}" srcOrd="1" destOrd="0" parTransId="{B0D4CB36-0B30-4C07-8B3B-13584F7ACF13}" sibTransId="{8D752954-D1E9-44E7-82AC-4EDEEE5D0A65}"/>
    <dgm:cxn modelId="{8E296BC0-F002-474A-BA3F-3E583DABC4EA}" srcId="{569CE07F-39C2-4F23-965C-D122F77CCF37}" destId="{FDF4D0FD-DADF-484F-9CA1-94796625A3D1}" srcOrd="0" destOrd="0" parTransId="{95152121-E403-4C9C-9934-891F017634B1}" sibTransId="{417284A0-7A33-4D05-8DD4-DF367B3394F4}"/>
    <dgm:cxn modelId="{5608F874-0936-4F4E-AB2B-FCC969F3FC25}" type="presOf" srcId="{B26F9BBD-5857-42CB-AAA2-E5835E361E75}" destId="{0EDFC00D-AF05-4AFE-A940-DC291B1866A9}" srcOrd="0" destOrd="0" presId="urn:microsoft.com/office/officeart/2005/8/layout/matrix3"/>
    <dgm:cxn modelId="{291702CB-2E68-4117-BCFF-0BA4DCC13A03}" type="presOf" srcId="{569CE07F-39C2-4F23-965C-D122F77CCF37}" destId="{9F19B42E-592C-4281-A26F-CD68CDD91685}" srcOrd="0" destOrd="0" presId="urn:microsoft.com/office/officeart/2005/8/layout/matrix3"/>
    <dgm:cxn modelId="{1DE69CF4-DAC1-4AC1-B7AE-1A78D5CB3318}" type="presOf" srcId="{FDF4D0FD-DADF-484F-9CA1-94796625A3D1}" destId="{4A957AF6-E7FB-44E8-A0AD-474C5908CBA1}" srcOrd="0" destOrd="0" presId="urn:microsoft.com/office/officeart/2005/8/layout/matrix3"/>
    <dgm:cxn modelId="{7480E9A2-6910-4042-9CCE-34A547B0744F}" type="presParOf" srcId="{9F19B42E-592C-4281-A26F-CD68CDD91685}" destId="{F43D175D-742C-4A6F-A9D3-3CDA99E650DC}" srcOrd="0" destOrd="0" presId="urn:microsoft.com/office/officeart/2005/8/layout/matrix3"/>
    <dgm:cxn modelId="{5C1FB398-4E07-41B0-BAE8-8895069C6203}" type="presParOf" srcId="{9F19B42E-592C-4281-A26F-CD68CDD91685}" destId="{4A957AF6-E7FB-44E8-A0AD-474C5908CBA1}" srcOrd="1" destOrd="0" presId="urn:microsoft.com/office/officeart/2005/8/layout/matrix3"/>
    <dgm:cxn modelId="{891C2F4A-3587-4A15-BACB-249657AB5786}" type="presParOf" srcId="{9F19B42E-592C-4281-A26F-CD68CDD91685}" destId="{9B489D0A-9267-4E48-B17F-4D009462BDE8}" srcOrd="2" destOrd="0" presId="urn:microsoft.com/office/officeart/2005/8/layout/matrix3"/>
    <dgm:cxn modelId="{EAEAA614-7FF7-483E-AF06-529A20950E10}" type="presParOf" srcId="{9F19B42E-592C-4281-A26F-CD68CDD91685}" destId="{3D628C6D-D86A-4132-A1C3-7E0A92DFB929}" srcOrd="3" destOrd="0" presId="urn:microsoft.com/office/officeart/2005/8/layout/matrix3"/>
    <dgm:cxn modelId="{364B1BD3-002D-4806-90D8-1E891DFA76DB}" type="presParOf" srcId="{9F19B42E-592C-4281-A26F-CD68CDD91685}" destId="{0EDFC00D-AF05-4AFE-A940-DC291B1866A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9CE07F-39C2-4F23-965C-D122F77CCF3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FDF4D0FD-DADF-484F-9CA1-94796625A3D1}">
      <dgm:prSet phldrT="[Text]"/>
      <dgm:spPr/>
      <dgm:t>
        <a:bodyPr/>
        <a:lstStyle/>
        <a:p>
          <a:r>
            <a:rPr lang="en-US" dirty="0" smtClean="0"/>
            <a:t>Variation</a:t>
          </a:r>
          <a:endParaRPr lang="en-US" dirty="0"/>
        </a:p>
      </dgm:t>
    </dgm:pt>
    <dgm:pt modelId="{95152121-E403-4C9C-9934-891F017634B1}" type="parTrans" cxnId="{8E296BC0-F002-474A-BA3F-3E583DABC4EA}">
      <dgm:prSet/>
      <dgm:spPr/>
      <dgm:t>
        <a:bodyPr/>
        <a:lstStyle/>
        <a:p>
          <a:endParaRPr lang="en-US"/>
        </a:p>
      </dgm:t>
    </dgm:pt>
    <dgm:pt modelId="{417284A0-7A33-4D05-8DD4-DF367B3394F4}" type="sibTrans" cxnId="{8E296BC0-F002-474A-BA3F-3E583DABC4EA}">
      <dgm:prSet/>
      <dgm:spPr/>
      <dgm:t>
        <a:bodyPr/>
        <a:lstStyle/>
        <a:p>
          <a:endParaRPr lang="en-US"/>
        </a:p>
      </dgm:t>
    </dgm:pt>
    <dgm:pt modelId="{6946BB03-C3F8-4C0C-8E89-7372F122459C}">
      <dgm:prSet phldrT="[Text]"/>
      <dgm:spPr/>
      <dgm:t>
        <a:bodyPr/>
        <a:lstStyle/>
        <a:p>
          <a:r>
            <a:rPr lang="en-US" dirty="0" smtClean="0"/>
            <a:t>Phenotype</a:t>
          </a:r>
          <a:endParaRPr lang="en-US" dirty="0"/>
        </a:p>
      </dgm:t>
    </dgm:pt>
    <dgm:pt modelId="{B0D4CB36-0B30-4C07-8B3B-13584F7ACF13}" type="parTrans" cxnId="{5CCE0110-CF66-4340-A820-23A3E5F9CA03}">
      <dgm:prSet/>
      <dgm:spPr/>
      <dgm:t>
        <a:bodyPr/>
        <a:lstStyle/>
        <a:p>
          <a:endParaRPr lang="en-US"/>
        </a:p>
      </dgm:t>
    </dgm:pt>
    <dgm:pt modelId="{8D752954-D1E9-44E7-82AC-4EDEEE5D0A65}" type="sibTrans" cxnId="{5CCE0110-CF66-4340-A820-23A3E5F9CA03}">
      <dgm:prSet/>
      <dgm:spPr/>
      <dgm:t>
        <a:bodyPr/>
        <a:lstStyle/>
        <a:p>
          <a:endParaRPr lang="en-US"/>
        </a:p>
      </dgm:t>
    </dgm:pt>
    <dgm:pt modelId="{E73E61F0-FE77-44E9-AC6B-4354025FCB4E}">
      <dgm:prSet phldrT="[Text]"/>
      <dgm:spPr/>
      <dgm:t>
        <a:bodyPr/>
        <a:lstStyle/>
        <a:p>
          <a:r>
            <a:rPr lang="en-US" dirty="0" smtClean="0"/>
            <a:t>Interpretation</a:t>
          </a:r>
          <a:endParaRPr lang="en-US" dirty="0"/>
        </a:p>
      </dgm:t>
    </dgm:pt>
    <dgm:pt modelId="{B54AB34A-CC2A-449C-8BF6-121572C7298C}" type="parTrans" cxnId="{0ABA894F-0858-4602-AC82-010EA6AA2099}">
      <dgm:prSet/>
      <dgm:spPr/>
      <dgm:t>
        <a:bodyPr/>
        <a:lstStyle/>
        <a:p>
          <a:endParaRPr lang="en-US"/>
        </a:p>
      </dgm:t>
    </dgm:pt>
    <dgm:pt modelId="{9201BFE6-32E3-47F1-93F5-26BA322E40C0}" type="sibTrans" cxnId="{0ABA894F-0858-4602-AC82-010EA6AA2099}">
      <dgm:prSet/>
      <dgm:spPr/>
      <dgm:t>
        <a:bodyPr/>
        <a:lstStyle/>
        <a:p>
          <a:endParaRPr lang="en-US"/>
        </a:p>
      </dgm:t>
    </dgm:pt>
    <dgm:pt modelId="{B26F9BBD-5857-42CB-AAA2-E5835E361E75}">
      <dgm:prSet phldrT="[Text]"/>
      <dgm:spPr/>
      <dgm:t>
        <a:bodyPr/>
        <a:lstStyle/>
        <a:p>
          <a:r>
            <a:rPr lang="en-US" dirty="0" smtClean="0"/>
            <a:t>Evidence</a:t>
          </a:r>
          <a:endParaRPr lang="en-US" dirty="0"/>
        </a:p>
      </dgm:t>
    </dgm:pt>
    <dgm:pt modelId="{36195185-3233-49CD-BDAA-97AEA4A1F5F4}" type="parTrans" cxnId="{93BB941D-B9C3-44E0-BCF4-F7B61EEEEE33}">
      <dgm:prSet/>
      <dgm:spPr/>
      <dgm:t>
        <a:bodyPr/>
        <a:lstStyle/>
        <a:p>
          <a:endParaRPr lang="en-US"/>
        </a:p>
      </dgm:t>
    </dgm:pt>
    <dgm:pt modelId="{F61191D3-AC90-4F57-9356-81E26260263E}" type="sibTrans" cxnId="{93BB941D-B9C3-44E0-BCF4-F7B61EEEEE33}">
      <dgm:prSet/>
      <dgm:spPr/>
      <dgm:t>
        <a:bodyPr/>
        <a:lstStyle/>
        <a:p>
          <a:endParaRPr lang="en-US"/>
        </a:p>
      </dgm:t>
    </dgm:pt>
    <dgm:pt modelId="{9F19B42E-592C-4281-A26F-CD68CDD91685}" type="pres">
      <dgm:prSet presAssocID="{569CE07F-39C2-4F23-965C-D122F77CCF37}" presName="matrix" presStyleCnt="0">
        <dgm:presLayoutVars>
          <dgm:chMax val="1"/>
          <dgm:dir/>
          <dgm:resizeHandles val="exact"/>
        </dgm:presLayoutVars>
      </dgm:prSet>
      <dgm:spPr/>
      <dgm:t>
        <a:bodyPr/>
        <a:lstStyle/>
        <a:p>
          <a:endParaRPr lang="en-US"/>
        </a:p>
      </dgm:t>
    </dgm:pt>
    <dgm:pt modelId="{F43D175D-742C-4A6F-A9D3-3CDA99E650DC}" type="pres">
      <dgm:prSet presAssocID="{569CE07F-39C2-4F23-965C-D122F77CCF37}" presName="diamond" presStyleLbl="bgShp" presStyleIdx="0" presStyleCnt="1"/>
      <dgm:spPr/>
    </dgm:pt>
    <dgm:pt modelId="{4A957AF6-E7FB-44E8-A0AD-474C5908CBA1}" type="pres">
      <dgm:prSet presAssocID="{569CE07F-39C2-4F23-965C-D122F77CCF37}" presName="quad1" presStyleLbl="node1" presStyleIdx="0" presStyleCnt="4">
        <dgm:presLayoutVars>
          <dgm:chMax val="0"/>
          <dgm:chPref val="0"/>
          <dgm:bulletEnabled val="1"/>
        </dgm:presLayoutVars>
      </dgm:prSet>
      <dgm:spPr/>
      <dgm:t>
        <a:bodyPr/>
        <a:lstStyle/>
        <a:p>
          <a:endParaRPr lang="en-US"/>
        </a:p>
      </dgm:t>
    </dgm:pt>
    <dgm:pt modelId="{9B489D0A-9267-4E48-B17F-4D009462BDE8}" type="pres">
      <dgm:prSet presAssocID="{569CE07F-39C2-4F23-965C-D122F77CCF37}" presName="quad2" presStyleLbl="node1" presStyleIdx="1" presStyleCnt="4">
        <dgm:presLayoutVars>
          <dgm:chMax val="0"/>
          <dgm:chPref val="0"/>
          <dgm:bulletEnabled val="1"/>
        </dgm:presLayoutVars>
      </dgm:prSet>
      <dgm:spPr/>
      <dgm:t>
        <a:bodyPr/>
        <a:lstStyle/>
        <a:p>
          <a:endParaRPr lang="en-US"/>
        </a:p>
      </dgm:t>
    </dgm:pt>
    <dgm:pt modelId="{3D628C6D-D86A-4132-A1C3-7E0A92DFB929}" type="pres">
      <dgm:prSet presAssocID="{569CE07F-39C2-4F23-965C-D122F77CCF37}" presName="quad3" presStyleLbl="node1" presStyleIdx="2" presStyleCnt="4">
        <dgm:presLayoutVars>
          <dgm:chMax val="0"/>
          <dgm:chPref val="0"/>
          <dgm:bulletEnabled val="1"/>
        </dgm:presLayoutVars>
      </dgm:prSet>
      <dgm:spPr/>
      <dgm:t>
        <a:bodyPr/>
        <a:lstStyle/>
        <a:p>
          <a:endParaRPr lang="en-US"/>
        </a:p>
      </dgm:t>
    </dgm:pt>
    <dgm:pt modelId="{0EDFC00D-AF05-4AFE-A940-DC291B1866A9}" type="pres">
      <dgm:prSet presAssocID="{569CE07F-39C2-4F23-965C-D122F77CCF37}" presName="quad4" presStyleLbl="node1" presStyleIdx="3" presStyleCnt="4">
        <dgm:presLayoutVars>
          <dgm:chMax val="0"/>
          <dgm:chPref val="0"/>
          <dgm:bulletEnabled val="1"/>
        </dgm:presLayoutVars>
      </dgm:prSet>
      <dgm:spPr/>
      <dgm:t>
        <a:bodyPr/>
        <a:lstStyle/>
        <a:p>
          <a:endParaRPr lang="en-US"/>
        </a:p>
      </dgm:t>
    </dgm:pt>
  </dgm:ptLst>
  <dgm:cxnLst>
    <dgm:cxn modelId="{93BB941D-B9C3-44E0-BCF4-F7B61EEEEE33}" srcId="{569CE07F-39C2-4F23-965C-D122F77CCF37}" destId="{B26F9BBD-5857-42CB-AAA2-E5835E361E75}" srcOrd="3" destOrd="0" parTransId="{36195185-3233-49CD-BDAA-97AEA4A1F5F4}" sibTransId="{F61191D3-AC90-4F57-9356-81E26260263E}"/>
    <dgm:cxn modelId="{0ABA894F-0858-4602-AC82-010EA6AA2099}" srcId="{569CE07F-39C2-4F23-965C-D122F77CCF37}" destId="{E73E61F0-FE77-44E9-AC6B-4354025FCB4E}" srcOrd="2" destOrd="0" parTransId="{B54AB34A-CC2A-449C-8BF6-121572C7298C}" sibTransId="{9201BFE6-32E3-47F1-93F5-26BA322E40C0}"/>
    <dgm:cxn modelId="{0C978553-EC32-4E53-B435-657D7865F57B}" type="presOf" srcId="{E73E61F0-FE77-44E9-AC6B-4354025FCB4E}" destId="{3D628C6D-D86A-4132-A1C3-7E0A92DFB929}" srcOrd="0" destOrd="0" presId="urn:microsoft.com/office/officeart/2005/8/layout/matrix3"/>
    <dgm:cxn modelId="{5CCE0110-CF66-4340-A820-23A3E5F9CA03}" srcId="{569CE07F-39C2-4F23-965C-D122F77CCF37}" destId="{6946BB03-C3F8-4C0C-8E89-7372F122459C}" srcOrd="1" destOrd="0" parTransId="{B0D4CB36-0B30-4C07-8B3B-13584F7ACF13}" sibTransId="{8D752954-D1E9-44E7-82AC-4EDEEE5D0A65}"/>
    <dgm:cxn modelId="{8E296BC0-F002-474A-BA3F-3E583DABC4EA}" srcId="{569CE07F-39C2-4F23-965C-D122F77CCF37}" destId="{FDF4D0FD-DADF-484F-9CA1-94796625A3D1}" srcOrd="0" destOrd="0" parTransId="{95152121-E403-4C9C-9934-891F017634B1}" sibTransId="{417284A0-7A33-4D05-8DD4-DF367B3394F4}"/>
    <dgm:cxn modelId="{5C05B504-AC74-49E3-8828-B75702A6E355}" type="presOf" srcId="{569CE07F-39C2-4F23-965C-D122F77CCF37}" destId="{9F19B42E-592C-4281-A26F-CD68CDD91685}" srcOrd="0" destOrd="0" presId="urn:microsoft.com/office/officeart/2005/8/layout/matrix3"/>
    <dgm:cxn modelId="{7031CD4B-100F-454A-9674-16C584E585C5}" type="presOf" srcId="{FDF4D0FD-DADF-484F-9CA1-94796625A3D1}" destId="{4A957AF6-E7FB-44E8-A0AD-474C5908CBA1}" srcOrd="0" destOrd="0" presId="urn:microsoft.com/office/officeart/2005/8/layout/matrix3"/>
    <dgm:cxn modelId="{E7AE7963-DB6F-4552-9CE3-185C06FCF9E1}" type="presOf" srcId="{B26F9BBD-5857-42CB-AAA2-E5835E361E75}" destId="{0EDFC00D-AF05-4AFE-A940-DC291B1866A9}" srcOrd="0" destOrd="0" presId="urn:microsoft.com/office/officeart/2005/8/layout/matrix3"/>
    <dgm:cxn modelId="{A0F499A3-431C-4924-9852-666C9AEE8A84}" type="presOf" srcId="{6946BB03-C3F8-4C0C-8E89-7372F122459C}" destId="{9B489D0A-9267-4E48-B17F-4D009462BDE8}" srcOrd="0" destOrd="0" presId="urn:microsoft.com/office/officeart/2005/8/layout/matrix3"/>
    <dgm:cxn modelId="{6BEB2A0E-2853-4AC2-9580-2A6E607447BA}" type="presParOf" srcId="{9F19B42E-592C-4281-A26F-CD68CDD91685}" destId="{F43D175D-742C-4A6F-A9D3-3CDA99E650DC}" srcOrd="0" destOrd="0" presId="urn:microsoft.com/office/officeart/2005/8/layout/matrix3"/>
    <dgm:cxn modelId="{9D3FCB9F-B858-4921-A504-6B948385C228}" type="presParOf" srcId="{9F19B42E-592C-4281-A26F-CD68CDD91685}" destId="{4A957AF6-E7FB-44E8-A0AD-474C5908CBA1}" srcOrd="1" destOrd="0" presId="urn:microsoft.com/office/officeart/2005/8/layout/matrix3"/>
    <dgm:cxn modelId="{D3B61D29-C300-4436-89A4-01D08F8C2852}" type="presParOf" srcId="{9F19B42E-592C-4281-A26F-CD68CDD91685}" destId="{9B489D0A-9267-4E48-B17F-4D009462BDE8}" srcOrd="2" destOrd="0" presId="urn:microsoft.com/office/officeart/2005/8/layout/matrix3"/>
    <dgm:cxn modelId="{B28B3514-AF93-44A3-AD98-F1290B15625C}" type="presParOf" srcId="{9F19B42E-592C-4281-A26F-CD68CDD91685}" destId="{3D628C6D-D86A-4132-A1C3-7E0A92DFB929}" srcOrd="3" destOrd="0" presId="urn:microsoft.com/office/officeart/2005/8/layout/matrix3"/>
    <dgm:cxn modelId="{CFCC8C54-3522-4F55-A0B7-806CAD6D5C61}" type="presParOf" srcId="{9F19B42E-592C-4281-A26F-CD68CDD91685}" destId="{0EDFC00D-AF05-4AFE-A940-DC291B1866A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060F99-D2D2-46C3-80E3-CAA733A1F88D}"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7826F858-E1D8-401F-B67A-2B1B474D7EDB}">
      <dgm:prSet phldrT="[Text]"/>
      <dgm:spPr/>
      <dgm:t>
        <a:bodyPr/>
        <a:lstStyle/>
        <a:p>
          <a:r>
            <a:rPr lang="en-US" dirty="0" smtClean="0"/>
            <a:t>Submit</a:t>
          </a:r>
          <a:endParaRPr lang="en-US" dirty="0"/>
        </a:p>
      </dgm:t>
    </dgm:pt>
    <dgm:pt modelId="{7F65B074-8D58-43A3-85C7-5F5F8D0D29FC}" type="parTrans" cxnId="{9B169F26-0EC6-40EE-ACC8-D039B91C45EA}">
      <dgm:prSet/>
      <dgm:spPr/>
      <dgm:t>
        <a:bodyPr/>
        <a:lstStyle/>
        <a:p>
          <a:endParaRPr lang="en-US"/>
        </a:p>
      </dgm:t>
    </dgm:pt>
    <dgm:pt modelId="{B120CA89-4DD0-4C9B-98CE-E25715A9B747}" type="sibTrans" cxnId="{9B169F26-0EC6-40EE-ACC8-D039B91C45EA}">
      <dgm:prSet/>
      <dgm:spPr/>
      <dgm:t>
        <a:bodyPr/>
        <a:lstStyle/>
        <a:p>
          <a:endParaRPr lang="en-US"/>
        </a:p>
      </dgm:t>
    </dgm:pt>
    <dgm:pt modelId="{EC6DC920-FE75-4F1D-A163-A86742F50526}">
      <dgm:prSet phldrT="[Text]"/>
      <dgm:spPr/>
      <dgm:t>
        <a:bodyPr/>
        <a:lstStyle/>
        <a:p>
          <a:r>
            <a:rPr lang="en-US" dirty="0" smtClean="0"/>
            <a:t>XML, spreadsheet, text file</a:t>
          </a:r>
          <a:endParaRPr lang="en-US" dirty="0"/>
        </a:p>
      </dgm:t>
    </dgm:pt>
    <dgm:pt modelId="{82D9631B-08CD-4991-A2A4-DA6211BE852F}" type="parTrans" cxnId="{6631FF20-43AD-4334-977E-D4D4FF65A8F7}">
      <dgm:prSet/>
      <dgm:spPr/>
      <dgm:t>
        <a:bodyPr/>
        <a:lstStyle/>
        <a:p>
          <a:endParaRPr lang="en-US"/>
        </a:p>
      </dgm:t>
    </dgm:pt>
    <dgm:pt modelId="{D6EBEBAF-18FD-429C-8906-16C6DFAA42A3}" type="sibTrans" cxnId="{6631FF20-43AD-4334-977E-D4D4FF65A8F7}">
      <dgm:prSet/>
      <dgm:spPr/>
      <dgm:t>
        <a:bodyPr/>
        <a:lstStyle/>
        <a:p>
          <a:endParaRPr lang="en-US"/>
        </a:p>
      </dgm:t>
    </dgm:pt>
    <dgm:pt modelId="{3424D19C-07D5-4D1F-A20D-86ABD1FD75C9}">
      <dgm:prSet phldrT="[Text]"/>
      <dgm:spPr/>
      <dgm:t>
        <a:bodyPr/>
        <a:lstStyle/>
        <a:p>
          <a:r>
            <a:rPr lang="en-US" dirty="0" smtClean="0"/>
            <a:t>Validate format/required elements</a:t>
          </a:r>
          <a:endParaRPr lang="en-US" dirty="0"/>
        </a:p>
      </dgm:t>
    </dgm:pt>
    <dgm:pt modelId="{BAAC4EAC-9133-47BC-8176-2A43CBDF0B4A}" type="parTrans" cxnId="{EF59A948-19D9-4C95-A143-9FF36B5A7CE7}">
      <dgm:prSet/>
      <dgm:spPr/>
      <dgm:t>
        <a:bodyPr/>
        <a:lstStyle/>
        <a:p>
          <a:endParaRPr lang="en-US"/>
        </a:p>
      </dgm:t>
    </dgm:pt>
    <dgm:pt modelId="{A820EC40-CF6F-469C-B8BD-FAB8DEBD0C31}" type="sibTrans" cxnId="{EF59A948-19D9-4C95-A143-9FF36B5A7CE7}">
      <dgm:prSet/>
      <dgm:spPr/>
      <dgm:t>
        <a:bodyPr/>
        <a:lstStyle/>
        <a:p>
          <a:endParaRPr lang="en-US"/>
        </a:p>
      </dgm:t>
    </dgm:pt>
    <dgm:pt modelId="{9615582A-0527-4AB3-957E-ECF65F83BBDC}">
      <dgm:prSet phldrT="[Text]"/>
      <dgm:spPr/>
      <dgm:t>
        <a:bodyPr/>
        <a:lstStyle/>
        <a:p>
          <a:r>
            <a:rPr lang="en-US" dirty="0" smtClean="0"/>
            <a:t>Test load</a:t>
          </a:r>
          <a:endParaRPr lang="en-US" dirty="0"/>
        </a:p>
      </dgm:t>
    </dgm:pt>
    <dgm:pt modelId="{333F1685-1124-4833-B343-B6DFB9522A47}" type="parTrans" cxnId="{2513CFA6-D446-4BA8-AB31-0D0C676EBF6D}">
      <dgm:prSet/>
      <dgm:spPr/>
      <dgm:t>
        <a:bodyPr/>
        <a:lstStyle/>
        <a:p>
          <a:endParaRPr lang="en-US"/>
        </a:p>
      </dgm:t>
    </dgm:pt>
    <dgm:pt modelId="{1ACB6424-E94E-4974-B6AC-7C63260E1A66}" type="sibTrans" cxnId="{2513CFA6-D446-4BA8-AB31-0D0C676EBF6D}">
      <dgm:prSet/>
      <dgm:spPr/>
      <dgm:t>
        <a:bodyPr/>
        <a:lstStyle/>
        <a:p>
          <a:endParaRPr lang="en-US"/>
        </a:p>
      </dgm:t>
    </dgm:pt>
    <dgm:pt modelId="{DF195A4C-8334-4B81-BD81-9BCE58DCA0D7}">
      <dgm:prSet phldrT="[Text]"/>
      <dgm:spPr/>
      <dgm:t>
        <a:bodyPr/>
        <a:lstStyle/>
        <a:p>
          <a:r>
            <a:rPr lang="en-US" dirty="0" smtClean="0"/>
            <a:t>Validate alleles and phenotype</a:t>
          </a:r>
          <a:endParaRPr lang="en-US" dirty="0"/>
        </a:p>
      </dgm:t>
    </dgm:pt>
    <dgm:pt modelId="{BCF7F438-5CB7-49C8-AB43-EE8BDD784EDD}" type="parTrans" cxnId="{D6BA8770-5D34-4FE2-94D4-D928656C9240}">
      <dgm:prSet/>
      <dgm:spPr/>
      <dgm:t>
        <a:bodyPr/>
        <a:lstStyle/>
        <a:p>
          <a:endParaRPr lang="en-US"/>
        </a:p>
      </dgm:t>
    </dgm:pt>
    <dgm:pt modelId="{858F53CC-EE5C-4711-9384-A8773CC08C45}" type="sibTrans" cxnId="{D6BA8770-5D34-4FE2-94D4-D928656C9240}">
      <dgm:prSet/>
      <dgm:spPr/>
      <dgm:t>
        <a:bodyPr/>
        <a:lstStyle/>
        <a:p>
          <a:endParaRPr lang="en-US"/>
        </a:p>
      </dgm:t>
    </dgm:pt>
    <dgm:pt modelId="{BB04C328-2023-4CCB-9F23-9F175FACAE94}">
      <dgm:prSet phldrT="[Text]"/>
      <dgm:spPr/>
      <dgm:t>
        <a:bodyPr/>
        <a:lstStyle/>
        <a:p>
          <a:r>
            <a:rPr lang="en-US" dirty="0" smtClean="0"/>
            <a:t>Review results with submitter</a:t>
          </a:r>
          <a:endParaRPr lang="en-US" dirty="0"/>
        </a:p>
      </dgm:t>
    </dgm:pt>
    <dgm:pt modelId="{F12EC259-A5BC-4943-A737-9C480C37E680}" type="parTrans" cxnId="{C7C8D802-CD1F-4941-A66B-48959E0BFD25}">
      <dgm:prSet/>
      <dgm:spPr/>
      <dgm:t>
        <a:bodyPr/>
        <a:lstStyle/>
        <a:p>
          <a:endParaRPr lang="en-US"/>
        </a:p>
      </dgm:t>
    </dgm:pt>
    <dgm:pt modelId="{94732E3A-DE8E-4A8E-BBB3-FF2515E953BD}" type="sibTrans" cxnId="{C7C8D802-CD1F-4941-A66B-48959E0BFD25}">
      <dgm:prSet/>
      <dgm:spPr/>
      <dgm:t>
        <a:bodyPr/>
        <a:lstStyle/>
        <a:p>
          <a:endParaRPr lang="en-US"/>
        </a:p>
      </dgm:t>
    </dgm:pt>
    <dgm:pt modelId="{394E928F-AED3-47C6-9F5A-5A96DDE77FD4}">
      <dgm:prSet phldrT="[Text]"/>
      <dgm:spPr/>
      <dgm:t>
        <a:bodyPr/>
        <a:lstStyle/>
        <a:p>
          <a:r>
            <a:rPr lang="en-US" dirty="0" smtClean="0"/>
            <a:t>Accession</a:t>
          </a:r>
          <a:endParaRPr lang="en-US" dirty="0"/>
        </a:p>
      </dgm:t>
    </dgm:pt>
    <dgm:pt modelId="{5F721470-DA7C-4968-A970-A1945559CCE2}" type="parTrans" cxnId="{5E80044B-53AF-4F07-BF31-F6D3923A659B}">
      <dgm:prSet/>
      <dgm:spPr/>
      <dgm:t>
        <a:bodyPr/>
        <a:lstStyle/>
        <a:p>
          <a:endParaRPr lang="en-US"/>
        </a:p>
      </dgm:t>
    </dgm:pt>
    <dgm:pt modelId="{D7F297D9-C73C-452B-A15E-2BB058A5D2DC}" type="sibTrans" cxnId="{5E80044B-53AF-4F07-BF31-F6D3923A659B}">
      <dgm:prSet/>
      <dgm:spPr/>
      <dgm:t>
        <a:bodyPr/>
        <a:lstStyle/>
        <a:p>
          <a:endParaRPr lang="en-US"/>
        </a:p>
      </dgm:t>
    </dgm:pt>
    <dgm:pt modelId="{39502A0C-925D-498C-A2A0-96AD0D813134}">
      <dgm:prSet phldrT="[Text]"/>
      <dgm:spPr/>
      <dgm:t>
        <a:bodyPr/>
        <a:lstStyle/>
        <a:p>
          <a:r>
            <a:rPr lang="en-US" dirty="0" smtClean="0"/>
            <a:t>Return identifiers to submitter - SCV123456789.1</a:t>
          </a:r>
          <a:endParaRPr lang="en-US" dirty="0"/>
        </a:p>
      </dgm:t>
    </dgm:pt>
    <dgm:pt modelId="{35FAA0AD-6338-4027-B20E-AC90E05F63AA}" type="parTrans" cxnId="{0108A8F8-14C5-4099-9168-A2619BEE7C3E}">
      <dgm:prSet/>
      <dgm:spPr/>
      <dgm:t>
        <a:bodyPr/>
        <a:lstStyle/>
        <a:p>
          <a:endParaRPr lang="en-US"/>
        </a:p>
      </dgm:t>
    </dgm:pt>
    <dgm:pt modelId="{C6C80CDD-593E-4B32-89E5-20CCD4A3DDB6}" type="sibTrans" cxnId="{0108A8F8-14C5-4099-9168-A2619BEE7C3E}">
      <dgm:prSet/>
      <dgm:spPr/>
      <dgm:t>
        <a:bodyPr/>
        <a:lstStyle/>
        <a:p>
          <a:endParaRPr lang="en-US"/>
        </a:p>
      </dgm:t>
    </dgm:pt>
    <dgm:pt modelId="{CBCCFAC4-3882-4DFC-B997-7A8781098BD3}">
      <dgm:prSet phldrT="[Text]"/>
      <dgm:spPr/>
      <dgm:t>
        <a:bodyPr/>
        <a:lstStyle/>
        <a:p>
          <a:r>
            <a:rPr lang="en-US" dirty="0" smtClean="0"/>
            <a:t>Feedback if new related data are received</a:t>
          </a:r>
          <a:endParaRPr lang="en-US" dirty="0"/>
        </a:p>
      </dgm:t>
    </dgm:pt>
    <dgm:pt modelId="{7FAF861B-DA26-47AA-B4E8-9C9AF28E99DD}" type="parTrans" cxnId="{94165061-6CA9-41E8-B902-AE6159381931}">
      <dgm:prSet/>
      <dgm:spPr/>
      <dgm:t>
        <a:bodyPr/>
        <a:lstStyle/>
        <a:p>
          <a:endParaRPr lang="en-US"/>
        </a:p>
      </dgm:t>
    </dgm:pt>
    <dgm:pt modelId="{BAC78B74-880C-4FDF-905C-7A9C1671767C}" type="sibTrans" cxnId="{94165061-6CA9-41E8-B902-AE6159381931}">
      <dgm:prSet/>
      <dgm:spPr/>
      <dgm:t>
        <a:bodyPr/>
        <a:lstStyle/>
        <a:p>
          <a:endParaRPr lang="en-US"/>
        </a:p>
      </dgm:t>
    </dgm:pt>
    <dgm:pt modelId="{7CD35E1E-FC12-42E8-8231-EE10850011F5}">
      <dgm:prSet phldrT="[Text]"/>
      <dgm:spPr/>
      <dgm:t>
        <a:bodyPr/>
        <a:lstStyle/>
        <a:p>
          <a:r>
            <a:rPr lang="en-US" smtClean="0"/>
            <a:t>Integrate</a:t>
          </a:r>
          <a:br>
            <a:rPr lang="en-US" smtClean="0"/>
          </a:br>
          <a:endParaRPr lang="en-US" dirty="0"/>
        </a:p>
      </dgm:t>
    </dgm:pt>
    <dgm:pt modelId="{299B19D6-5D0B-4226-801A-58B1229442BB}" type="parTrans" cxnId="{401AA1FA-8315-494E-9CF2-543CDE249024}">
      <dgm:prSet/>
      <dgm:spPr/>
      <dgm:t>
        <a:bodyPr/>
        <a:lstStyle/>
        <a:p>
          <a:endParaRPr lang="en-US"/>
        </a:p>
      </dgm:t>
    </dgm:pt>
    <dgm:pt modelId="{8B1EFBC4-186A-433F-A51F-C5C7F14E26E2}" type="sibTrans" cxnId="{401AA1FA-8315-494E-9CF2-543CDE249024}">
      <dgm:prSet/>
      <dgm:spPr/>
      <dgm:t>
        <a:bodyPr/>
        <a:lstStyle/>
        <a:p>
          <a:endParaRPr lang="en-US"/>
        </a:p>
      </dgm:t>
    </dgm:pt>
    <dgm:pt modelId="{CF888E23-1C5A-4D3D-8CC5-078BB70AC006}">
      <dgm:prSet/>
      <dgm:spPr/>
      <dgm:t>
        <a:bodyPr/>
        <a:lstStyle/>
        <a:p>
          <a:r>
            <a:rPr lang="en-US" dirty="0" smtClean="0"/>
            <a:t>Identify other submissions with the same assertion </a:t>
          </a:r>
          <a:endParaRPr lang="en-US" dirty="0"/>
        </a:p>
      </dgm:t>
    </dgm:pt>
    <dgm:pt modelId="{8613DB99-D0D8-45F6-BBDA-09074068EA31}" type="parTrans" cxnId="{80405FEF-C3E6-4598-B86E-450CEDA09A56}">
      <dgm:prSet/>
      <dgm:spPr/>
      <dgm:t>
        <a:bodyPr/>
        <a:lstStyle/>
        <a:p>
          <a:endParaRPr lang="en-US"/>
        </a:p>
      </dgm:t>
    </dgm:pt>
    <dgm:pt modelId="{CA931440-BA7B-49E0-AFA1-168D995CA1F4}" type="sibTrans" cxnId="{80405FEF-C3E6-4598-B86E-450CEDA09A56}">
      <dgm:prSet/>
      <dgm:spPr/>
      <dgm:t>
        <a:bodyPr/>
        <a:lstStyle/>
        <a:p>
          <a:endParaRPr lang="en-US"/>
        </a:p>
      </dgm:t>
    </dgm:pt>
    <dgm:pt modelId="{FE6386B0-C9CF-4F8F-8AA4-4A2400FB2949}">
      <dgm:prSet/>
      <dgm:spPr/>
      <dgm:t>
        <a:bodyPr/>
        <a:lstStyle/>
        <a:p>
          <a:r>
            <a:rPr lang="en-US" dirty="0" smtClean="0"/>
            <a:t>Assign/update RCV123456789.1 accession</a:t>
          </a:r>
          <a:endParaRPr lang="en-US" dirty="0"/>
        </a:p>
      </dgm:t>
    </dgm:pt>
    <dgm:pt modelId="{19DD3877-7E55-4CD4-ABDA-6B623E92BD53}" type="parTrans" cxnId="{F17362BC-A20E-43DC-84BE-8A882D648339}">
      <dgm:prSet/>
      <dgm:spPr/>
      <dgm:t>
        <a:bodyPr/>
        <a:lstStyle/>
        <a:p>
          <a:endParaRPr lang="en-US"/>
        </a:p>
      </dgm:t>
    </dgm:pt>
    <dgm:pt modelId="{9FCEF36F-1A90-4764-A489-FAC18DBD8E89}" type="sibTrans" cxnId="{F17362BC-A20E-43DC-84BE-8A882D648339}">
      <dgm:prSet/>
      <dgm:spPr/>
      <dgm:t>
        <a:bodyPr/>
        <a:lstStyle/>
        <a:p>
          <a:endParaRPr lang="en-US"/>
        </a:p>
      </dgm:t>
    </dgm:pt>
    <dgm:pt modelId="{F62AB3C5-CA2B-4BAF-82EC-062AACF6C5BA}" type="pres">
      <dgm:prSet presAssocID="{15060F99-D2D2-46C3-80E3-CAA733A1F88D}" presName="linearFlow" presStyleCnt="0">
        <dgm:presLayoutVars>
          <dgm:dir/>
          <dgm:animLvl val="lvl"/>
          <dgm:resizeHandles val="exact"/>
        </dgm:presLayoutVars>
      </dgm:prSet>
      <dgm:spPr/>
      <dgm:t>
        <a:bodyPr/>
        <a:lstStyle/>
        <a:p>
          <a:endParaRPr lang="en-US"/>
        </a:p>
      </dgm:t>
    </dgm:pt>
    <dgm:pt modelId="{161C4331-D06E-4B36-A7C7-3A3304D8A9CA}" type="pres">
      <dgm:prSet presAssocID="{7826F858-E1D8-401F-B67A-2B1B474D7EDB}" presName="composite" presStyleCnt="0"/>
      <dgm:spPr/>
    </dgm:pt>
    <dgm:pt modelId="{743D8BA1-37A4-457C-9C5F-A5D00E43E640}" type="pres">
      <dgm:prSet presAssocID="{7826F858-E1D8-401F-B67A-2B1B474D7EDB}" presName="parentText" presStyleLbl="alignNode1" presStyleIdx="0" presStyleCnt="4">
        <dgm:presLayoutVars>
          <dgm:chMax val="1"/>
          <dgm:bulletEnabled val="1"/>
        </dgm:presLayoutVars>
      </dgm:prSet>
      <dgm:spPr/>
      <dgm:t>
        <a:bodyPr/>
        <a:lstStyle/>
        <a:p>
          <a:endParaRPr lang="en-US"/>
        </a:p>
      </dgm:t>
    </dgm:pt>
    <dgm:pt modelId="{4A81CF5D-66B8-4C8D-BC79-47F176FA62AE}" type="pres">
      <dgm:prSet presAssocID="{7826F858-E1D8-401F-B67A-2B1B474D7EDB}" presName="descendantText" presStyleLbl="alignAcc1" presStyleIdx="0" presStyleCnt="4" custLinFactNeighborX="2056" custLinFactNeighborY="-10653">
        <dgm:presLayoutVars>
          <dgm:bulletEnabled val="1"/>
        </dgm:presLayoutVars>
      </dgm:prSet>
      <dgm:spPr/>
      <dgm:t>
        <a:bodyPr/>
        <a:lstStyle/>
        <a:p>
          <a:endParaRPr lang="en-US"/>
        </a:p>
      </dgm:t>
    </dgm:pt>
    <dgm:pt modelId="{006E16CC-DF0A-4DCE-AF75-0B1A07BD44EB}" type="pres">
      <dgm:prSet presAssocID="{B120CA89-4DD0-4C9B-98CE-E25715A9B747}" presName="sp" presStyleCnt="0"/>
      <dgm:spPr/>
    </dgm:pt>
    <dgm:pt modelId="{7BABE89C-CC66-4E25-A1E8-3281748A498B}" type="pres">
      <dgm:prSet presAssocID="{9615582A-0527-4AB3-957E-ECF65F83BBDC}" presName="composite" presStyleCnt="0"/>
      <dgm:spPr/>
    </dgm:pt>
    <dgm:pt modelId="{FD4B5D7F-49C5-4EE7-A3B9-03033C6433F4}" type="pres">
      <dgm:prSet presAssocID="{9615582A-0527-4AB3-957E-ECF65F83BBDC}" presName="parentText" presStyleLbl="alignNode1" presStyleIdx="1" presStyleCnt="4">
        <dgm:presLayoutVars>
          <dgm:chMax val="1"/>
          <dgm:bulletEnabled val="1"/>
        </dgm:presLayoutVars>
      </dgm:prSet>
      <dgm:spPr/>
      <dgm:t>
        <a:bodyPr/>
        <a:lstStyle/>
        <a:p>
          <a:endParaRPr lang="en-US"/>
        </a:p>
      </dgm:t>
    </dgm:pt>
    <dgm:pt modelId="{EF2ECC3C-296C-4C3E-843C-366DE9FD1957}" type="pres">
      <dgm:prSet presAssocID="{9615582A-0527-4AB3-957E-ECF65F83BBDC}" presName="descendantText" presStyleLbl="alignAcc1" presStyleIdx="1" presStyleCnt="4">
        <dgm:presLayoutVars>
          <dgm:bulletEnabled val="1"/>
        </dgm:presLayoutVars>
      </dgm:prSet>
      <dgm:spPr/>
      <dgm:t>
        <a:bodyPr/>
        <a:lstStyle/>
        <a:p>
          <a:endParaRPr lang="en-US"/>
        </a:p>
      </dgm:t>
    </dgm:pt>
    <dgm:pt modelId="{0A69F369-DE78-40AE-A03B-25EC058EA1C7}" type="pres">
      <dgm:prSet presAssocID="{1ACB6424-E94E-4974-B6AC-7C63260E1A66}" presName="sp" presStyleCnt="0"/>
      <dgm:spPr/>
    </dgm:pt>
    <dgm:pt modelId="{9502551B-BD52-4D0C-9FBA-97313211CD47}" type="pres">
      <dgm:prSet presAssocID="{394E928F-AED3-47C6-9F5A-5A96DDE77FD4}" presName="composite" presStyleCnt="0"/>
      <dgm:spPr/>
    </dgm:pt>
    <dgm:pt modelId="{BEC1C79A-49FD-4E00-A77E-9508E0148BB1}" type="pres">
      <dgm:prSet presAssocID="{394E928F-AED3-47C6-9F5A-5A96DDE77FD4}" presName="parentText" presStyleLbl="alignNode1" presStyleIdx="2" presStyleCnt="4">
        <dgm:presLayoutVars>
          <dgm:chMax val="1"/>
          <dgm:bulletEnabled val="1"/>
        </dgm:presLayoutVars>
      </dgm:prSet>
      <dgm:spPr/>
      <dgm:t>
        <a:bodyPr/>
        <a:lstStyle/>
        <a:p>
          <a:endParaRPr lang="en-US"/>
        </a:p>
      </dgm:t>
    </dgm:pt>
    <dgm:pt modelId="{B0F3FAE6-E0EE-4A0F-B3EB-B314E4B8AE80}" type="pres">
      <dgm:prSet presAssocID="{394E928F-AED3-47C6-9F5A-5A96DDE77FD4}" presName="descendantText" presStyleLbl="alignAcc1" presStyleIdx="2" presStyleCnt="4">
        <dgm:presLayoutVars>
          <dgm:bulletEnabled val="1"/>
        </dgm:presLayoutVars>
      </dgm:prSet>
      <dgm:spPr/>
      <dgm:t>
        <a:bodyPr/>
        <a:lstStyle/>
        <a:p>
          <a:endParaRPr lang="en-US"/>
        </a:p>
      </dgm:t>
    </dgm:pt>
    <dgm:pt modelId="{6845666D-372D-4374-A649-6957ABDAFF68}" type="pres">
      <dgm:prSet presAssocID="{D7F297D9-C73C-452B-A15E-2BB058A5D2DC}" presName="sp" presStyleCnt="0"/>
      <dgm:spPr/>
    </dgm:pt>
    <dgm:pt modelId="{B4AB213B-3DC7-453F-98CF-0EB0A6DE80DB}" type="pres">
      <dgm:prSet presAssocID="{7CD35E1E-FC12-42E8-8231-EE10850011F5}" presName="composite" presStyleCnt="0"/>
      <dgm:spPr/>
    </dgm:pt>
    <dgm:pt modelId="{8BAFDB1C-428C-4102-9795-94F5317F343F}" type="pres">
      <dgm:prSet presAssocID="{7CD35E1E-FC12-42E8-8231-EE10850011F5}" presName="parentText" presStyleLbl="alignNode1" presStyleIdx="3" presStyleCnt="4">
        <dgm:presLayoutVars>
          <dgm:chMax val="1"/>
          <dgm:bulletEnabled val="1"/>
        </dgm:presLayoutVars>
      </dgm:prSet>
      <dgm:spPr/>
      <dgm:t>
        <a:bodyPr/>
        <a:lstStyle/>
        <a:p>
          <a:endParaRPr lang="en-US"/>
        </a:p>
      </dgm:t>
    </dgm:pt>
    <dgm:pt modelId="{169D2284-B8AC-4E7F-B542-5B22814FD843}" type="pres">
      <dgm:prSet presAssocID="{7CD35E1E-FC12-42E8-8231-EE10850011F5}" presName="descendantText" presStyleLbl="alignAcc1" presStyleIdx="3" presStyleCnt="4">
        <dgm:presLayoutVars>
          <dgm:bulletEnabled val="1"/>
        </dgm:presLayoutVars>
      </dgm:prSet>
      <dgm:spPr/>
      <dgm:t>
        <a:bodyPr/>
        <a:lstStyle/>
        <a:p>
          <a:endParaRPr lang="en-US"/>
        </a:p>
      </dgm:t>
    </dgm:pt>
  </dgm:ptLst>
  <dgm:cxnLst>
    <dgm:cxn modelId="{94165061-6CA9-41E8-B902-AE6159381931}" srcId="{394E928F-AED3-47C6-9F5A-5A96DDE77FD4}" destId="{CBCCFAC4-3882-4DFC-B997-7A8781098BD3}" srcOrd="1" destOrd="0" parTransId="{7FAF861B-DA26-47AA-B4E8-9C9AF28E99DD}" sibTransId="{BAC78B74-880C-4FDF-905C-7A9C1671767C}"/>
    <dgm:cxn modelId="{65A73982-E7A7-4B00-9EE6-C654C27A1F30}" type="presOf" srcId="{39502A0C-925D-498C-A2A0-96AD0D813134}" destId="{B0F3FAE6-E0EE-4A0F-B3EB-B314E4B8AE80}" srcOrd="0" destOrd="0" presId="urn:microsoft.com/office/officeart/2005/8/layout/chevron2"/>
    <dgm:cxn modelId="{2513CFA6-D446-4BA8-AB31-0D0C676EBF6D}" srcId="{15060F99-D2D2-46C3-80E3-CAA733A1F88D}" destId="{9615582A-0527-4AB3-957E-ECF65F83BBDC}" srcOrd="1" destOrd="0" parTransId="{333F1685-1124-4833-B343-B6DFB9522A47}" sibTransId="{1ACB6424-E94E-4974-B6AC-7C63260E1A66}"/>
    <dgm:cxn modelId="{79CB8350-9649-46A2-8731-4215BAF9802E}" type="presOf" srcId="{FE6386B0-C9CF-4F8F-8AA4-4A2400FB2949}" destId="{169D2284-B8AC-4E7F-B542-5B22814FD843}" srcOrd="0" destOrd="1" presId="urn:microsoft.com/office/officeart/2005/8/layout/chevron2"/>
    <dgm:cxn modelId="{4EF7EC74-39E4-4FEF-A5FF-E68A3E1EF94F}" type="presOf" srcId="{3424D19C-07D5-4D1F-A20D-86ABD1FD75C9}" destId="{4A81CF5D-66B8-4C8D-BC79-47F176FA62AE}" srcOrd="0" destOrd="1" presId="urn:microsoft.com/office/officeart/2005/8/layout/chevron2"/>
    <dgm:cxn modelId="{80405FEF-C3E6-4598-B86E-450CEDA09A56}" srcId="{7CD35E1E-FC12-42E8-8231-EE10850011F5}" destId="{CF888E23-1C5A-4D3D-8CC5-078BB70AC006}" srcOrd="0" destOrd="0" parTransId="{8613DB99-D0D8-45F6-BBDA-09074068EA31}" sibTransId="{CA931440-BA7B-49E0-AFA1-168D995CA1F4}"/>
    <dgm:cxn modelId="{0905829C-98A4-4D9C-A8B2-8C9A64FDA68C}" type="presOf" srcId="{CF888E23-1C5A-4D3D-8CC5-078BB70AC006}" destId="{169D2284-B8AC-4E7F-B542-5B22814FD843}" srcOrd="0" destOrd="0" presId="urn:microsoft.com/office/officeart/2005/8/layout/chevron2"/>
    <dgm:cxn modelId="{7686B02F-AC9E-4DDE-8736-A3573C69C7DC}" type="presOf" srcId="{DF195A4C-8334-4B81-BD81-9BCE58DCA0D7}" destId="{EF2ECC3C-296C-4C3E-843C-366DE9FD1957}" srcOrd="0" destOrd="0" presId="urn:microsoft.com/office/officeart/2005/8/layout/chevron2"/>
    <dgm:cxn modelId="{6631FF20-43AD-4334-977E-D4D4FF65A8F7}" srcId="{7826F858-E1D8-401F-B67A-2B1B474D7EDB}" destId="{EC6DC920-FE75-4F1D-A163-A86742F50526}" srcOrd="0" destOrd="0" parTransId="{82D9631B-08CD-4991-A2A4-DA6211BE852F}" sibTransId="{D6EBEBAF-18FD-429C-8906-16C6DFAA42A3}"/>
    <dgm:cxn modelId="{0108A8F8-14C5-4099-9168-A2619BEE7C3E}" srcId="{394E928F-AED3-47C6-9F5A-5A96DDE77FD4}" destId="{39502A0C-925D-498C-A2A0-96AD0D813134}" srcOrd="0" destOrd="0" parTransId="{35FAA0AD-6338-4027-B20E-AC90E05F63AA}" sibTransId="{C6C80CDD-593E-4B32-89E5-20CCD4A3DDB6}"/>
    <dgm:cxn modelId="{01BB4ED5-87C2-40FF-B259-FCC68ECF425F}" type="presOf" srcId="{9615582A-0527-4AB3-957E-ECF65F83BBDC}" destId="{FD4B5D7F-49C5-4EE7-A3B9-03033C6433F4}" srcOrd="0" destOrd="0" presId="urn:microsoft.com/office/officeart/2005/8/layout/chevron2"/>
    <dgm:cxn modelId="{C7C8D802-CD1F-4941-A66B-48959E0BFD25}" srcId="{9615582A-0527-4AB3-957E-ECF65F83BBDC}" destId="{BB04C328-2023-4CCB-9F23-9F175FACAE94}" srcOrd="1" destOrd="0" parTransId="{F12EC259-A5BC-4943-A737-9C480C37E680}" sibTransId="{94732E3A-DE8E-4A8E-BBB3-FF2515E953BD}"/>
    <dgm:cxn modelId="{8AB5B628-6987-4AF5-BEC8-CE1FF3D194C8}" type="presOf" srcId="{15060F99-D2D2-46C3-80E3-CAA733A1F88D}" destId="{F62AB3C5-CA2B-4BAF-82EC-062AACF6C5BA}" srcOrd="0" destOrd="0" presId="urn:microsoft.com/office/officeart/2005/8/layout/chevron2"/>
    <dgm:cxn modelId="{EF59A948-19D9-4C95-A143-9FF36B5A7CE7}" srcId="{7826F858-E1D8-401F-B67A-2B1B474D7EDB}" destId="{3424D19C-07D5-4D1F-A20D-86ABD1FD75C9}" srcOrd="1" destOrd="0" parTransId="{BAAC4EAC-9133-47BC-8176-2A43CBDF0B4A}" sibTransId="{A820EC40-CF6F-469C-B8BD-FAB8DEBD0C31}"/>
    <dgm:cxn modelId="{F17362BC-A20E-43DC-84BE-8A882D648339}" srcId="{7CD35E1E-FC12-42E8-8231-EE10850011F5}" destId="{FE6386B0-C9CF-4F8F-8AA4-4A2400FB2949}" srcOrd="1" destOrd="0" parTransId="{19DD3877-7E55-4CD4-ABDA-6B623E92BD53}" sibTransId="{9FCEF36F-1A90-4764-A489-FAC18DBD8E89}"/>
    <dgm:cxn modelId="{9B169F26-0EC6-40EE-ACC8-D039B91C45EA}" srcId="{15060F99-D2D2-46C3-80E3-CAA733A1F88D}" destId="{7826F858-E1D8-401F-B67A-2B1B474D7EDB}" srcOrd="0" destOrd="0" parTransId="{7F65B074-8D58-43A3-85C7-5F5F8D0D29FC}" sibTransId="{B120CA89-4DD0-4C9B-98CE-E25715A9B747}"/>
    <dgm:cxn modelId="{2884E543-43C8-49FD-8E0B-5ECAC142DA2D}" type="presOf" srcId="{CBCCFAC4-3882-4DFC-B997-7A8781098BD3}" destId="{B0F3FAE6-E0EE-4A0F-B3EB-B314E4B8AE80}" srcOrd="0" destOrd="1" presId="urn:microsoft.com/office/officeart/2005/8/layout/chevron2"/>
    <dgm:cxn modelId="{B0228313-323D-49DA-8106-6845CBF14A09}" type="presOf" srcId="{394E928F-AED3-47C6-9F5A-5A96DDE77FD4}" destId="{BEC1C79A-49FD-4E00-A77E-9508E0148BB1}" srcOrd="0" destOrd="0" presId="urn:microsoft.com/office/officeart/2005/8/layout/chevron2"/>
    <dgm:cxn modelId="{0E3E2DCC-A2C2-4268-91BA-3BDDB138A251}" type="presOf" srcId="{7826F858-E1D8-401F-B67A-2B1B474D7EDB}" destId="{743D8BA1-37A4-457C-9C5F-A5D00E43E640}" srcOrd="0" destOrd="0" presId="urn:microsoft.com/office/officeart/2005/8/layout/chevron2"/>
    <dgm:cxn modelId="{F966A895-C31C-4179-BF9F-8560CCB6DCE3}" type="presOf" srcId="{7CD35E1E-FC12-42E8-8231-EE10850011F5}" destId="{8BAFDB1C-428C-4102-9795-94F5317F343F}" srcOrd="0" destOrd="0" presId="urn:microsoft.com/office/officeart/2005/8/layout/chevron2"/>
    <dgm:cxn modelId="{D6BA8770-5D34-4FE2-94D4-D928656C9240}" srcId="{9615582A-0527-4AB3-957E-ECF65F83BBDC}" destId="{DF195A4C-8334-4B81-BD81-9BCE58DCA0D7}" srcOrd="0" destOrd="0" parTransId="{BCF7F438-5CB7-49C8-AB43-EE8BDD784EDD}" sibTransId="{858F53CC-EE5C-4711-9384-A8773CC08C45}"/>
    <dgm:cxn modelId="{401AA1FA-8315-494E-9CF2-543CDE249024}" srcId="{15060F99-D2D2-46C3-80E3-CAA733A1F88D}" destId="{7CD35E1E-FC12-42E8-8231-EE10850011F5}" srcOrd="3" destOrd="0" parTransId="{299B19D6-5D0B-4226-801A-58B1229442BB}" sibTransId="{8B1EFBC4-186A-433F-A51F-C5C7F14E26E2}"/>
    <dgm:cxn modelId="{2E813453-2A5F-4535-9542-DA556E84C9DE}" type="presOf" srcId="{EC6DC920-FE75-4F1D-A163-A86742F50526}" destId="{4A81CF5D-66B8-4C8D-BC79-47F176FA62AE}" srcOrd="0" destOrd="0" presId="urn:microsoft.com/office/officeart/2005/8/layout/chevron2"/>
    <dgm:cxn modelId="{E7BBF0F5-D1D5-47F3-9298-FD7B62C5F976}" type="presOf" srcId="{BB04C328-2023-4CCB-9F23-9F175FACAE94}" destId="{EF2ECC3C-296C-4C3E-843C-366DE9FD1957}" srcOrd="0" destOrd="1" presId="urn:microsoft.com/office/officeart/2005/8/layout/chevron2"/>
    <dgm:cxn modelId="{5E80044B-53AF-4F07-BF31-F6D3923A659B}" srcId="{15060F99-D2D2-46C3-80E3-CAA733A1F88D}" destId="{394E928F-AED3-47C6-9F5A-5A96DDE77FD4}" srcOrd="2" destOrd="0" parTransId="{5F721470-DA7C-4968-A970-A1945559CCE2}" sibTransId="{D7F297D9-C73C-452B-A15E-2BB058A5D2DC}"/>
    <dgm:cxn modelId="{C5979A41-E000-419E-8B9D-E9E6E37638AC}" type="presParOf" srcId="{F62AB3C5-CA2B-4BAF-82EC-062AACF6C5BA}" destId="{161C4331-D06E-4B36-A7C7-3A3304D8A9CA}" srcOrd="0" destOrd="0" presId="urn:microsoft.com/office/officeart/2005/8/layout/chevron2"/>
    <dgm:cxn modelId="{EA87BBD0-2B09-4A2D-A88F-638ABAC03697}" type="presParOf" srcId="{161C4331-D06E-4B36-A7C7-3A3304D8A9CA}" destId="{743D8BA1-37A4-457C-9C5F-A5D00E43E640}" srcOrd="0" destOrd="0" presId="urn:microsoft.com/office/officeart/2005/8/layout/chevron2"/>
    <dgm:cxn modelId="{9D653A08-97E3-444A-BDDE-6E0766BE56FE}" type="presParOf" srcId="{161C4331-D06E-4B36-A7C7-3A3304D8A9CA}" destId="{4A81CF5D-66B8-4C8D-BC79-47F176FA62AE}" srcOrd="1" destOrd="0" presId="urn:microsoft.com/office/officeart/2005/8/layout/chevron2"/>
    <dgm:cxn modelId="{F29E6EE6-E45C-45E2-BEFF-BEE5165A0B10}" type="presParOf" srcId="{F62AB3C5-CA2B-4BAF-82EC-062AACF6C5BA}" destId="{006E16CC-DF0A-4DCE-AF75-0B1A07BD44EB}" srcOrd="1" destOrd="0" presId="urn:microsoft.com/office/officeart/2005/8/layout/chevron2"/>
    <dgm:cxn modelId="{7C1BACFE-537A-4EE1-832B-0C9C2B8DF8AC}" type="presParOf" srcId="{F62AB3C5-CA2B-4BAF-82EC-062AACF6C5BA}" destId="{7BABE89C-CC66-4E25-A1E8-3281748A498B}" srcOrd="2" destOrd="0" presId="urn:microsoft.com/office/officeart/2005/8/layout/chevron2"/>
    <dgm:cxn modelId="{BB867F88-59B8-4B5E-9C36-7D122B6F6D4A}" type="presParOf" srcId="{7BABE89C-CC66-4E25-A1E8-3281748A498B}" destId="{FD4B5D7F-49C5-4EE7-A3B9-03033C6433F4}" srcOrd="0" destOrd="0" presId="urn:microsoft.com/office/officeart/2005/8/layout/chevron2"/>
    <dgm:cxn modelId="{43D90572-539F-480A-A5D9-0D6EF0EDFE62}" type="presParOf" srcId="{7BABE89C-CC66-4E25-A1E8-3281748A498B}" destId="{EF2ECC3C-296C-4C3E-843C-366DE9FD1957}" srcOrd="1" destOrd="0" presId="urn:microsoft.com/office/officeart/2005/8/layout/chevron2"/>
    <dgm:cxn modelId="{F68ED1D2-0E2A-4466-8DF8-7FCAC12564DE}" type="presParOf" srcId="{F62AB3C5-CA2B-4BAF-82EC-062AACF6C5BA}" destId="{0A69F369-DE78-40AE-A03B-25EC058EA1C7}" srcOrd="3" destOrd="0" presId="urn:microsoft.com/office/officeart/2005/8/layout/chevron2"/>
    <dgm:cxn modelId="{1CA0298B-F189-4FE2-AEF9-25A134B1D60F}" type="presParOf" srcId="{F62AB3C5-CA2B-4BAF-82EC-062AACF6C5BA}" destId="{9502551B-BD52-4D0C-9FBA-97313211CD47}" srcOrd="4" destOrd="0" presId="urn:microsoft.com/office/officeart/2005/8/layout/chevron2"/>
    <dgm:cxn modelId="{75B461D2-DB80-48FE-A8DB-B21B50500AAA}" type="presParOf" srcId="{9502551B-BD52-4D0C-9FBA-97313211CD47}" destId="{BEC1C79A-49FD-4E00-A77E-9508E0148BB1}" srcOrd="0" destOrd="0" presId="urn:microsoft.com/office/officeart/2005/8/layout/chevron2"/>
    <dgm:cxn modelId="{B589B7E1-AA5E-48B8-ACDE-FE9FF09D5176}" type="presParOf" srcId="{9502551B-BD52-4D0C-9FBA-97313211CD47}" destId="{B0F3FAE6-E0EE-4A0F-B3EB-B314E4B8AE80}" srcOrd="1" destOrd="0" presId="urn:microsoft.com/office/officeart/2005/8/layout/chevron2"/>
    <dgm:cxn modelId="{73862036-937B-4CE5-9505-4FB4871F416B}" type="presParOf" srcId="{F62AB3C5-CA2B-4BAF-82EC-062AACF6C5BA}" destId="{6845666D-372D-4374-A649-6957ABDAFF68}" srcOrd="5" destOrd="0" presId="urn:microsoft.com/office/officeart/2005/8/layout/chevron2"/>
    <dgm:cxn modelId="{36380047-82A3-40DB-B4AF-D75C127122D3}" type="presParOf" srcId="{F62AB3C5-CA2B-4BAF-82EC-062AACF6C5BA}" destId="{B4AB213B-3DC7-453F-98CF-0EB0A6DE80DB}" srcOrd="6" destOrd="0" presId="urn:microsoft.com/office/officeart/2005/8/layout/chevron2"/>
    <dgm:cxn modelId="{37DE52E8-96E2-456F-8612-FDC433B3502F}" type="presParOf" srcId="{B4AB213B-3DC7-453F-98CF-0EB0A6DE80DB}" destId="{8BAFDB1C-428C-4102-9795-94F5317F343F}" srcOrd="0" destOrd="0" presId="urn:microsoft.com/office/officeart/2005/8/layout/chevron2"/>
    <dgm:cxn modelId="{1EB900DC-211B-43C0-9E42-C1010420930A}" type="presParOf" srcId="{B4AB213B-3DC7-453F-98CF-0EB0A6DE80DB}" destId="{169D2284-B8AC-4E7F-B542-5B22814FD84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D175D-742C-4A6F-A9D3-3CDA99E650DC}">
      <dsp:nvSpPr>
        <dsp:cNvPr id="0" name=""/>
        <dsp:cNvSpPr/>
      </dsp:nvSpPr>
      <dsp:spPr>
        <a:xfrm>
          <a:off x="1028699" y="0"/>
          <a:ext cx="5257800" cy="5257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57AF6-E7FB-44E8-A0AD-474C5908CBA1}">
      <dsp:nvSpPr>
        <dsp:cNvPr id="0" name=""/>
        <dsp:cNvSpPr/>
      </dsp:nvSpPr>
      <dsp:spPr>
        <a:xfrm>
          <a:off x="1528190" y="499491"/>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Variation</a:t>
          </a:r>
          <a:endParaRPr lang="en-US" sz="2300" kern="1200" dirty="0"/>
        </a:p>
      </dsp:txBody>
      <dsp:txXfrm>
        <a:off x="1628289" y="599590"/>
        <a:ext cx="1850344" cy="1850344"/>
      </dsp:txXfrm>
    </dsp:sp>
    <dsp:sp modelId="{9B489D0A-9267-4E48-B17F-4D009462BDE8}">
      <dsp:nvSpPr>
        <dsp:cNvPr id="0" name=""/>
        <dsp:cNvSpPr/>
      </dsp:nvSpPr>
      <dsp:spPr>
        <a:xfrm>
          <a:off x="3736467" y="499491"/>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Phenotype</a:t>
          </a:r>
          <a:endParaRPr lang="en-US" sz="2300" kern="1200" dirty="0"/>
        </a:p>
      </dsp:txBody>
      <dsp:txXfrm>
        <a:off x="3836566" y="599590"/>
        <a:ext cx="1850344" cy="1850344"/>
      </dsp:txXfrm>
    </dsp:sp>
    <dsp:sp modelId="{3D628C6D-D86A-4132-A1C3-7E0A92DFB929}">
      <dsp:nvSpPr>
        <dsp:cNvPr id="0" name=""/>
        <dsp:cNvSpPr/>
      </dsp:nvSpPr>
      <dsp:spPr>
        <a:xfrm>
          <a:off x="1528190" y="2707767"/>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Interpretation</a:t>
          </a:r>
          <a:endParaRPr lang="en-US" sz="2300" kern="1200" dirty="0"/>
        </a:p>
      </dsp:txBody>
      <dsp:txXfrm>
        <a:off x="1628289" y="2807866"/>
        <a:ext cx="1850344" cy="1850344"/>
      </dsp:txXfrm>
    </dsp:sp>
    <dsp:sp modelId="{0EDFC00D-AF05-4AFE-A940-DC291B1866A9}">
      <dsp:nvSpPr>
        <dsp:cNvPr id="0" name=""/>
        <dsp:cNvSpPr/>
      </dsp:nvSpPr>
      <dsp:spPr>
        <a:xfrm>
          <a:off x="3736467" y="2707767"/>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Evidence</a:t>
          </a:r>
          <a:endParaRPr lang="en-US" sz="2300" kern="1200" dirty="0"/>
        </a:p>
      </dsp:txBody>
      <dsp:txXfrm>
        <a:off x="3836566" y="2807866"/>
        <a:ext cx="1850344" cy="185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D175D-742C-4A6F-A9D3-3CDA99E650DC}">
      <dsp:nvSpPr>
        <dsp:cNvPr id="0" name=""/>
        <dsp:cNvSpPr/>
      </dsp:nvSpPr>
      <dsp:spPr>
        <a:xfrm>
          <a:off x="1028699" y="0"/>
          <a:ext cx="5257800" cy="525780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957AF6-E7FB-44E8-A0AD-474C5908CBA1}">
      <dsp:nvSpPr>
        <dsp:cNvPr id="0" name=""/>
        <dsp:cNvSpPr/>
      </dsp:nvSpPr>
      <dsp:spPr>
        <a:xfrm>
          <a:off x="1528190" y="499491"/>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Variation</a:t>
          </a:r>
          <a:endParaRPr lang="en-US" sz="2300" kern="1200" dirty="0"/>
        </a:p>
      </dsp:txBody>
      <dsp:txXfrm>
        <a:off x="1628289" y="599590"/>
        <a:ext cx="1850344" cy="1850344"/>
      </dsp:txXfrm>
    </dsp:sp>
    <dsp:sp modelId="{9B489D0A-9267-4E48-B17F-4D009462BDE8}">
      <dsp:nvSpPr>
        <dsp:cNvPr id="0" name=""/>
        <dsp:cNvSpPr/>
      </dsp:nvSpPr>
      <dsp:spPr>
        <a:xfrm>
          <a:off x="3736467" y="499491"/>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Phenotype</a:t>
          </a:r>
          <a:endParaRPr lang="en-US" sz="2300" kern="1200" dirty="0"/>
        </a:p>
      </dsp:txBody>
      <dsp:txXfrm>
        <a:off x="3836566" y="599590"/>
        <a:ext cx="1850344" cy="1850344"/>
      </dsp:txXfrm>
    </dsp:sp>
    <dsp:sp modelId="{3D628C6D-D86A-4132-A1C3-7E0A92DFB929}">
      <dsp:nvSpPr>
        <dsp:cNvPr id="0" name=""/>
        <dsp:cNvSpPr/>
      </dsp:nvSpPr>
      <dsp:spPr>
        <a:xfrm>
          <a:off x="1528190" y="2707767"/>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Interpretation</a:t>
          </a:r>
          <a:endParaRPr lang="en-US" sz="2300" kern="1200" dirty="0"/>
        </a:p>
      </dsp:txBody>
      <dsp:txXfrm>
        <a:off x="1628289" y="2807866"/>
        <a:ext cx="1850344" cy="1850344"/>
      </dsp:txXfrm>
    </dsp:sp>
    <dsp:sp modelId="{0EDFC00D-AF05-4AFE-A940-DC291B1866A9}">
      <dsp:nvSpPr>
        <dsp:cNvPr id="0" name=""/>
        <dsp:cNvSpPr/>
      </dsp:nvSpPr>
      <dsp:spPr>
        <a:xfrm>
          <a:off x="3736467" y="2707767"/>
          <a:ext cx="2050542" cy="205054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Evidence</a:t>
          </a:r>
          <a:endParaRPr lang="en-US" sz="2300" kern="1200" dirty="0"/>
        </a:p>
      </dsp:txBody>
      <dsp:txXfrm>
        <a:off x="3836566" y="2807866"/>
        <a:ext cx="1850344" cy="18503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D8BA1-37A4-457C-9C5F-A5D00E43E640}">
      <dsp:nvSpPr>
        <dsp:cNvPr id="0" name=""/>
        <dsp:cNvSpPr/>
      </dsp:nvSpPr>
      <dsp:spPr>
        <a:xfrm rot="5400000">
          <a:off x="-210629" y="210793"/>
          <a:ext cx="1404193" cy="982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Submit</a:t>
          </a:r>
          <a:endParaRPr lang="en-US" sz="1400" kern="1200" dirty="0"/>
        </a:p>
      </dsp:txBody>
      <dsp:txXfrm rot="-5400000">
        <a:off x="1" y="491632"/>
        <a:ext cx="982935" cy="421258"/>
      </dsp:txXfrm>
    </dsp:sp>
    <dsp:sp modelId="{4A81CF5D-66B8-4C8D-BC79-47F176FA62AE}">
      <dsp:nvSpPr>
        <dsp:cNvPr id="0" name=""/>
        <dsp:cNvSpPr/>
      </dsp:nvSpPr>
      <dsp:spPr>
        <a:xfrm rot="5400000">
          <a:off x="3273604" y="-2290669"/>
          <a:ext cx="912725" cy="54940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XML, spreadsheet, text file</a:t>
          </a:r>
          <a:endParaRPr lang="en-US" sz="1900" kern="1200" dirty="0"/>
        </a:p>
        <a:p>
          <a:pPr marL="171450" lvl="1" indent="-171450" algn="l" defTabSz="844550">
            <a:lnSpc>
              <a:spcPct val="90000"/>
            </a:lnSpc>
            <a:spcBef>
              <a:spcPct val="0"/>
            </a:spcBef>
            <a:spcAft>
              <a:spcPct val="15000"/>
            </a:spcAft>
            <a:buChar char="••"/>
          </a:pPr>
          <a:r>
            <a:rPr lang="en-US" sz="1900" kern="1200" dirty="0" smtClean="0"/>
            <a:t>Validate format/required elements</a:t>
          </a:r>
          <a:endParaRPr lang="en-US" sz="1900" kern="1200" dirty="0"/>
        </a:p>
      </dsp:txBody>
      <dsp:txXfrm rot="-5400000">
        <a:off x="982935" y="44556"/>
        <a:ext cx="5449508" cy="823613"/>
      </dsp:txXfrm>
    </dsp:sp>
    <dsp:sp modelId="{FD4B5D7F-49C5-4EE7-A3B9-03033C6433F4}">
      <dsp:nvSpPr>
        <dsp:cNvPr id="0" name=""/>
        <dsp:cNvSpPr/>
      </dsp:nvSpPr>
      <dsp:spPr>
        <a:xfrm rot="5400000">
          <a:off x="-210629" y="1469819"/>
          <a:ext cx="1404193" cy="982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Test load</a:t>
          </a:r>
          <a:endParaRPr lang="en-US" sz="1400" kern="1200" dirty="0"/>
        </a:p>
      </dsp:txBody>
      <dsp:txXfrm rot="-5400000">
        <a:off x="1" y="1750658"/>
        <a:ext cx="982935" cy="421258"/>
      </dsp:txXfrm>
    </dsp:sp>
    <dsp:sp modelId="{EF2ECC3C-296C-4C3E-843C-366DE9FD1957}">
      <dsp:nvSpPr>
        <dsp:cNvPr id="0" name=""/>
        <dsp:cNvSpPr/>
      </dsp:nvSpPr>
      <dsp:spPr>
        <a:xfrm rot="5400000">
          <a:off x="3273604" y="-1031479"/>
          <a:ext cx="912725" cy="54940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Validate alleles and phenotype</a:t>
          </a:r>
          <a:endParaRPr lang="en-US" sz="1900" kern="1200" dirty="0"/>
        </a:p>
        <a:p>
          <a:pPr marL="171450" lvl="1" indent="-171450" algn="l" defTabSz="844550">
            <a:lnSpc>
              <a:spcPct val="90000"/>
            </a:lnSpc>
            <a:spcBef>
              <a:spcPct val="0"/>
            </a:spcBef>
            <a:spcAft>
              <a:spcPct val="15000"/>
            </a:spcAft>
            <a:buChar char="••"/>
          </a:pPr>
          <a:r>
            <a:rPr lang="en-US" sz="1900" kern="1200" dirty="0" smtClean="0"/>
            <a:t>Review results with submitter</a:t>
          </a:r>
          <a:endParaRPr lang="en-US" sz="1900" kern="1200" dirty="0"/>
        </a:p>
      </dsp:txBody>
      <dsp:txXfrm rot="-5400000">
        <a:off x="982935" y="1303746"/>
        <a:ext cx="5449508" cy="823613"/>
      </dsp:txXfrm>
    </dsp:sp>
    <dsp:sp modelId="{BEC1C79A-49FD-4E00-A77E-9508E0148BB1}">
      <dsp:nvSpPr>
        <dsp:cNvPr id="0" name=""/>
        <dsp:cNvSpPr/>
      </dsp:nvSpPr>
      <dsp:spPr>
        <a:xfrm rot="5400000">
          <a:off x="-210629" y="2728845"/>
          <a:ext cx="1404193" cy="982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Accession</a:t>
          </a:r>
          <a:endParaRPr lang="en-US" sz="1400" kern="1200" dirty="0"/>
        </a:p>
      </dsp:txBody>
      <dsp:txXfrm rot="-5400000">
        <a:off x="1" y="3009684"/>
        <a:ext cx="982935" cy="421258"/>
      </dsp:txXfrm>
    </dsp:sp>
    <dsp:sp modelId="{B0F3FAE6-E0EE-4A0F-B3EB-B314E4B8AE80}">
      <dsp:nvSpPr>
        <dsp:cNvPr id="0" name=""/>
        <dsp:cNvSpPr/>
      </dsp:nvSpPr>
      <dsp:spPr>
        <a:xfrm rot="5400000">
          <a:off x="3273604" y="227546"/>
          <a:ext cx="912725" cy="54940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Return identifiers to submitter - SCV123456789.1</a:t>
          </a:r>
          <a:endParaRPr lang="en-US" sz="1900" kern="1200" dirty="0"/>
        </a:p>
        <a:p>
          <a:pPr marL="171450" lvl="1" indent="-171450" algn="l" defTabSz="844550">
            <a:lnSpc>
              <a:spcPct val="90000"/>
            </a:lnSpc>
            <a:spcBef>
              <a:spcPct val="0"/>
            </a:spcBef>
            <a:spcAft>
              <a:spcPct val="15000"/>
            </a:spcAft>
            <a:buChar char="••"/>
          </a:pPr>
          <a:r>
            <a:rPr lang="en-US" sz="1900" kern="1200" dirty="0" smtClean="0"/>
            <a:t>Feedback if new related data are received</a:t>
          </a:r>
          <a:endParaRPr lang="en-US" sz="1900" kern="1200" dirty="0"/>
        </a:p>
      </dsp:txBody>
      <dsp:txXfrm rot="-5400000">
        <a:off x="982935" y="2562771"/>
        <a:ext cx="5449508" cy="823613"/>
      </dsp:txXfrm>
    </dsp:sp>
    <dsp:sp modelId="{8BAFDB1C-428C-4102-9795-94F5317F343F}">
      <dsp:nvSpPr>
        <dsp:cNvPr id="0" name=""/>
        <dsp:cNvSpPr/>
      </dsp:nvSpPr>
      <dsp:spPr>
        <a:xfrm rot="5400000">
          <a:off x="-210629" y="3987871"/>
          <a:ext cx="1404193" cy="982935"/>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smtClean="0"/>
            <a:t>Integrate</a:t>
          </a:r>
          <a:br>
            <a:rPr lang="en-US" sz="1400" kern="1200" smtClean="0"/>
          </a:br>
          <a:endParaRPr lang="en-US" sz="1400" kern="1200" dirty="0"/>
        </a:p>
      </dsp:txBody>
      <dsp:txXfrm rot="-5400000">
        <a:off x="1" y="4268710"/>
        <a:ext cx="982935" cy="421258"/>
      </dsp:txXfrm>
    </dsp:sp>
    <dsp:sp modelId="{169D2284-B8AC-4E7F-B542-5B22814FD843}">
      <dsp:nvSpPr>
        <dsp:cNvPr id="0" name=""/>
        <dsp:cNvSpPr/>
      </dsp:nvSpPr>
      <dsp:spPr>
        <a:xfrm rot="5400000">
          <a:off x="3273604" y="1486573"/>
          <a:ext cx="912725" cy="5494064"/>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Identify other submissions with the same assertion </a:t>
          </a:r>
          <a:endParaRPr lang="en-US" sz="1900" kern="1200" dirty="0"/>
        </a:p>
        <a:p>
          <a:pPr marL="171450" lvl="1" indent="-171450" algn="l" defTabSz="844550">
            <a:lnSpc>
              <a:spcPct val="90000"/>
            </a:lnSpc>
            <a:spcBef>
              <a:spcPct val="0"/>
            </a:spcBef>
            <a:spcAft>
              <a:spcPct val="15000"/>
            </a:spcAft>
            <a:buChar char="••"/>
          </a:pPr>
          <a:r>
            <a:rPr lang="en-US" sz="1900" kern="1200" dirty="0" smtClean="0"/>
            <a:t>Assign/update RCV123456789.1 accession</a:t>
          </a:r>
          <a:endParaRPr lang="en-US" sz="1900" kern="1200" dirty="0"/>
        </a:p>
      </dsp:txBody>
      <dsp:txXfrm rot="-5400000">
        <a:off x="982935" y="3821798"/>
        <a:ext cx="5449508" cy="82361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26872-9E5D-4EFF-876C-4BA2A9899CCA}" type="datetimeFigureOut">
              <a:rPr lang="en-US" smtClean="0"/>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82E1B-368E-4820-B3A7-9281264481C2}" type="slidenum">
              <a:rPr lang="en-US" smtClean="0"/>
              <a:t>‹#›</a:t>
            </a:fld>
            <a:endParaRPr lang="en-US"/>
          </a:p>
        </p:txBody>
      </p:sp>
    </p:spTree>
    <p:extLst>
      <p:ext uri="{BB962C8B-B14F-4D97-AF65-F5344CB8AC3E}">
        <p14:creationId xmlns:p14="http://schemas.microsoft.com/office/powerpoint/2010/main" val="933994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Presentation to demonstrate</a:t>
            </a:r>
            <a:r>
              <a:rPr lang="en-US" baseline="0" dirty="0" smtClean="0"/>
              <a:t> how centralizing information in ClinVar benefits the medical and research communities</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a:t>
            </a:fld>
            <a:endParaRPr lang="en-US"/>
          </a:p>
        </p:txBody>
      </p:sp>
    </p:spTree>
    <p:extLst>
      <p:ext uri="{BB962C8B-B14F-4D97-AF65-F5344CB8AC3E}">
        <p14:creationId xmlns:p14="http://schemas.microsoft.com/office/powerpoint/2010/main" val="3310560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tool ClinVar</a:t>
            </a:r>
            <a:r>
              <a:rPr lang="en-US" baseline="0" dirty="0" smtClean="0"/>
              <a:t> provides is the listing of Gene in the ACMG guidelines, with links to OMIM, MedGen, Gene, </a:t>
            </a:r>
            <a:r>
              <a:rPr lang="en-US" baseline="0" smtClean="0"/>
              <a:t>and ClinVar.</a:t>
            </a:r>
            <a:endParaRPr lang="en-US"/>
          </a:p>
        </p:txBody>
      </p:sp>
      <p:sp>
        <p:nvSpPr>
          <p:cNvPr id="4" name="Slide Number Placeholder 3"/>
          <p:cNvSpPr>
            <a:spLocks noGrp="1"/>
          </p:cNvSpPr>
          <p:nvPr>
            <p:ph type="sldNum" sz="quarter" idx="10"/>
          </p:nvPr>
        </p:nvSpPr>
        <p:spPr/>
        <p:txBody>
          <a:bodyPr/>
          <a:lstStyle/>
          <a:p>
            <a:fld id="{4BA82E1B-368E-4820-B3A7-9281264481C2}" type="slidenum">
              <a:rPr lang="en-US" smtClean="0"/>
              <a:t>10</a:t>
            </a:fld>
            <a:endParaRPr lang="en-US"/>
          </a:p>
        </p:txBody>
      </p:sp>
    </p:spTree>
    <p:extLst>
      <p:ext uri="{BB962C8B-B14F-4D97-AF65-F5344CB8AC3E}">
        <p14:creationId xmlns:p14="http://schemas.microsoft.com/office/powerpoint/2010/main" val="2724009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 is</a:t>
            </a:r>
            <a:r>
              <a:rPr lang="en-US" baseline="0" dirty="0" smtClean="0"/>
              <a:t> designed to meet many needs.</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11</a:t>
            </a:fld>
            <a:endParaRPr lang="en-US"/>
          </a:p>
        </p:txBody>
      </p:sp>
    </p:spTree>
    <p:extLst>
      <p:ext uri="{BB962C8B-B14F-4D97-AF65-F5344CB8AC3E}">
        <p14:creationId xmlns:p14="http://schemas.microsoft.com/office/powerpoint/2010/main" val="7063153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 submitted</a:t>
            </a:r>
            <a:r>
              <a:rPr lang="en-US" baseline="0" dirty="0" smtClean="0"/>
              <a:t> to ClinVar is standardized to support comparison and data integration.</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12</a:t>
            </a:fld>
            <a:endParaRPr lang="en-US"/>
          </a:p>
        </p:txBody>
      </p:sp>
    </p:spTree>
    <p:extLst>
      <p:ext uri="{BB962C8B-B14F-4D97-AF65-F5344CB8AC3E}">
        <p14:creationId xmlns:p14="http://schemas.microsoft.com/office/powerpoint/2010/main" val="18668545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a:t>
            </a:r>
            <a:r>
              <a:rPr lang="en-US" baseline="0" dirty="0" smtClean="0"/>
              <a:t> s</a:t>
            </a:r>
            <a:r>
              <a:rPr lang="en-US" dirty="0" smtClean="0"/>
              <a:t>ubmission</a:t>
            </a:r>
            <a:r>
              <a:rPr lang="en-US" baseline="0" dirty="0" smtClean="0"/>
              <a:t> assigned an accession starting with the letters SCV</a:t>
            </a:r>
          </a:p>
          <a:p>
            <a:r>
              <a:rPr lang="en-US" baseline="0" dirty="0" smtClean="0"/>
              <a:t>Multiple submissions reporting the same allele and phenotype set aggregated and accessioned with an identifier starting with  RCV</a:t>
            </a:r>
          </a:p>
          <a:p>
            <a:r>
              <a:rPr lang="en-US" baseline="0" dirty="0" smtClean="0"/>
              <a:t>All data per allele are extracted for reporting</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13</a:t>
            </a:fld>
            <a:endParaRPr lang="en-US"/>
          </a:p>
        </p:txBody>
      </p:sp>
    </p:spTree>
    <p:extLst>
      <p:ext uri="{BB962C8B-B14F-4D97-AF65-F5344CB8AC3E}">
        <p14:creationId xmlns:p14="http://schemas.microsoft.com/office/powerpoint/2010/main" val="1779089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data in ClinVar are reviewed by experts, the result of that review can be submitted to ClinVar as a ‘reviewed’ record, giving it higher status.</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14</a:t>
            </a:fld>
            <a:endParaRPr lang="en-US"/>
          </a:p>
        </p:txBody>
      </p:sp>
    </p:spTree>
    <p:extLst>
      <p:ext uri="{BB962C8B-B14F-4D97-AF65-F5344CB8AC3E}">
        <p14:creationId xmlns:p14="http://schemas.microsoft.com/office/powerpoint/2010/main" val="739954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way to consider the levels</a:t>
            </a:r>
            <a:r>
              <a:rPr lang="en-US" baseline="0" dirty="0" smtClean="0"/>
              <a:t> of review the interpretation of a variant relative to a disorder may have.</a:t>
            </a:r>
            <a:endParaRPr lang="en-US" dirty="0"/>
          </a:p>
        </p:txBody>
      </p:sp>
      <p:sp>
        <p:nvSpPr>
          <p:cNvPr id="4" name="Slide Number Placeholder 3"/>
          <p:cNvSpPr>
            <a:spLocks noGrp="1"/>
          </p:cNvSpPr>
          <p:nvPr>
            <p:ph type="sldNum" sz="quarter" idx="10"/>
          </p:nvPr>
        </p:nvSpPr>
        <p:spPr/>
        <p:txBody>
          <a:bodyPr/>
          <a:lstStyle/>
          <a:p>
            <a:fld id="{D9FA7BD7-136C-4CE4-A2CB-FEE2477B87DD}"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major</a:t>
            </a:r>
            <a:r>
              <a:rPr lang="en-US" baseline="0" dirty="0" smtClean="0"/>
              <a:t> benefit of submission is the standardization and feedback ClinVar provides.</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16</a:t>
            </a:fld>
            <a:endParaRPr lang="en-US"/>
          </a:p>
        </p:txBody>
      </p:sp>
    </p:spTree>
    <p:extLst>
      <p:ext uri="{BB962C8B-B14F-4D97-AF65-F5344CB8AC3E}">
        <p14:creationId xmlns:p14="http://schemas.microsoft.com/office/powerpoint/2010/main" val="307687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your</a:t>
            </a:r>
            <a:r>
              <a:rPr lang="en-US" baseline="0" dirty="0" smtClean="0"/>
              <a:t> query in PubMed, follow link to ClinVar. This will find the variants in ClinVar that are connected to that record in PubMed.</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17</a:t>
            </a:fld>
            <a:endParaRPr lang="en-US"/>
          </a:p>
        </p:txBody>
      </p:sp>
    </p:spTree>
    <p:extLst>
      <p:ext uri="{BB962C8B-B14F-4D97-AF65-F5344CB8AC3E}">
        <p14:creationId xmlns:p14="http://schemas.microsoft.com/office/powerpoint/2010/main" val="4046106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query by any text:</a:t>
            </a:r>
          </a:p>
          <a:p>
            <a:r>
              <a:rPr lang="en-US" baseline="0" dirty="0" smtClean="0"/>
              <a:t>HGVS</a:t>
            </a:r>
          </a:p>
          <a:p>
            <a:r>
              <a:rPr lang="en-US" baseline="0" dirty="0" smtClean="0"/>
              <a:t>Phenotype</a:t>
            </a:r>
          </a:p>
          <a:p>
            <a:r>
              <a:rPr lang="en-US" baseline="0" dirty="0" smtClean="0"/>
              <a:t>MIM number</a:t>
            </a:r>
          </a:p>
          <a:p>
            <a:r>
              <a:rPr lang="en-US" baseline="0" dirty="0" smtClean="0"/>
              <a:t>Gene symbol</a:t>
            </a:r>
          </a:p>
          <a:p>
            <a:r>
              <a:rPr lang="en-US" baseline="0" dirty="0" smtClean="0"/>
              <a:t>Chromosome location</a:t>
            </a:r>
          </a:p>
          <a:p>
            <a:r>
              <a:rPr lang="en-US" baseline="0" dirty="0" smtClean="0"/>
              <a:t>Any word</a:t>
            </a:r>
          </a:p>
          <a:p>
            <a:r>
              <a:rPr lang="en-US" baseline="0" dirty="0" err="1" smtClean="0"/>
              <a:t>rs</a:t>
            </a:r>
            <a:r>
              <a:rPr lang="en-US" baseline="0" dirty="0" smtClean="0"/>
              <a:t>#</a:t>
            </a:r>
          </a:p>
          <a:p>
            <a:r>
              <a:rPr lang="en-US" baseline="0" dirty="0" smtClean="0"/>
              <a:t>Submitter name</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18</a:t>
            </a:fld>
            <a:endParaRPr lang="en-US"/>
          </a:p>
        </p:txBody>
      </p:sp>
    </p:spTree>
    <p:extLst>
      <p:ext uri="{BB962C8B-B14F-4D97-AF65-F5344CB8AC3E}">
        <p14:creationId xmlns:p14="http://schemas.microsoft.com/office/powerpoint/2010/main" val="41135469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query by any text:</a:t>
            </a:r>
          </a:p>
          <a:p>
            <a:r>
              <a:rPr lang="en-US" baseline="0" dirty="0" smtClean="0"/>
              <a:t>HGVS</a:t>
            </a:r>
          </a:p>
          <a:p>
            <a:r>
              <a:rPr lang="en-US" baseline="0" dirty="0" smtClean="0"/>
              <a:t>Phenotype</a:t>
            </a:r>
          </a:p>
          <a:p>
            <a:r>
              <a:rPr lang="en-US" baseline="0" dirty="0" smtClean="0"/>
              <a:t>MIM number</a:t>
            </a:r>
          </a:p>
          <a:p>
            <a:r>
              <a:rPr lang="en-US" baseline="0" dirty="0" smtClean="0"/>
              <a:t>Gene symbol</a:t>
            </a:r>
          </a:p>
          <a:p>
            <a:r>
              <a:rPr lang="en-US" baseline="0" dirty="0" smtClean="0"/>
              <a:t>Chromosome location</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19</a:t>
            </a:fld>
            <a:endParaRPr lang="en-US"/>
          </a:p>
        </p:txBody>
      </p:sp>
    </p:spTree>
    <p:extLst>
      <p:ext uri="{BB962C8B-B14F-4D97-AF65-F5344CB8AC3E}">
        <p14:creationId xmlns:p14="http://schemas.microsoft.com/office/powerpoint/2010/main" val="4113546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centralize</a:t>
            </a:r>
            <a:r>
              <a:rPr lang="en-US" baseline="0" dirty="0" smtClean="0"/>
              <a:t> or not to centralize, that is the question.</a:t>
            </a:r>
          </a:p>
          <a:p>
            <a:r>
              <a:rPr lang="en-US" baseline="0" dirty="0" smtClean="0"/>
              <a:t>Explicit  centralization provides many benefits, especially when the result of that integration is archived to be accessible in the future.</a:t>
            </a:r>
          </a:p>
        </p:txBody>
      </p:sp>
      <p:sp>
        <p:nvSpPr>
          <p:cNvPr id="4" name="Slide Number Placeholder 3"/>
          <p:cNvSpPr>
            <a:spLocks noGrp="1"/>
          </p:cNvSpPr>
          <p:nvPr>
            <p:ph type="sldNum" sz="quarter" idx="10"/>
          </p:nvPr>
        </p:nvSpPr>
        <p:spPr/>
        <p:txBody>
          <a:bodyPr/>
          <a:lstStyle/>
          <a:p>
            <a:fld id="{4BA82E1B-368E-4820-B3A7-9281264481C2}" type="slidenum">
              <a:rPr lang="en-US" smtClean="0"/>
              <a:t>2</a:t>
            </a:fld>
            <a:endParaRPr lang="en-US"/>
          </a:p>
        </p:txBody>
      </p:sp>
    </p:spTree>
    <p:extLst>
      <p:ext uri="{BB962C8B-B14F-4D97-AF65-F5344CB8AC3E}">
        <p14:creationId xmlns:p14="http://schemas.microsoft.com/office/powerpoint/2010/main" val="2613287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query by any text:</a:t>
            </a:r>
          </a:p>
          <a:p>
            <a:r>
              <a:rPr lang="en-US" baseline="0" dirty="0" smtClean="0"/>
              <a:t>HGVS</a:t>
            </a:r>
          </a:p>
          <a:p>
            <a:r>
              <a:rPr lang="en-US" baseline="0" dirty="0" smtClean="0"/>
              <a:t>Phenotype</a:t>
            </a:r>
          </a:p>
          <a:p>
            <a:r>
              <a:rPr lang="en-US" baseline="0" dirty="0" smtClean="0"/>
              <a:t>MIM number</a:t>
            </a:r>
          </a:p>
          <a:p>
            <a:r>
              <a:rPr lang="en-US" baseline="0" dirty="0" smtClean="0"/>
              <a:t>Gene symbol</a:t>
            </a:r>
          </a:p>
          <a:p>
            <a:r>
              <a:rPr lang="en-US" baseline="0" dirty="0" smtClean="0"/>
              <a:t>Chromosome location</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20</a:t>
            </a:fld>
            <a:endParaRPr lang="en-US"/>
          </a:p>
        </p:txBody>
      </p:sp>
    </p:spTree>
    <p:extLst>
      <p:ext uri="{BB962C8B-B14F-4D97-AF65-F5344CB8AC3E}">
        <p14:creationId xmlns:p14="http://schemas.microsoft.com/office/powerpoint/2010/main" val="4113546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query by any text:</a:t>
            </a:r>
          </a:p>
          <a:p>
            <a:r>
              <a:rPr lang="en-US" baseline="0" dirty="0" smtClean="0"/>
              <a:t>HGVS</a:t>
            </a:r>
          </a:p>
          <a:p>
            <a:r>
              <a:rPr lang="en-US" baseline="0" dirty="0" smtClean="0"/>
              <a:t>Phenotype</a:t>
            </a:r>
          </a:p>
          <a:p>
            <a:r>
              <a:rPr lang="en-US" baseline="0" dirty="0" smtClean="0"/>
              <a:t>MIM number</a:t>
            </a:r>
          </a:p>
          <a:p>
            <a:r>
              <a:rPr lang="en-US" baseline="0" dirty="0" smtClean="0"/>
              <a:t>Gene symbol</a:t>
            </a:r>
          </a:p>
          <a:p>
            <a:r>
              <a:rPr lang="en-US" baseline="0" dirty="0" smtClean="0"/>
              <a:t>Chromosome location</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21</a:t>
            </a:fld>
            <a:endParaRPr lang="en-US"/>
          </a:p>
        </p:txBody>
      </p:sp>
    </p:spTree>
    <p:extLst>
      <p:ext uri="{BB962C8B-B14F-4D97-AF65-F5344CB8AC3E}">
        <p14:creationId xmlns:p14="http://schemas.microsoft.com/office/powerpoint/2010/main" val="4113546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you display a specific record for an RCV accession, you can see  the interpretation, the definition of the allele, the conditions represented in this record. This display has been evolving since ClinVar was first launched; we appreciate the feedback from the </a:t>
            </a:r>
            <a:r>
              <a:rPr lang="en-US" b="0" dirty="0" err="1" smtClean="0"/>
              <a:t>The</a:t>
            </a:r>
            <a:r>
              <a:rPr lang="en-US" b="0" dirty="0" smtClean="0"/>
              <a:t> International Collaboration for Clinical Genomics</a:t>
            </a:r>
            <a:r>
              <a:rPr lang="en-US" b="0" baseline="0" dirty="0" smtClean="0"/>
              <a:t> (</a:t>
            </a:r>
            <a:r>
              <a:rPr lang="en-US" baseline="0" dirty="0" smtClean="0"/>
              <a:t>ICCG) (http://www.iccg.org/) and </a:t>
            </a:r>
            <a:r>
              <a:rPr lang="en-US" baseline="0" dirty="0" err="1" smtClean="0"/>
              <a:t>ClinGen</a:t>
            </a:r>
            <a:r>
              <a:rPr lang="en-US" baseline="0" dirty="0" smtClean="0"/>
              <a:t> staff.</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22</a:t>
            </a:fld>
            <a:endParaRPr lang="en-US"/>
          </a:p>
        </p:txBody>
      </p:sp>
    </p:spTree>
    <p:extLst>
      <p:ext uri="{BB962C8B-B14F-4D97-AF65-F5344CB8AC3E}">
        <p14:creationId xmlns:p14="http://schemas.microsoft.com/office/powerpoint/2010/main" val="3883519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tabs</a:t>
            </a:r>
            <a:r>
              <a:rPr lang="en-US" baseline="0" dirty="0" smtClean="0"/>
              <a:t> in the section below indicate the sources of the data, the accessions assigned to their submissions, the method of data capture, and links to the literature.</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23</a:t>
            </a:fld>
            <a:endParaRPr lang="en-US"/>
          </a:p>
        </p:txBody>
      </p:sp>
    </p:spTree>
    <p:extLst>
      <p:ext uri="{BB962C8B-B14F-4D97-AF65-F5344CB8AC3E}">
        <p14:creationId xmlns:p14="http://schemas.microsoft.com/office/powerpoint/2010/main" val="1143828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allele report</a:t>
            </a:r>
            <a:r>
              <a:rPr lang="en-US" baseline="0" dirty="0" smtClean="0"/>
              <a:t> will provide an overall summary, plus subsets of data from individual submitters.</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24</a:t>
            </a:fld>
            <a:endParaRPr lang="en-US"/>
          </a:p>
        </p:txBody>
      </p:sp>
    </p:spTree>
    <p:extLst>
      <p:ext uri="{BB962C8B-B14F-4D97-AF65-F5344CB8AC3E}">
        <p14:creationId xmlns:p14="http://schemas.microsoft.com/office/powerpoint/2010/main" val="790477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variations on the ACMG CFTR panel have been submitted. They represent an example of a record that has achieve the review status of a practice guideline.</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25</a:t>
            </a:fld>
            <a:endParaRPr lang="en-US"/>
          </a:p>
        </p:txBody>
      </p:sp>
    </p:spTree>
    <p:extLst>
      <p:ext uri="{BB962C8B-B14F-4D97-AF65-F5344CB8AC3E}">
        <p14:creationId xmlns:p14="http://schemas.microsoft.com/office/powerpoint/2010/main" val="14402404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D6C6F2-4099-4D36-A421-F18E8E4742C3}" type="slidenum">
              <a:rPr lang="en-US" smtClean="0"/>
              <a:t>26</a:t>
            </a:fld>
            <a:endParaRPr lang="en-US"/>
          </a:p>
        </p:txBody>
      </p:sp>
    </p:spTree>
    <p:extLst>
      <p:ext uri="{BB962C8B-B14F-4D97-AF65-F5344CB8AC3E}">
        <p14:creationId xmlns:p14="http://schemas.microsoft.com/office/powerpoint/2010/main" val="408641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28</a:t>
            </a:fld>
            <a:endParaRPr lang="en-US"/>
          </a:p>
        </p:txBody>
      </p:sp>
    </p:spTree>
    <p:extLst>
      <p:ext uri="{BB962C8B-B14F-4D97-AF65-F5344CB8AC3E}">
        <p14:creationId xmlns:p14="http://schemas.microsoft.com/office/powerpoint/2010/main" val="423985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a:t>
            </a:r>
            <a:r>
              <a:rPr lang="en-US" baseline="0" dirty="0" smtClean="0"/>
              <a:t> integrates information across 4 major domains:</a:t>
            </a:r>
          </a:p>
          <a:p>
            <a:r>
              <a:rPr lang="en-US" baseline="0" dirty="0" smtClean="0"/>
              <a:t>Variation (referencing dbSNP and dbVar)</a:t>
            </a:r>
          </a:p>
          <a:p>
            <a:r>
              <a:rPr lang="en-US" baseline="0" dirty="0" smtClean="0"/>
              <a:t>Phenotype (referencing MedGen, OMIM, HPO, </a:t>
            </a:r>
            <a:r>
              <a:rPr lang="en-US" baseline="0" dirty="0" err="1" smtClean="0"/>
              <a:t>Orphanet</a:t>
            </a:r>
            <a:r>
              <a:rPr lang="en-US" baseline="0" dirty="0" smtClean="0"/>
              <a:t>)</a:t>
            </a:r>
          </a:p>
          <a:p>
            <a:r>
              <a:rPr lang="en-US" baseline="0" dirty="0" smtClean="0"/>
              <a:t>Interpretation (functional consequences and clinical significance from submitters, molecular consequences calculated from NCBI’s annotation of the genome)</a:t>
            </a:r>
          </a:p>
          <a:p>
            <a:r>
              <a:rPr lang="en-US" baseline="0" dirty="0" smtClean="0"/>
              <a:t>Evidence (supporting observations and studies; methods (including those registered in GTR), publications)</a:t>
            </a:r>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3</a:t>
            </a:fld>
            <a:endParaRPr lang="en-US"/>
          </a:p>
        </p:txBody>
      </p:sp>
    </p:spTree>
    <p:extLst>
      <p:ext uri="{BB962C8B-B14F-4D97-AF65-F5344CB8AC3E}">
        <p14:creationId xmlns:p14="http://schemas.microsoft.com/office/powerpoint/2010/main" val="1683806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domains</a:t>
            </a:r>
            <a:r>
              <a:rPr lang="en-US" baseline="0" dirty="0" smtClean="0"/>
              <a:t> of information are integrated with other databases within NCBI. Some connections are provided via linking; some are provided by extracting data from source databases, and re-displaying, as GTR re-displays gene-specific content from NCBI’s Gene database and condition-specific data from MedGen.  Also, tests registered in GTR can be cited as the method for data capture in ClinVar.</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4</a:t>
            </a:fld>
            <a:endParaRPr lang="en-US"/>
          </a:p>
        </p:txBody>
      </p:sp>
    </p:spTree>
    <p:extLst>
      <p:ext uri="{BB962C8B-B14F-4D97-AF65-F5344CB8AC3E}">
        <p14:creationId xmlns:p14="http://schemas.microsoft.com/office/powerpoint/2010/main" val="3691356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a:t>
            </a:r>
            <a:r>
              <a:rPr lang="en-US" baseline="0" dirty="0" smtClean="0"/>
              <a:t> the link to MedGen to review data specific to a condition or a finding/clinical feature.  Note from the Table of Contents that there is a section on professional guidelines.</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5</a:t>
            </a:fld>
            <a:endParaRPr lang="en-US"/>
          </a:p>
        </p:txBody>
      </p:sp>
    </p:spTree>
    <p:extLst>
      <p:ext uri="{BB962C8B-B14F-4D97-AF65-F5344CB8AC3E}">
        <p14:creationId xmlns:p14="http://schemas.microsoft.com/office/powerpoint/2010/main" val="1933745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 screen</a:t>
            </a:r>
            <a:r>
              <a:rPr lang="en-US" b="1" baseline="0" dirty="0" smtClean="0"/>
              <a:t> shot  (partial data) to show the complexities of variation data that are available, and the benefits to layering ClinVar over the calculations about Variation that NCBI already provides.</a:t>
            </a:r>
          </a:p>
          <a:p>
            <a:endParaRPr lang="en-US" b="1" baseline="0" dirty="0" smtClean="0"/>
          </a:p>
          <a:p>
            <a:r>
              <a:rPr lang="en-US" baseline="0" dirty="0" smtClean="0"/>
              <a:t>Report of the chromosome as an NCBI reference sequence and version (NC_000019.9)</a:t>
            </a:r>
          </a:p>
          <a:p>
            <a:r>
              <a:rPr lang="en-US" baseline="0" dirty="0" smtClean="0"/>
              <a:t>Marker on the ideogram to show where on chromosome 19 according to ISCN band names</a:t>
            </a:r>
          </a:p>
          <a:p>
            <a:r>
              <a:rPr lang="en-US" baseline="0" dirty="0" smtClean="0"/>
              <a:t>Display of structural variation by study (nsdd71)</a:t>
            </a:r>
          </a:p>
          <a:p>
            <a:r>
              <a:rPr lang="en-US" baseline="0" dirty="0" smtClean="0"/>
              <a:t>SNP: Graph of short nucleotide variation from dbSNP</a:t>
            </a:r>
          </a:p>
          <a:p>
            <a:r>
              <a:rPr lang="en-US" baseline="0" dirty="0" smtClean="0"/>
              <a:t>GMAF &gt;= 0.01:  The second most frequent allele at the location has a frequency &gt; 0.01.  Identifies regions where sequence variation may be tolerated, because it is relatively frequent.</a:t>
            </a:r>
          </a:p>
          <a:p>
            <a:r>
              <a:rPr lang="en-US" baseline="0" dirty="0" smtClean="0"/>
              <a:t>Clinical channel: Subset about which some clinical information is known. Soon to be labeled ClinVar</a:t>
            </a:r>
          </a:p>
          <a:p>
            <a:r>
              <a:rPr lang="en-US" baseline="0" dirty="0" smtClean="0"/>
              <a:t>Cited variants: Subset known to be cited specifically in PubMed</a:t>
            </a:r>
          </a:p>
          <a:p>
            <a:r>
              <a:rPr lang="en-US" baseline="0" dirty="0" smtClean="0"/>
              <a:t>Association Results: data from GWAS studies</a:t>
            </a:r>
          </a:p>
          <a:p>
            <a:r>
              <a:rPr lang="en-US" baseline="0" dirty="0" smtClean="0"/>
              <a:t>Somatic Allele:  somatic variations reported at the indicated location</a:t>
            </a:r>
          </a:p>
          <a:p>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6</a:t>
            </a:fld>
            <a:endParaRPr lang="en-US"/>
          </a:p>
        </p:txBody>
      </p:sp>
    </p:spTree>
    <p:extLst>
      <p:ext uri="{BB962C8B-B14F-4D97-AF65-F5344CB8AC3E}">
        <p14:creationId xmlns:p14="http://schemas.microsoft.com/office/powerpoint/2010/main" val="1115266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is currently understood about interpretation of variation</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New NIH-funded resource focuses on use of genomic variants in medical care</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http://www.nih.gov/news/health/sep2013/nhgri-25.htm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7</a:t>
            </a:fld>
            <a:endParaRPr lang="en-US"/>
          </a:p>
        </p:txBody>
      </p:sp>
    </p:spTree>
    <p:extLst>
      <p:ext uri="{BB962C8B-B14F-4D97-AF65-F5344CB8AC3E}">
        <p14:creationId xmlns:p14="http://schemas.microsoft.com/office/powerpoint/2010/main" val="31656375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a:t>
            </a:r>
            <a:r>
              <a:rPr lang="en-US" baseline="0" dirty="0" smtClean="0"/>
              <a:t> and assessment of medically relevant variation</a:t>
            </a:r>
          </a:p>
          <a:p>
            <a:endParaRPr lang="en-US" baseline="0" dirty="0" smtClean="0"/>
          </a:p>
          <a:p>
            <a:r>
              <a:rPr lang="en-US" dirty="0" smtClean="0"/>
              <a:t>NHGRI</a:t>
            </a:r>
            <a:r>
              <a:rPr lang="en-US" baseline="0" dirty="0" smtClean="0"/>
              <a:t> and NICHD are now supporting developing the resources to improve assessment and interpretation of variation that may be medically important.</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8</a:t>
            </a:fld>
            <a:endParaRPr lang="en-US"/>
          </a:p>
        </p:txBody>
      </p:sp>
    </p:spTree>
    <p:extLst>
      <p:ext uri="{BB962C8B-B14F-4D97-AF65-F5344CB8AC3E}">
        <p14:creationId xmlns:p14="http://schemas.microsoft.com/office/powerpoint/2010/main" val="2869972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ClinVar</a:t>
            </a:r>
            <a:r>
              <a:rPr lang="en-US" baseline="0" dirty="0" smtClean="0"/>
              <a:t> in one respect is a web site.  The home page provides many useful links, including how to obtain data that are freely available for download.  Tools are provided to make it easier to find the data (ACMG recommendations table) use the data, or to compare your data to what is in ClinVar (Variation reporter).</a:t>
            </a:r>
            <a:endParaRPr lang="en-US" dirty="0"/>
          </a:p>
        </p:txBody>
      </p:sp>
      <p:sp>
        <p:nvSpPr>
          <p:cNvPr id="4" name="Slide Number Placeholder 3"/>
          <p:cNvSpPr>
            <a:spLocks noGrp="1"/>
          </p:cNvSpPr>
          <p:nvPr>
            <p:ph type="sldNum" sz="quarter" idx="10"/>
          </p:nvPr>
        </p:nvSpPr>
        <p:spPr/>
        <p:txBody>
          <a:bodyPr/>
          <a:lstStyle/>
          <a:p>
            <a:fld id="{4BA82E1B-368E-4820-B3A7-9281264481C2}" type="slidenum">
              <a:rPr lang="en-US" smtClean="0"/>
              <a:t>9</a:t>
            </a:fld>
            <a:endParaRPr lang="en-US"/>
          </a:p>
        </p:txBody>
      </p:sp>
    </p:spTree>
    <p:extLst>
      <p:ext uri="{BB962C8B-B14F-4D97-AF65-F5344CB8AC3E}">
        <p14:creationId xmlns:p14="http://schemas.microsoft.com/office/powerpoint/2010/main" val="35143786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1028" name="Picture 4" descr="National Institutes of Health (NIH) - Turning Discovery Into Health"/>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33646" t="-208888" r="108724" b="208888"/>
          <a:stretch/>
        </p:blipFill>
        <p:spPr bwMode="auto">
          <a:xfrm>
            <a:off x="155576" y="-274638"/>
            <a:ext cx="928158" cy="57150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userDrawn="1"/>
        </p:nvGrpSpPr>
        <p:grpSpPr>
          <a:xfrm>
            <a:off x="6934200" y="6172200"/>
            <a:ext cx="809554" cy="584200"/>
            <a:chOff x="4282334" y="762000"/>
            <a:chExt cx="809554" cy="584200"/>
          </a:xfrm>
        </p:grpSpPr>
        <p:sp>
          <p:nvSpPr>
            <p:cNvPr id="8" name="Rectangle 7"/>
            <p:cNvSpPr/>
            <p:nvPr userDrawn="1"/>
          </p:nvSpPr>
          <p:spPr>
            <a:xfrm>
              <a:off x="4319623" y="762000"/>
              <a:ext cx="633377" cy="58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National Institutes of Health (NIH) - Turning Discovery Into Health"/>
            <p:cNvPicPr>
              <a:picLocks noChangeAspect="1" noChangeArrowheads="1"/>
            </p:cNvPicPr>
            <p:nvPr userDrawn="1"/>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r="75078"/>
            <a:stretch/>
          </p:blipFill>
          <p:spPr bwMode="auto">
            <a:xfrm>
              <a:off x="4282334" y="787400"/>
              <a:ext cx="809554" cy="49847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26725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5" name="Footer Placeholder 4"/>
          <p:cNvSpPr>
            <a:spLocks noGrp="1"/>
          </p:cNvSpPr>
          <p:nvPr>
            <p:ph type="ftr" sz="quarter" idx="11"/>
          </p:nvPr>
        </p:nvSpPr>
        <p:spPr>
          <a:xfrm>
            <a:off x="152400" y="6356350"/>
            <a:ext cx="8915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221348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5" name="Footer Placeholder 4"/>
          <p:cNvSpPr>
            <a:spLocks noGrp="1"/>
          </p:cNvSpPr>
          <p:nvPr>
            <p:ph type="ftr" sz="quarter" idx="11"/>
          </p:nvPr>
        </p:nvSpPr>
        <p:spPr>
          <a:xfrm>
            <a:off x="152400" y="6356350"/>
            <a:ext cx="8915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18599792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568B4EB-A869-4D85-9474-BECF099C2F6A}"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15435058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8B4EB-A869-4D85-9474-BECF099C2F6A}"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2572774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568B4EB-A869-4D85-9474-BECF099C2F6A}"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3276937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568B4EB-A869-4D85-9474-BECF099C2F6A}"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327740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568B4EB-A869-4D85-9474-BECF099C2F6A}"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903387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68B4EB-A869-4D85-9474-BECF099C2F6A}"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21719200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8B4EB-A869-4D85-9474-BECF099C2F6A}"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2899310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8B4EB-A869-4D85-9474-BECF099C2F6A}"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333452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5" name="Footer Placeholder 4"/>
          <p:cNvSpPr>
            <a:spLocks noGrp="1"/>
          </p:cNvSpPr>
          <p:nvPr>
            <p:ph type="ftr" sz="quarter" idx="11"/>
          </p:nvPr>
        </p:nvSpPr>
        <p:spPr>
          <a:xfrm>
            <a:off x="152400" y="6356350"/>
            <a:ext cx="8915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3830925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68B4EB-A869-4D85-9474-BECF099C2F6A}"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3731178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8B4EB-A869-4D85-9474-BECF099C2F6A}"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316960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68B4EB-A869-4D85-9474-BECF099C2F6A}"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06F74A-D01F-49CF-A707-9440C3756921}" type="slidenum">
              <a:rPr lang="en-US" smtClean="0"/>
              <a:t>‹#›</a:t>
            </a:fld>
            <a:endParaRPr lang="en-US"/>
          </a:p>
        </p:txBody>
      </p:sp>
    </p:spTree>
    <p:extLst>
      <p:ext uri="{BB962C8B-B14F-4D97-AF65-F5344CB8AC3E}">
        <p14:creationId xmlns:p14="http://schemas.microsoft.com/office/powerpoint/2010/main" val="2788147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EC12F76-156D-48F0-A03D-F5630B3A2335}"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31090707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F76-156D-48F0-A03D-F5630B3A2335}"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15345049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C12F76-156D-48F0-A03D-F5630B3A2335}"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37896999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C12F76-156D-48F0-A03D-F5630B3A2335}"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29227743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EC12F76-156D-48F0-A03D-F5630B3A2335}"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5082910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EC12F76-156D-48F0-A03D-F5630B3A2335}"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2113476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C12F76-156D-48F0-A03D-F5630B3A2335}"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185651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5" name="Footer Placeholder 4"/>
          <p:cNvSpPr>
            <a:spLocks noGrp="1"/>
          </p:cNvSpPr>
          <p:nvPr>
            <p:ph type="ftr" sz="quarter" idx="11"/>
          </p:nvPr>
        </p:nvSpPr>
        <p:spPr>
          <a:xfrm>
            <a:off x="152400" y="6356350"/>
            <a:ext cx="89154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1280408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2F76-156D-48F0-A03D-F5630B3A2335}"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21484034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C12F76-156D-48F0-A03D-F5630B3A2335}"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2060337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F76-156D-48F0-A03D-F5630B3A2335}"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5194327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EC12F76-156D-48F0-A03D-F5630B3A2335}"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5147A-7201-41EE-A848-5567FD48A9F9}" type="slidenum">
              <a:rPr lang="en-US" smtClean="0"/>
              <a:t>‹#›</a:t>
            </a:fld>
            <a:endParaRPr lang="en-US"/>
          </a:p>
        </p:txBody>
      </p:sp>
    </p:spTree>
    <p:extLst>
      <p:ext uri="{BB962C8B-B14F-4D97-AF65-F5344CB8AC3E}">
        <p14:creationId xmlns:p14="http://schemas.microsoft.com/office/powerpoint/2010/main" val="2088640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6" name="Footer Placeholder 5"/>
          <p:cNvSpPr>
            <a:spLocks noGrp="1"/>
          </p:cNvSpPr>
          <p:nvPr>
            <p:ph type="ftr" sz="quarter" idx="11"/>
          </p:nvPr>
        </p:nvSpPr>
        <p:spPr>
          <a:xfrm>
            <a:off x="152400" y="6356350"/>
            <a:ext cx="8915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1104046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8" name="Footer Placeholder 7"/>
          <p:cNvSpPr>
            <a:spLocks noGrp="1"/>
          </p:cNvSpPr>
          <p:nvPr>
            <p:ph type="ftr" sz="quarter" idx="11"/>
          </p:nvPr>
        </p:nvSpPr>
        <p:spPr>
          <a:xfrm>
            <a:off x="152400" y="6356350"/>
            <a:ext cx="89154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36804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4" name="Footer Placeholder 3"/>
          <p:cNvSpPr>
            <a:spLocks noGrp="1"/>
          </p:cNvSpPr>
          <p:nvPr>
            <p:ph type="ftr" sz="quarter" idx="11"/>
          </p:nvPr>
        </p:nvSpPr>
        <p:spPr>
          <a:xfrm>
            <a:off x="152400" y="6356350"/>
            <a:ext cx="89154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340745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3" name="Footer Placeholder 2"/>
          <p:cNvSpPr>
            <a:spLocks noGrp="1"/>
          </p:cNvSpPr>
          <p:nvPr>
            <p:ph type="ftr" sz="quarter" idx="11"/>
          </p:nvPr>
        </p:nvSpPr>
        <p:spPr>
          <a:xfrm>
            <a:off x="152400" y="6356350"/>
            <a:ext cx="89154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280740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6" name="Footer Placeholder 5"/>
          <p:cNvSpPr>
            <a:spLocks noGrp="1"/>
          </p:cNvSpPr>
          <p:nvPr>
            <p:ph type="ftr" sz="quarter" idx="11"/>
          </p:nvPr>
        </p:nvSpPr>
        <p:spPr>
          <a:xfrm>
            <a:off x="152400" y="6356350"/>
            <a:ext cx="8915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4147051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4E7B3FD-B981-4E68-8C69-34C2A55A2C25}" type="datetimeFigureOut">
              <a:rPr lang="en-US" smtClean="0"/>
              <a:t>11/13/2013</a:t>
            </a:fld>
            <a:endParaRPr lang="en-US"/>
          </a:p>
        </p:txBody>
      </p:sp>
      <p:sp>
        <p:nvSpPr>
          <p:cNvPr id="6" name="Footer Placeholder 5"/>
          <p:cNvSpPr>
            <a:spLocks noGrp="1"/>
          </p:cNvSpPr>
          <p:nvPr>
            <p:ph type="ftr" sz="quarter" idx="11"/>
          </p:nvPr>
        </p:nvSpPr>
        <p:spPr>
          <a:xfrm>
            <a:off x="152400" y="6356350"/>
            <a:ext cx="89154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13FC835-2022-4F07-825B-B6C46DF1FA02}" type="slidenum">
              <a:rPr lang="en-US" smtClean="0"/>
              <a:t>‹#›</a:t>
            </a:fld>
            <a:endParaRPr lang="en-US"/>
          </a:p>
        </p:txBody>
      </p:sp>
    </p:spTree>
    <p:extLst>
      <p:ext uri="{BB962C8B-B14F-4D97-AF65-F5344CB8AC3E}">
        <p14:creationId xmlns:p14="http://schemas.microsoft.com/office/powerpoint/2010/main" val="3466356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userDrawn="1"/>
        </p:nvGrpSpPr>
        <p:grpSpPr>
          <a:xfrm>
            <a:off x="6248400" y="6096000"/>
            <a:ext cx="2743200" cy="685800"/>
            <a:chOff x="457200" y="5715000"/>
            <a:chExt cx="2743200" cy="685800"/>
          </a:xfrm>
        </p:grpSpPr>
        <p:sp>
          <p:nvSpPr>
            <p:cNvPr id="8" name="Rounded Rectangle 7"/>
            <p:cNvSpPr/>
            <p:nvPr userDrawn="1"/>
          </p:nvSpPr>
          <p:spPr>
            <a:xfrm>
              <a:off x="457200" y="5715000"/>
              <a:ext cx="2743200" cy="685800"/>
            </a:xfrm>
            <a:prstGeom prst="roundRect">
              <a:avLst/>
            </a:prstGeom>
            <a:ln w="12700" cmpd="sng">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9" name="Picture 2"/>
            <p:cNvPicPr>
              <a:picLocks noChangeAspect="1" noChangeArrowheads="1"/>
            </p:cNvPicPr>
            <p:nvPr userDrawn="1"/>
          </p:nvPicPr>
          <p:blipFill>
            <a:blip r:embed="rId13" cstate="print"/>
            <a:srcRect/>
            <a:stretch>
              <a:fillRect/>
            </a:stretch>
          </p:blipFill>
          <p:spPr bwMode="auto">
            <a:xfrm>
              <a:off x="533400" y="5791200"/>
              <a:ext cx="2590800" cy="541067"/>
            </a:xfrm>
            <a:prstGeom prst="rect">
              <a:avLst/>
            </a:prstGeom>
            <a:noFill/>
            <a:ln w="9525">
              <a:noFill/>
              <a:miter lim="800000"/>
              <a:headEnd/>
              <a:tailEnd/>
            </a:ln>
          </p:spPr>
        </p:pic>
      </p:grpSp>
    </p:spTree>
    <p:extLst>
      <p:ext uri="{BB962C8B-B14F-4D97-AF65-F5344CB8AC3E}">
        <p14:creationId xmlns:p14="http://schemas.microsoft.com/office/powerpoint/2010/main" val="2728677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8B4EB-A869-4D85-9474-BECF099C2F6A}" type="datetimeFigureOut">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06F74A-D01F-49CF-A707-9440C3756921}" type="slidenum">
              <a:rPr lang="en-US" smtClean="0"/>
              <a:t>‹#›</a:t>
            </a:fld>
            <a:endParaRPr lang="en-US"/>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6476999" y="6107941"/>
            <a:ext cx="2675467" cy="750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6000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12F76-156D-48F0-A03D-F5630B3A2335}" type="datetimeFigureOut">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5147A-7201-41EE-A848-5567FD48A9F9}" type="slidenum">
              <a:rPr lang="en-US" smtClean="0"/>
              <a:t>‹#›</a:t>
            </a:fld>
            <a:endParaRPr lang="en-US"/>
          </a:p>
        </p:txBody>
      </p:sp>
    </p:spTree>
    <p:extLst>
      <p:ext uri="{BB962C8B-B14F-4D97-AF65-F5344CB8AC3E}">
        <p14:creationId xmlns:p14="http://schemas.microsoft.com/office/powerpoint/2010/main" val="52155657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7.xml"/><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hyperlink" Target="mailto:clinvar@ncbi.nlm.nih.gov" TargetMode="External"/><Relationship Id="rId2" Type="http://schemas.openxmlformats.org/officeDocument/2006/relationships/image" Target="../media/image28.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hyperlink" Target="http://www.ncbi.nlm.nih.gov/clinvar/submitters/" TargetMode="External"/><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0"/>
            <a:ext cx="7772400" cy="2362201"/>
          </a:xfrm>
        </p:spPr>
        <p:txBody>
          <a:bodyPr>
            <a:normAutofit/>
          </a:bodyPr>
          <a:lstStyle/>
          <a:p>
            <a:r>
              <a:rPr lang="en-US" b="1" dirty="0"/>
              <a:t>ClinVar: Using Centralized Databases to Interpret Sequence Variants</a:t>
            </a:r>
            <a:endParaRPr lang="en-US" dirty="0"/>
          </a:p>
        </p:txBody>
      </p:sp>
      <p:sp>
        <p:nvSpPr>
          <p:cNvPr id="3" name="TextBox 2"/>
          <p:cNvSpPr txBox="1"/>
          <p:nvPr/>
        </p:nvSpPr>
        <p:spPr>
          <a:xfrm>
            <a:off x="3429000" y="5105400"/>
            <a:ext cx="2678747" cy="923330"/>
          </a:xfrm>
          <a:prstGeom prst="rect">
            <a:avLst/>
          </a:prstGeom>
          <a:noFill/>
        </p:spPr>
        <p:txBody>
          <a:bodyPr wrap="none" rtlCol="0">
            <a:spAutoFit/>
          </a:bodyPr>
          <a:lstStyle/>
          <a:p>
            <a:r>
              <a:rPr lang="en-US" dirty="0" smtClean="0"/>
              <a:t>Donna Maglott, Ph.D.</a:t>
            </a:r>
          </a:p>
          <a:p>
            <a:r>
              <a:rPr lang="en-US" dirty="0" smtClean="0"/>
              <a:t>Senior Staff Scientist</a:t>
            </a:r>
          </a:p>
          <a:p>
            <a:r>
              <a:rPr lang="en-US" dirty="0" smtClean="0"/>
              <a:t>maglott@ncbi.nlm.nih.gov</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90" y="76200"/>
            <a:ext cx="8611810" cy="15362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60464" y="6172200"/>
            <a:ext cx="5235536" cy="584775"/>
          </a:xfrm>
          <a:prstGeom prst="rect">
            <a:avLst/>
          </a:prstGeom>
          <a:noFill/>
        </p:spPr>
        <p:txBody>
          <a:bodyPr wrap="none" rtlCol="0">
            <a:spAutoFit/>
          </a:bodyPr>
          <a:lstStyle/>
          <a:p>
            <a:r>
              <a:rPr lang="en-US" sz="3200" dirty="0" smtClean="0"/>
              <a:t>www.ncbi.nlm.nih.gov./clinvar</a:t>
            </a:r>
            <a:endParaRPr lang="en-US" sz="3200"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24" y="5975531"/>
            <a:ext cx="804540" cy="781444"/>
          </a:xfrm>
          <a:prstGeom prst="rect">
            <a:avLst/>
          </a:prstGeom>
        </p:spPr>
      </p:pic>
    </p:spTree>
    <p:extLst>
      <p:ext uri="{BB962C8B-B14F-4D97-AF65-F5344CB8AC3E}">
        <p14:creationId xmlns:p14="http://schemas.microsoft.com/office/powerpoint/2010/main" val="173970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95" y="54353"/>
            <a:ext cx="8758011" cy="6749293"/>
          </a:xfrm>
          <a:prstGeom prst="rect">
            <a:avLst/>
          </a:prstGeo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3594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ClinVar has multiple functions</a:t>
            </a:r>
            <a:endParaRPr lang="en-US" dirty="0"/>
          </a:p>
        </p:txBody>
      </p:sp>
      <p:sp>
        <p:nvSpPr>
          <p:cNvPr id="3" name="Content Placeholder 2"/>
          <p:cNvSpPr>
            <a:spLocks noGrp="1"/>
          </p:cNvSpPr>
          <p:nvPr>
            <p:ph idx="1"/>
          </p:nvPr>
        </p:nvSpPr>
        <p:spPr>
          <a:xfrm>
            <a:off x="228600" y="1600200"/>
            <a:ext cx="8686800" cy="4525963"/>
          </a:xfrm>
        </p:spPr>
        <p:txBody>
          <a:bodyPr>
            <a:normAutofit lnSpcReduction="10000"/>
          </a:bodyPr>
          <a:lstStyle/>
          <a:p>
            <a:r>
              <a:rPr lang="en-US" b="1" dirty="0" smtClean="0"/>
              <a:t>Standardize</a:t>
            </a:r>
            <a:r>
              <a:rPr lang="en-US" dirty="0" smtClean="0"/>
              <a:t> representation of alleles, phenotypes, and interpretation</a:t>
            </a:r>
          </a:p>
          <a:p>
            <a:r>
              <a:rPr lang="en-US" b="1" dirty="0" smtClean="0"/>
              <a:t>Archive submitted interpretations </a:t>
            </a:r>
            <a:r>
              <a:rPr lang="en-US" dirty="0" smtClean="0"/>
              <a:t>of variation/phenotype relationships (</a:t>
            </a:r>
            <a:r>
              <a:rPr lang="en-US" i="1" dirty="0" smtClean="0"/>
              <a:t>i.e.</a:t>
            </a:r>
            <a:r>
              <a:rPr lang="en-US" dirty="0" smtClean="0"/>
              <a:t> keep history and support re-interpretation)</a:t>
            </a:r>
          </a:p>
          <a:p>
            <a:r>
              <a:rPr lang="en-US" b="1" dirty="0" smtClean="0"/>
              <a:t>Report </a:t>
            </a:r>
            <a:r>
              <a:rPr lang="en-US" dirty="0" smtClean="0"/>
              <a:t>whether interpretations are consistent or conflicting interpretations</a:t>
            </a:r>
          </a:p>
          <a:p>
            <a:r>
              <a:rPr lang="en-US" b="1" dirty="0" smtClean="0"/>
              <a:t>Disseminate</a:t>
            </a:r>
            <a:r>
              <a:rPr lang="en-US" dirty="0" smtClean="0"/>
              <a:t> content via web, ftp, or API</a:t>
            </a:r>
          </a:p>
          <a:p>
            <a:r>
              <a:rPr lang="en-US" dirty="0" smtClean="0"/>
              <a:t>Provide </a:t>
            </a:r>
            <a:r>
              <a:rPr lang="en-US" b="1" dirty="0" smtClean="0"/>
              <a:t>attribution</a:t>
            </a:r>
            <a:r>
              <a:rPr lang="en-US" dirty="0" smtClean="0"/>
              <a:t> to submitters</a:t>
            </a:r>
          </a:p>
          <a:p>
            <a:endParaRPr lang="en-US" dirty="0" smtClean="0"/>
          </a:p>
          <a:p>
            <a:endParaRPr lang="en-US" dirty="0"/>
          </a:p>
          <a:p>
            <a:pPr marL="514350" indent="-457200"/>
            <a:endParaRPr lang="en-US" dirty="0"/>
          </a:p>
        </p:txBody>
      </p:sp>
      <p:cxnSp>
        <p:nvCxnSpPr>
          <p:cNvPr id="5" name="Straight Connector 4"/>
          <p:cNvCxnSpPr/>
          <p:nvPr/>
        </p:nvCxnSpPr>
        <p:spPr>
          <a:xfrm>
            <a:off x="533400" y="1524000"/>
            <a:ext cx="8001000" cy="0"/>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78144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458200" cy="1143000"/>
          </a:xfrm>
        </p:spPr>
        <p:txBody>
          <a:bodyPr>
            <a:normAutofit fontScale="90000"/>
          </a:bodyPr>
          <a:lstStyle/>
          <a:p>
            <a:r>
              <a:rPr lang="en-US" dirty="0" smtClean="0"/>
              <a:t>Standardize data: what is the variation?</a:t>
            </a:r>
            <a:endParaRPr lang="en-US" dirty="0"/>
          </a:p>
        </p:txBody>
      </p:sp>
      <p:sp>
        <p:nvSpPr>
          <p:cNvPr id="4" name="Rectangle 3"/>
          <p:cNvSpPr/>
          <p:nvPr/>
        </p:nvSpPr>
        <p:spPr>
          <a:xfrm>
            <a:off x="304800" y="1714632"/>
            <a:ext cx="2514600" cy="4901342"/>
          </a:xfrm>
          <a:prstGeom prst="rect">
            <a:avLst/>
          </a:prstGeom>
        </p:spPr>
        <p:txBody>
          <a:bodyPr wrap="square">
            <a:spAutoFit/>
          </a:bodyPr>
          <a:lstStyle/>
          <a:p>
            <a:r>
              <a:rPr lang="en-US" sz="1250" dirty="0"/>
              <a:t>607008.0001</a:t>
            </a:r>
          </a:p>
          <a:p>
            <a:r>
              <a:rPr lang="en-US" sz="1250" dirty="0"/>
              <a:t>985A&gt;G</a:t>
            </a:r>
          </a:p>
          <a:p>
            <a:r>
              <a:rPr lang="en-US" sz="1250" dirty="0"/>
              <a:t>985A&gt;G (K304E)</a:t>
            </a:r>
          </a:p>
          <a:p>
            <a:r>
              <a:rPr lang="en-US" sz="1250" dirty="0"/>
              <a:t>985A&gt;G (K329E)</a:t>
            </a:r>
          </a:p>
          <a:p>
            <a:r>
              <a:rPr lang="en-US" sz="1250" dirty="0"/>
              <a:t>A985G</a:t>
            </a:r>
          </a:p>
          <a:p>
            <a:r>
              <a:rPr lang="en-US" sz="1250" dirty="0"/>
              <a:t>ACADM, LYS304GLU</a:t>
            </a:r>
          </a:p>
          <a:p>
            <a:r>
              <a:rPr lang="en-US" sz="1250" dirty="0" smtClean="0"/>
              <a:t>K304E</a:t>
            </a:r>
            <a:endParaRPr lang="en-US" sz="1250" dirty="0"/>
          </a:p>
          <a:p>
            <a:r>
              <a:rPr lang="en-US" sz="1250" dirty="0"/>
              <a:t>K304E (985 A-&gt;G)</a:t>
            </a:r>
          </a:p>
          <a:p>
            <a:r>
              <a:rPr lang="en-US" sz="1250" dirty="0"/>
              <a:t>K304E (K329E)</a:t>
            </a:r>
          </a:p>
          <a:p>
            <a:r>
              <a:rPr lang="en-US" sz="1250" dirty="0"/>
              <a:t>K304E only</a:t>
            </a:r>
          </a:p>
          <a:p>
            <a:r>
              <a:rPr lang="en-US" sz="1250" dirty="0"/>
              <a:t>K329E</a:t>
            </a:r>
          </a:p>
          <a:p>
            <a:r>
              <a:rPr lang="en-US" sz="1250" dirty="0"/>
              <a:t>K329E(985A&gt;G)</a:t>
            </a:r>
          </a:p>
          <a:p>
            <a:r>
              <a:rPr lang="en-US" sz="1250" dirty="0"/>
              <a:t>LYS304GLU</a:t>
            </a:r>
          </a:p>
          <a:p>
            <a:r>
              <a:rPr lang="en-US" sz="1250" dirty="0"/>
              <a:t>Mutation c.985A&gt;G (p.K304E)</a:t>
            </a:r>
          </a:p>
          <a:p>
            <a:r>
              <a:rPr lang="en-US" sz="1250" dirty="0" smtClean="0"/>
              <a:t>c.985A&gt;G</a:t>
            </a:r>
            <a:endParaRPr lang="en-US" sz="1250" dirty="0"/>
          </a:p>
          <a:p>
            <a:r>
              <a:rPr lang="en-US" sz="1250" dirty="0"/>
              <a:t>c.985A&gt;G (p.K304E)</a:t>
            </a:r>
          </a:p>
          <a:p>
            <a:r>
              <a:rPr lang="en-US" sz="1250" dirty="0"/>
              <a:t>c.985A&gt;G (p.Lys304Glu</a:t>
            </a:r>
          </a:p>
          <a:p>
            <a:r>
              <a:rPr lang="en-US" sz="1250" dirty="0"/>
              <a:t>c985A&gt;G</a:t>
            </a:r>
          </a:p>
          <a:p>
            <a:r>
              <a:rPr lang="en-US" sz="1250" dirty="0"/>
              <a:t>includes: K304E (985A&gt;G)</a:t>
            </a:r>
          </a:p>
          <a:p>
            <a:r>
              <a:rPr lang="en-US" sz="1250" dirty="0"/>
              <a:t>p.K304E</a:t>
            </a:r>
          </a:p>
          <a:p>
            <a:r>
              <a:rPr lang="en-US" sz="1250" dirty="0"/>
              <a:t>p.Lys329Glu</a:t>
            </a:r>
          </a:p>
          <a:p>
            <a:r>
              <a:rPr lang="en-US" sz="1250" dirty="0"/>
              <a:t>previously known as </a:t>
            </a:r>
            <a:r>
              <a:rPr lang="en-US" sz="1250" dirty="0" smtClean="0"/>
              <a:t>p.Lys329Glu</a:t>
            </a:r>
          </a:p>
          <a:p>
            <a:r>
              <a:rPr lang="en-US" sz="1250" dirty="0"/>
              <a:t>Analysis of ACADM 985A&gt;G mutation</a:t>
            </a:r>
          </a:p>
          <a:p>
            <a:endParaRPr lang="en-US" sz="1250" dirty="0"/>
          </a:p>
        </p:txBody>
      </p:sp>
      <p:grpSp>
        <p:nvGrpSpPr>
          <p:cNvPr id="6" name="Group 5"/>
          <p:cNvGrpSpPr/>
          <p:nvPr/>
        </p:nvGrpSpPr>
        <p:grpSpPr>
          <a:xfrm>
            <a:off x="2667000" y="1752600"/>
            <a:ext cx="6230627" cy="4667251"/>
            <a:chOff x="2667000" y="1752600"/>
            <a:chExt cx="6230627" cy="4667251"/>
          </a:xfrm>
        </p:grpSpPr>
        <p:pic>
          <p:nvPicPr>
            <p:cNvPr id="3" name="Picture 8" descr="http://citrinitas.com/history_of_viscom/images/alphabet/rosetta4.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0" y="1752600"/>
              <a:ext cx="3048000" cy="466725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715000" y="2133600"/>
              <a:ext cx="3182627" cy="1754326"/>
            </a:xfrm>
            <a:prstGeom prst="rect">
              <a:avLst/>
            </a:prstGeom>
            <a:noFill/>
          </p:spPr>
          <p:txBody>
            <a:bodyPr wrap="square" rtlCol="0">
              <a:spAutoFit/>
            </a:bodyPr>
            <a:lstStyle/>
            <a:p>
              <a:r>
                <a:rPr lang="en-US" dirty="0"/>
                <a:t>NC_000001.10:g.76226846A&gt;G</a:t>
              </a:r>
              <a:r>
                <a:rPr lang="en-US" dirty="0" smtClean="0"/>
                <a:t>NG_007045.1:g.41804A&gt;G</a:t>
              </a:r>
              <a:endParaRPr lang="en-US" dirty="0"/>
            </a:p>
            <a:p>
              <a:r>
                <a:rPr lang="en-US" dirty="0" smtClean="0"/>
                <a:t>NM_000016.4:c.985A&gt;G</a:t>
              </a:r>
            </a:p>
            <a:p>
              <a:r>
                <a:rPr lang="en-US" dirty="0" smtClean="0"/>
                <a:t>NP_000007.1:p.Lys329Glu</a:t>
              </a:r>
            </a:p>
            <a:p>
              <a:r>
                <a:rPr lang="en-US" dirty="0"/>
                <a:t>ACADM:c.985A&gt;G</a:t>
              </a:r>
            </a:p>
            <a:p>
              <a:r>
                <a:rPr lang="en-US" dirty="0"/>
                <a:t>r</a:t>
              </a:r>
              <a:r>
                <a:rPr lang="en-US" dirty="0" smtClean="0"/>
                <a:t>s77931234:A&gt;G</a:t>
              </a:r>
              <a:endParaRPr lang="en-US" dirty="0"/>
            </a:p>
          </p:txBody>
        </p:sp>
      </p:grpSp>
      <p:sp>
        <p:nvSpPr>
          <p:cNvPr id="7" name="TextBox 6"/>
          <p:cNvSpPr txBox="1"/>
          <p:nvPr/>
        </p:nvSpPr>
        <p:spPr>
          <a:xfrm>
            <a:off x="5785038" y="4495799"/>
            <a:ext cx="3126444"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LRG accessions reported when public</a:t>
            </a:r>
          </a:p>
          <a:p>
            <a:pPr marL="285750" indent="-285750">
              <a:buFont typeface="Arial" panose="020B0604020202020204" pitchFamily="34" charset="0"/>
              <a:buChar char="•"/>
            </a:pPr>
            <a:r>
              <a:rPr lang="en-US" dirty="0" smtClean="0"/>
              <a:t>Soon to include location on GRCh38 as well as GRCh37</a:t>
            </a:r>
            <a:endParaRPr lang="en-US" dirty="0"/>
          </a:p>
        </p:txBody>
      </p:sp>
    </p:spTree>
    <p:extLst>
      <p:ext uri="{BB962C8B-B14F-4D97-AF65-F5344CB8AC3E}">
        <p14:creationId xmlns:p14="http://schemas.microsoft.com/office/powerpoint/2010/main" val="95882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0"/>
            <a:ext cx="8229600" cy="1143000"/>
          </a:xfrm>
        </p:spPr>
        <p:txBody>
          <a:bodyPr>
            <a:normAutofit fontScale="90000"/>
          </a:bodyPr>
          <a:lstStyle/>
          <a:p>
            <a:r>
              <a:rPr lang="en-US" dirty="0" smtClean="0">
                <a:solidFill>
                  <a:schemeClr val="tx2"/>
                </a:solidFill>
              </a:rPr>
              <a:t>ARCHIVE: accession number/content</a:t>
            </a:r>
            <a:endParaRPr lang="en-US" dirty="0">
              <a:solidFill>
                <a:schemeClr val="tx2"/>
              </a:solidFill>
            </a:endParaRPr>
          </a:p>
        </p:txBody>
      </p:sp>
      <p:sp>
        <p:nvSpPr>
          <p:cNvPr id="39" name="TextBox 38"/>
          <p:cNvSpPr txBox="1"/>
          <p:nvPr/>
        </p:nvSpPr>
        <p:spPr>
          <a:xfrm>
            <a:off x="228600" y="4926355"/>
            <a:ext cx="1227259" cy="1200329"/>
          </a:xfrm>
          <a:prstGeom prst="rect">
            <a:avLst/>
          </a:prstGeom>
          <a:noFill/>
        </p:spPr>
        <p:txBody>
          <a:bodyPr wrap="none" rtlCol="0">
            <a:spAutoFit/>
          </a:bodyPr>
          <a:lstStyle/>
          <a:p>
            <a:r>
              <a:rPr lang="en-US" dirty="0" smtClean="0"/>
              <a:t>Variant+</a:t>
            </a:r>
          </a:p>
          <a:p>
            <a:r>
              <a:rPr lang="en-US" dirty="0" smtClean="0"/>
              <a:t>Phenotype</a:t>
            </a:r>
          </a:p>
          <a:p>
            <a:r>
              <a:rPr lang="en-US" dirty="0" smtClean="0"/>
              <a:t>(Submitted</a:t>
            </a:r>
          </a:p>
          <a:p>
            <a:r>
              <a:rPr lang="en-US" dirty="0" smtClean="0"/>
              <a:t>ClinVar)</a:t>
            </a:r>
            <a:endParaRPr lang="en-US" dirty="0"/>
          </a:p>
        </p:txBody>
      </p:sp>
      <p:sp>
        <p:nvSpPr>
          <p:cNvPr id="42" name="TextBox 41"/>
          <p:cNvSpPr txBox="1"/>
          <p:nvPr/>
        </p:nvSpPr>
        <p:spPr>
          <a:xfrm>
            <a:off x="304800" y="1371600"/>
            <a:ext cx="1307859" cy="369332"/>
          </a:xfrm>
          <a:prstGeom prst="rect">
            <a:avLst/>
          </a:prstGeom>
          <a:noFill/>
        </p:spPr>
        <p:txBody>
          <a:bodyPr wrap="none" rtlCol="0">
            <a:spAutoFit/>
          </a:bodyPr>
          <a:lstStyle/>
          <a:p>
            <a:r>
              <a:rPr lang="en-US" dirty="0" smtClean="0"/>
              <a:t>Variant only</a:t>
            </a:r>
            <a:endParaRPr lang="en-US" dirty="0"/>
          </a:p>
        </p:txBody>
      </p:sp>
      <p:sp>
        <p:nvSpPr>
          <p:cNvPr id="43" name="TextBox 42"/>
          <p:cNvSpPr txBox="1"/>
          <p:nvPr/>
        </p:nvSpPr>
        <p:spPr>
          <a:xfrm>
            <a:off x="228601" y="3077668"/>
            <a:ext cx="1581054" cy="1200329"/>
          </a:xfrm>
          <a:prstGeom prst="rect">
            <a:avLst/>
          </a:prstGeom>
          <a:noFill/>
        </p:spPr>
        <p:txBody>
          <a:bodyPr wrap="square" rtlCol="0">
            <a:spAutoFit/>
          </a:bodyPr>
          <a:lstStyle/>
          <a:p>
            <a:r>
              <a:rPr lang="en-US" dirty="0" smtClean="0"/>
              <a:t>Variant +</a:t>
            </a:r>
          </a:p>
          <a:p>
            <a:r>
              <a:rPr lang="en-US" dirty="0" smtClean="0"/>
              <a:t>Phenotype</a:t>
            </a:r>
          </a:p>
          <a:p>
            <a:r>
              <a:rPr lang="en-US" dirty="0" smtClean="0"/>
              <a:t>(Reference ClinVar)</a:t>
            </a:r>
            <a:endParaRPr lang="en-US" dirty="0"/>
          </a:p>
        </p:txBody>
      </p:sp>
      <p:grpSp>
        <p:nvGrpSpPr>
          <p:cNvPr id="5" name="Group 4"/>
          <p:cNvGrpSpPr/>
          <p:nvPr/>
        </p:nvGrpSpPr>
        <p:grpSpPr>
          <a:xfrm>
            <a:off x="1676400" y="1143000"/>
            <a:ext cx="6956450" cy="4766441"/>
            <a:chOff x="1797829" y="1481959"/>
            <a:chExt cx="6956450" cy="4766441"/>
          </a:xfrm>
        </p:grpSpPr>
        <p:grpSp>
          <p:nvGrpSpPr>
            <p:cNvPr id="22" name="Group 21"/>
            <p:cNvGrpSpPr/>
            <p:nvPr/>
          </p:nvGrpSpPr>
          <p:grpSpPr>
            <a:xfrm>
              <a:off x="1797829" y="5255171"/>
              <a:ext cx="935420" cy="987973"/>
              <a:chOff x="1797829" y="5255171"/>
              <a:chExt cx="935420" cy="987973"/>
            </a:xfrm>
            <a:solidFill>
              <a:schemeClr val="accent1">
                <a:lumMod val="75000"/>
              </a:schemeClr>
            </a:solidFill>
          </p:grpSpPr>
          <p:sp>
            <p:nvSpPr>
              <p:cNvPr id="3" name="Oval 2"/>
              <p:cNvSpPr/>
              <p:nvPr/>
            </p:nvSpPr>
            <p:spPr>
              <a:xfrm>
                <a:off x="1797829" y="5255171"/>
                <a:ext cx="935420" cy="9879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931083" y="5527420"/>
                <a:ext cx="663964" cy="461665"/>
              </a:xfrm>
              <a:prstGeom prst="rect">
                <a:avLst/>
              </a:prstGeom>
              <a:grpFill/>
            </p:spPr>
            <p:txBody>
              <a:bodyPr wrap="none" rtlCol="0">
                <a:spAutoFit/>
              </a:bodyPr>
              <a:lstStyle/>
              <a:p>
                <a:r>
                  <a:rPr lang="en-US" sz="2400" dirty="0" smtClean="0">
                    <a:solidFill>
                      <a:schemeClr val="bg1"/>
                    </a:solidFill>
                  </a:rPr>
                  <a:t>SCV</a:t>
                </a:r>
                <a:endParaRPr lang="en-US" sz="2400" dirty="0">
                  <a:solidFill>
                    <a:schemeClr val="bg1"/>
                  </a:solidFill>
                </a:endParaRPr>
              </a:p>
            </p:txBody>
          </p:sp>
        </p:grpSp>
        <p:cxnSp>
          <p:nvCxnSpPr>
            <p:cNvPr id="23" name="Straight Connector 22"/>
            <p:cNvCxnSpPr/>
            <p:nvPr/>
          </p:nvCxnSpPr>
          <p:spPr>
            <a:xfrm flipV="1">
              <a:off x="2382283" y="4540469"/>
              <a:ext cx="552392" cy="557048"/>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982782" y="4540469"/>
              <a:ext cx="552392" cy="557048"/>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430390" y="4540469"/>
              <a:ext cx="0" cy="557048"/>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2020873" y="3468415"/>
              <a:ext cx="2978486" cy="966952"/>
              <a:chOff x="1992868" y="3468415"/>
              <a:chExt cx="2978486" cy="966952"/>
            </a:xfrm>
            <a:solidFill>
              <a:schemeClr val="accent1">
                <a:lumMod val="75000"/>
              </a:schemeClr>
            </a:solidFill>
          </p:grpSpPr>
          <p:sp>
            <p:nvSpPr>
              <p:cNvPr id="27" name="Oval 26"/>
              <p:cNvSpPr/>
              <p:nvPr/>
            </p:nvSpPr>
            <p:spPr>
              <a:xfrm>
                <a:off x="1992868" y="3468415"/>
                <a:ext cx="2978486" cy="966952"/>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01992" y="3680726"/>
                <a:ext cx="771430" cy="523220"/>
              </a:xfrm>
              <a:prstGeom prst="rect">
                <a:avLst/>
              </a:prstGeom>
              <a:grpFill/>
            </p:spPr>
            <p:txBody>
              <a:bodyPr wrap="none" rtlCol="0">
                <a:spAutoFit/>
              </a:bodyPr>
              <a:lstStyle/>
              <a:p>
                <a:r>
                  <a:rPr lang="en-US" sz="2800" dirty="0" smtClean="0">
                    <a:solidFill>
                      <a:schemeClr val="bg1"/>
                    </a:solidFill>
                  </a:rPr>
                  <a:t>RCV</a:t>
                </a:r>
                <a:endParaRPr lang="en-US" sz="2800" dirty="0">
                  <a:solidFill>
                    <a:schemeClr val="bg1"/>
                  </a:solidFill>
                </a:endParaRPr>
              </a:p>
            </p:txBody>
          </p:sp>
        </p:grpSp>
        <p:grpSp>
          <p:nvGrpSpPr>
            <p:cNvPr id="34" name="Group 33"/>
            <p:cNvGrpSpPr/>
            <p:nvPr/>
          </p:nvGrpSpPr>
          <p:grpSpPr>
            <a:xfrm>
              <a:off x="5560243" y="5255171"/>
              <a:ext cx="935420" cy="987973"/>
              <a:chOff x="5490964" y="5255171"/>
              <a:chExt cx="935420" cy="987973"/>
            </a:xfrm>
            <a:solidFill>
              <a:schemeClr val="accent4">
                <a:lumMod val="75000"/>
              </a:schemeClr>
            </a:solidFill>
          </p:grpSpPr>
          <p:sp>
            <p:nvSpPr>
              <p:cNvPr id="17" name="Oval 16"/>
              <p:cNvSpPr/>
              <p:nvPr/>
            </p:nvSpPr>
            <p:spPr>
              <a:xfrm>
                <a:off x="5490964" y="5255171"/>
                <a:ext cx="935420" cy="98797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636575" y="5527420"/>
                <a:ext cx="663964" cy="461665"/>
              </a:xfrm>
              <a:prstGeom prst="rect">
                <a:avLst/>
              </a:prstGeom>
              <a:grpFill/>
              <a:ln>
                <a:noFill/>
              </a:ln>
            </p:spPr>
            <p:txBody>
              <a:bodyPr wrap="none" rtlCol="0">
                <a:spAutoFit/>
              </a:bodyPr>
              <a:lstStyle/>
              <a:p>
                <a:r>
                  <a:rPr lang="en-US" sz="2400" dirty="0" smtClean="0">
                    <a:solidFill>
                      <a:schemeClr val="bg1"/>
                    </a:solidFill>
                  </a:rPr>
                  <a:t>SCV</a:t>
                </a:r>
                <a:endParaRPr lang="en-US" sz="2400" dirty="0">
                  <a:solidFill>
                    <a:schemeClr val="bg1"/>
                  </a:solidFill>
                </a:endParaRPr>
              </a:p>
            </p:txBody>
          </p:sp>
        </p:grpSp>
        <p:cxnSp>
          <p:nvCxnSpPr>
            <p:cNvPr id="30" name="Straight Connector 29"/>
            <p:cNvCxnSpPr/>
            <p:nvPr/>
          </p:nvCxnSpPr>
          <p:spPr>
            <a:xfrm flipV="1">
              <a:off x="6093359" y="4540469"/>
              <a:ext cx="552392" cy="5570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7693858" y="4540469"/>
              <a:ext cx="552392" cy="5570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141466" y="4540469"/>
              <a:ext cx="0" cy="557048"/>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5721502" y="3463161"/>
              <a:ext cx="2978486" cy="966952"/>
              <a:chOff x="5624218" y="3463161"/>
              <a:chExt cx="2978486" cy="966952"/>
            </a:xfrm>
            <a:solidFill>
              <a:schemeClr val="accent4">
                <a:lumMod val="75000"/>
              </a:schemeClr>
            </a:solidFill>
          </p:grpSpPr>
          <p:sp>
            <p:nvSpPr>
              <p:cNvPr id="29" name="Oval 28"/>
              <p:cNvSpPr/>
              <p:nvPr/>
            </p:nvSpPr>
            <p:spPr>
              <a:xfrm>
                <a:off x="5624218" y="3463161"/>
                <a:ext cx="2978486" cy="966952"/>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6" name="TextBox 35"/>
              <p:cNvSpPr txBox="1"/>
              <p:nvPr/>
            </p:nvSpPr>
            <p:spPr>
              <a:xfrm>
                <a:off x="6832198" y="3674360"/>
                <a:ext cx="771430" cy="523220"/>
              </a:xfrm>
              <a:prstGeom prst="rect">
                <a:avLst/>
              </a:prstGeom>
              <a:grpFill/>
            </p:spPr>
            <p:txBody>
              <a:bodyPr wrap="none" rtlCol="0">
                <a:spAutoFit/>
              </a:bodyPr>
              <a:lstStyle/>
              <a:p>
                <a:r>
                  <a:rPr lang="en-US" sz="2800" dirty="0" smtClean="0">
                    <a:solidFill>
                      <a:schemeClr val="bg1"/>
                    </a:solidFill>
                  </a:rPr>
                  <a:t>RCV</a:t>
                </a:r>
                <a:endParaRPr lang="en-US" sz="2800" dirty="0">
                  <a:solidFill>
                    <a:schemeClr val="bg1"/>
                  </a:solidFill>
                </a:endParaRPr>
              </a:p>
            </p:txBody>
          </p:sp>
        </p:grpSp>
        <p:grpSp>
          <p:nvGrpSpPr>
            <p:cNvPr id="59" name="Group 58"/>
            <p:cNvGrpSpPr/>
            <p:nvPr/>
          </p:nvGrpSpPr>
          <p:grpSpPr>
            <a:xfrm>
              <a:off x="3186915" y="1481959"/>
              <a:ext cx="4162123" cy="1040524"/>
              <a:chOff x="3158910" y="1481959"/>
              <a:chExt cx="4162123" cy="1040524"/>
            </a:xfrm>
            <a:solidFill>
              <a:schemeClr val="bg2"/>
            </a:solidFill>
          </p:grpSpPr>
          <p:sp>
            <p:nvSpPr>
              <p:cNvPr id="40" name="Rectangle 39"/>
              <p:cNvSpPr/>
              <p:nvPr/>
            </p:nvSpPr>
            <p:spPr>
              <a:xfrm>
                <a:off x="3158910" y="1481959"/>
                <a:ext cx="4162123" cy="1040524"/>
              </a:xfrm>
              <a:prstGeom prst="rect">
                <a:avLst/>
              </a:prstGeom>
              <a:solidFill>
                <a:schemeClr val="accent3">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676279" y="1693985"/>
                <a:ext cx="1112805" cy="584775"/>
              </a:xfrm>
              <a:prstGeom prst="rect">
                <a:avLst/>
              </a:prstGeom>
              <a:solidFill>
                <a:schemeClr val="accent3">
                  <a:lumMod val="60000"/>
                  <a:lumOff val="40000"/>
                </a:schemeClr>
              </a:solidFill>
              <a:ln>
                <a:solidFill>
                  <a:schemeClr val="accent3">
                    <a:lumMod val="60000"/>
                    <a:lumOff val="40000"/>
                  </a:schemeClr>
                </a:solidFill>
              </a:ln>
            </p:spPr>
            <p:txBody>
              <a:bodyPr wrap="none" rtlCol="0">
                <a:spAutoFit/>
              </a:bodyPr>
              <a:lstStyle/>
              <a:p>
                <a:r>
                  <a:rPr lang="en-US" sz="3200" dirty="0" smtClean="0">
                    <a:solidFill>
                      <a:schemeClr val="bg1"/>
                    </a:solidFill>
                  </a:rPr>
                  <a:t>Allele</a:t>
                </a:r>
                <a:endParaRPr lang="en-US" sz="3200" dirty="0">
                  <a:solidFill>
                    <a:schemeClr val="bg1"/>
                  </a:solidFill>
                </a:endParaRPr>
              </a:p>
            </p:txBody>
          </p:sp>
        </p:grpSp>
        <p:cxnSp>
          <p:nvCxnSpPr>
            <p:cNvPr id="44" name="Straight Connector 43"/>
            <p:cNvCxnSpPr/>
            <p:nvPr/>
          </p:nvCxnSpPr>
          <p:spPr>
            <a:xfrm flipV="1">
              <a:off x="3515931" y="2695903"/>
              <a:ext cx="552392" cy="557048"/>
            </a:xfrm>
            <a:prstGeom prst="line">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544406" y="2695903"/>
              <a:ext cx="552392" cy="557048"/>
            </a:xfrm>
            <a:prstGeom prst="line">
              <a:avLst/>
            </a:prstGeom>
            <a:ln w="3175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934675" y="5248070"/>
              <a:ext cx="935420" cy="987973"/>
              <a:chOff x="2934675" y="5248070"/>
              <a:chExt cx="935420" cy="987973"/>
            </a:xfrm>
            <a:solidFill>
              <a:schemeClr val="accent1">
                <a:lumMod val="75000"/>
              </a:schemeClr>
            </a:solidFill>
          </p:grpSpPr>
          <p:sp>
            <p:nvSpPr>
              <p:cNvPr id="47" name="Oval 46"/>
              <p:cNvSpPr/>
              <p:nvPr/>
            </p:nvSpPr>
            <p:spPr>
              <a:xfrm>
                <a:off x="2934675" y="5248070"/>
                <a:ext cx="935420" cy="9879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080286" y="5532676"/>
                <a:ext cx="663964" cy="461665"/>
              </a:xfrm>
              <a:prstGeom prst="rect">
                <a:avLst/>
              </a:prstGeom>
              <a:grpFill/>
            </p:spPr>
            <p:txBody>
              <a:bodyPr wrap="none" rtlCol="0">
                <a:spAutoFit/>
              </a:bodyPr>
              <a:lstStyle/>
              <a:p>
                <a:r>
                  <a:rPr lang="en-US" sz="2400" dirty="0" smtClean="0">
                    <a:solidFill>
                      <a:schemeClr val="bg1"/>
                    </a:solidFill>
                  </a:rPr>
                  <a:t>SCV</a:t>
                </a:r>
                <a:endParaRPr lang="en-US" sz="2400" dirty="0">
                  <a:solidFill>
                    <a:schemeClr val="bg1"/>
                  </a:solidFill>
                </a:endParaRPr>
              </a:p>
            </p:txBody>
          </p:sp>
        </p:grpSp>
        <p:grpSp>
          <p:nvGrpSpPr>
            <p:cNvPr id="33" name="Group 32"/>
            <p:cNvGrpSpPr/>
            <p:nvPr/>
          </p:nvGrpSpPr>
          <p:grpSpPr>
            <a:xfrm>
              <a:off x="4035934" y="5250650"/>
              <a:ext cx="935420" cy="987973"/>
              <a:chOff x="4035934" y="5250650"/>
              <a:chExt cx="935420" cy="987973"/>
            </a:xfrm>
            <a:solidFill>
              <a:schemeClr val="accent1">
                <a:lumMod val="75000"/>
              </a:schemeClr>
            </a:solidFill>
          </p:grpSpPr>
          <p:sp>
            <p:nvSpPr>
              <p:cNvPr id="50" name="Oval 49"/>
              <p:cNvSpPr/>
              <p:nvPr/>
            </p:nvSpPr>
            <p:spPr>
              <a:xfrm>
                <a:off x="4035934" y="5250650"/>
                <a:ext cx="935420" cy="987973"/>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181545" y="5510542"/>
                <a:ext cx="663964" cy="461665"/>
              </a:xfrm>
              <a:prstGeom prst="rect">
                <a:avLst/>
              </a:prstGeom>
              <a:grpFill/>
            </p:spPr>
            <p:txBody>
              <a:bodyPr wrap="none" rtlCol="0">
                <a:spAutoFit/>
              </a:bodyPr>
              <a:lstStyle/>
              <a:p>
                <a:r>
                  <a:rPr lang="en-US" sz="2400" dirty="0" smtClean="0">
                    <a:solidFill>
                      <a:schemeClr val="bg1"/>
                    </a:solidFill>
                  </a:rPr>
                  <a:t>SCV</a:t>
                </a:r>
                <a:endParaRPr lang="en-US" sz="2400" dirty="0">
                  <a:solidFill>
                    <a:schemeClr val="bg1"/>
                  </a:solidFill>
                </a:endParaRPr>
              </a:p>
            </p:txBody>
          </p:sp>
        </p:grpSp>
        <p:grpSp>
          <p:nvGrpSpPr>
            <p:cNvPr id="35" name="Group 34"/>
            <p:cNvGrpSpPr/>
            <p:nvPr/>
          </p:nvGrpSpPr>
          <p:grpSpPr>
            <a:xfrm>
              <a:off x="6743035" y="5260427"/>
              <a:ext cx="935420" cy="987973"/>
              <a:chOff x="6645751" y="5260427"/>
              <a:chExt cx="935420" cy="987973"/>
            </a:xfrm>
            <a:solidFill>
              <a:schemeClr val="accent4">
                <a:lumMod val="75000"/>
              </a:schemeClr>
            </a:solidFill>
          </p:grpSpPr>
          <p:sp>
            <p:nvSpPr>
              <p:cNvPr id="53" name="Oval 52"/>
              <p:cNvSpPr/>
              <p:nvPr/>
            </p:nvSpPr>
            <p:spPr>
              <a:xfrm>
                <a:off x="6645751" y="5260427"/>
                <a:ext cx="935420" cy="98797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791362" y="5520319"/>
                <a:ext cx="663964" cy="461665"/>
              </a:xfrm>
              <a:prstGeom prst="rect">
                <a:avLst/>
              </a:prstGeom>
              <a:grpFill/>
              <a:ln>
                <a:noFill/>
              </a:ln>
            </p:spPr>
            <p:txBody>
              <a:bodyPr wrap="none" rtlCol="0">
                <a:spAutoFit/>
              </a:bodyPr>
              <a:lstStyle/>
              <a:p>
                <a:r>
                  <a:rPr lang="en-US" sz="2400" dirty="0" smtClean="0">
                    <a:solidFill>
                      <a:schemeClr val="bg1"/>
                    </a:solidFill>
                  </a:rPr>
                  <a:t>SCV</a:t>
                </a:r>
                <a:endParaRPr lang="en-US" sz="2400" dirty="0">
                  <a:solidFill>
                    <a:schemeClr val="bg1"/>
                  </a:solidFill>
                </a:endParaRPr>
              </a:p>
            </p:txBody>
          </p:sp>
        </p:grpSp>
        <p:grpSp>
          <p:nvGrpSpPr>
            <p:cNvPr id="37" name="Group 36"/>
            <p:cNvGrpSpPr/>
            <p:nvPr/>
          </p:nvGrpSpPr>
          <p:grpSpPr>
            <a:xfrm>
              <a:off x="7818859" y="5248069"/>
              <a:ext cx="935420" cy="987973"/>
              <a:chOff x="7790854" y="5248069"/>
              <a:chExt cx="935420" cy="987973"/>
            </a:xfrm>
            <a:solidFill>
              <a:schemeClr val="accent4">
                <a:lumMod val="75000"/>
              </a:schemeClr>
            </a:solidFill>
          </p:grpSpPr>
          <p:sp>
            <p:nvSpPr>
              <p:cNvPr id="56" name="Oval 55"/>
              <p:cNvSpPr/>
              <p:nvPr/>
            </p:nvSpPr>
            <p:spPr>
              <a:xfrm>
                <a:off x="7790854" y="5248069"/>
                <a:ext cx="935420" cy="987973"/>
              </a:xfrm>
              <a:prstGeom prst="ellipse">
                <a:avLst/>
              </a:prstGeom>
              <a:grp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7924108" y="5520318"/>
                <a:ext cx="663964" cy="461665"/>
              </a:xfrm>
              <a:prstGeom prst="rect">
                <a:avLst/>
              </a:prstGeom>
              <a:grpFill/>
              <a:ln>
                <a:noFill/>
              </a:ln>
            </p:spPr>
            <p:txBody>
              <a:bodyPr wrap="none" rtlCol="0">
                <a:spAutoFit/>
              </a:bodyPr>
              <a:lstStyle/>
              <a:p>
                <a:r>
                  <a:rPr lang="en-US" sz="2400" dirty="0" smtClean="0">
                    <a:solidFill>
                      <a:schemeClr val="bg1"/>
                    </a:solidFill>
                  </a:rPr>
                  <a:t>SCV</a:t>
                </a:r>
                <a:endParaRPr lang="en-US" sz="2400" dirty="0">
                  <a:solidFill>
                    <a:schemeClr val="bg1"/>
                  </a:solidFill>
                </a:endParaRPr>
              </a:p>
            </p:txBody>
          </p:sp>
        </p:grpSp>
      </p:grpSp>
    </p:spTree>
    <p:extLst>
      <p:ext uri="{BB962C8B-B14F-4D97-AF65-F5344CB8AC3E}">
        <p14:creationId xmlns:p14="http://schemas.microsoft.com/office/powerpoint/2010/main" val="24659987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044647" y="5402759"/>
            <a:ext cx="1298753" cy="769441"/>
          </a:xfrm>
          <a:prstGeom prst="rect">
            <a:avLst/>
          </a:prstGeom>
          <a:noFill/>
        </p:spPr>
        <p:txBody>
          <a:bodyPr wrap="none" rtlCol="0">
            <a:spAutoFit/>
          </a:bodyPr>
          <a:lstStyle/>
          <a:p>
            <a:r>
              <a:rPr lang="en-US" sz="4400" dirty="0" smtClean="0">
                <a:solidFill>
                  <a:schemeClr val="accent3">
                    <a:lumMod val="50000"/>
                  </a:schemeClr>
                </a:solidFill>
              </a:rPr>
              <a:t>NCBI</a:t>
            </a:r>
            <a:endParaRPr lang="en-US" sz="4400" dirty="0">
              <a:solidFill>
                <a:schemeClr val="accent3">
                  <a:lumMod val="50000"/>
                </a:schemeClr>
              </a:solidFill>
            </a:endParaRPr>
          </a:p>
        </p:txBody>
      </p:sp>
      <p:grpSp>
        <p:nvGrpSpPr>
          <p:cNvPr id="28" name="Group 27"/>
          <p:cNvGrpSpPr/>
          <p:nvPr/>
        </p:nvGrpSpPr>
        <p:grpSpPr>
          <a:xfrm>
            <a:off x="838200" y="870920"/>
            <a:ext cx="5562600" cy="5148880"/>
            <a:chOff x="1143000" y="568179"/>
            <a:chExt cx="5562600" cy="5148880"/>
          </a:xfrm>
        </p:grpSpPr>
        <p:sp>
          <p:nvSpPr>
            <p:cNvPr id="11" name="Rounded Rectangle 10"/>
            <p:cNvSpPr/>
            <p:nvPr/>
          </p:nvSpPr>
          <p:spPr>
            <a:xfrm>
              <a:off x="2743200" y="2592631"/>
              <a:ext cx="2438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ClinVar</a:t>
              </a:r>
              <a:endParaRPr lang="en-US" sz="3200" dirty="0"/>
            </a:p>
          </p:txBody>
        </p:sp>
        <p:sp>
          <p:nvSpPr>
            <p:cNvPr id="12" name="Rounded Rectangle 11"/>
            <p:cNvSpPr/>
            <p:nvPr/>
          </p:nvSpPr>
          <p:spPr>
            <a:xfrm>
              <a:off x="1752600" y="4192831"/>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dbSNP</a:t>
              </a:r>
            </a:p>
            <a:p>
              <a:pPr algn="ctr"/>
              <a:r>
                <a:rPr lang="en-US" sz="1100" dirty="0" smtClean="0"/>
                <a:t>&lt;~50 </a:t>
              </a:r>
              <a:r>
                <a:rPr lang="en-US" sz="1100" dirty="0" err="1" smtClean="0"/>
                <a:t>bp</a:t>
              </a:r>
              <a:endParaRPr lang="en-US" sz="1100" dirty="0"/>
            </a:p>
          </p:txBody>
        </p:sp>
        <p:sp>
          <p:nvSpPr>
            <p:cNvPr id="13" name="Rounded Rectangle 12"/>
            <p:cNvSpPr/>
            <p:nvPr/>
          </p:nvSpPr>
          <p:spPr>
            <a:xfrm>
              <a:off x="3525147" y="4192831"/>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dbVar</a:t>
              </a:r>
            </a:p>
            <a:p>
              <a:pPr algn="ctr"/>
              <a:r>
                <a:rPr lang="en-US" sz="1100" dirty="0" smtClean="0"/>
                <a:t>&gt;~50bp</a:t>
              </a:r>
              <a:endParaRPr lang="en-US" sz="1100" dirty="0"/>
            </a:p>
          </p:txBody>
        </p:sp>
        <p:sp>
          <p:nvSpPr>
            <p:cNvPr id="14" name="Rounded Rectangle 13"/>
            <p:cNvSpPr/>
            <p:nvPr/>
          </p:nvSpPr>
          <p:spPr>
            <a:xfrm>
              <a:off x="5289919" y="4192831"/>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dbGaP</a:t>
              </a:r>
              <a:endParaRPr lang="en-US" dirty="0"/>
            </a:p>
          </p:txBody>
        </p:sp>
        <p:sp>
          <p:nvSpPr>
            <p:cNvPr id="15" name="Rounded Rectangle 14"/>
            <p:cNvSpPr/>
            <p:nvPr/>
          </p:nvSpPr>
          <p:spPr>
            <a:xfrm>
              <a:off x="1143000" y="2405448"/>
              <a:ext cx="5562600" cy="33116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Up-Down Arrow 16"/>
            <p:cNvSpPr/>
            <p:nvPr/>
          </p:nvSpPr>
          <p:spPr>
            <a:xfrm rot="2380598">
              <a:off x="2376814" y="3589672"/>
              <a:ext cx="240192" cy="609838"/>
            </a:xfrm>
            <a:prstGeom prst="up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Down Arrow 17"/>
            <p:cNvSpPr/>
            <p:nvPr/>
          </p:nvSpPr>
          <p:spPr>
            <a:xfrm>
              <a:off x="3886200" y="3649359"/>
              <a:ext cx="242316" cy="467272"/>
            </a:xfrm>
            <a:prstGeom prst="up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Up-Down Arrow 18"/>
            <p:cNvSpPr/>
            <p:nvPr/>
          </p:nvSpPr>
          <p:spPr>
            <a:xfrm rot="19530698">
              <a:off x="5407862" y="3543473"/>
              <a:ext cx="231570" cy="601909"/>
            </a:xfrm>
            <a:prstGeom prst="upDownArrow">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143000" y="568179"/>
              <a:ext cx="2229747" cy="118625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Submitters</a:t>
              </a:r>
            </a:p>
          </p:txBody>
        </p:sp>
        <p:sp>
          <p:nvSpPr>
            <p:cNvPr id="21" name="Up-Down Arrow 20"/>
            <p:cNvSpPr/>
            <p:nvPr/>
          </p:nvSpPr>
          <p:spPr>
            <a:xfrm rot="2380598">
              <a:off x="4891414" y="1760870"/>
              <a:ext cx="240192" cy="609838"/>
            </a:xfrm>
            <a:prstGeom prst="upDownArrow">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Up-Down Arrow 21"/>
            <p:cNvSpPr/>
            <p:nvPr/>
          </p:nvSpPr>
          <p:spPr>
            <a:xfrm rot="19530698">
              <a:off x="2843020" y="1767097"/>
              <a:ext cx="231570" cy="601909"/>
            </a:xfrm>
            <a:prstGeom prst="upDownArrow">
              <a:avLst/>
            </a:prstGeom>
            <a:solidFill>
              <a:schemeClr val="accent1">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4472099" y="568179"/>
              <a:ext cx="2233501" cy="114108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Expert review</a:t>
              </a:r>
            </a:p>
          </p:txBody>
        </p:sp>
      </p:grpSp>
      <p:grpSp>
        <p:nvGrpSpPr>
          <p:cNvPr id="2" name="Group 1"/>
          <p:cNvGrpSpPr/>
          <p:nvPr/>
        </p:nvGrpSpPr>
        <p:grpSpPr>
          <a:xfrm>
            <a:off x="6705600" y="348898"/>
            <a:ext cx="2209800" cy="5167030"/>
            <a:chOff x="6705600" y="348898"/>
            <a:chExt cx="2209800" cy="5167030"/>
          </a:xfrm>
        </p:grpSpPr>
        <p:sp>
          <p:nvSpPr>
            <p:cNvPr id="26" name="TextBox 25"/>
            <p:cNvSpPr txBox="1"/>
            <p:nvPr/>
          </p:nvSpPr>
          <p:spPr>
            <a:xfrm>
              <a:off x="6705600" y="348898"/>
              <a:ext cx="2209800" cy="1200329"/>
            </a:xfrm>
            <a:prstGeom prst="rect">
              <a:avLst/>
            </a:prstGeom>
            <a:solidFill>
              <a:schemeClr val="bg1"/>
            </a:solidFill>
            <a:ln>
              <a:solidFill>
                <a:schemeClr val="accent2"/>
              </a:solidFill>
            </a:ln>
          </p:spPr>
          <p:txBody>
            <a:bodyPr wrap="square" rtlCol="0">
              <a:spAutoFit/>
            </a:bodyPr>
            <a:lstStyle/>
            <a:p>
              <a:r>
                <a:rPr lang="en-US" dirty="0" smtClean="0"/>
                <a:t>Novel variations submitted to ClinVar are submitted to dbSNP/dbVar</a:t>
              </a:r>
              <a:endParaRPr lang="en-US" dirty="0"/>
            </a:p>
          </p:txBody>
        </p:sp>
        <p:sp>
          <p:nvSpPr>
            <p:cNvPr id="27" name="TextBox 26"/>
            <p:cNvSpPr txBox="1"/>
            <p:nvPr/>
          </p:nvSpPr>
          <p:spPr>
            <a:xfrm>
              <a:off x="6705600" y="2055250"/>
              <a:ext cx="2209800" cy="1477328"/>
            </a:xfrm>
            <a:prstGeom prst="rect">
              <a:avLst/>
            </a:prstGeom>
            <a:solidFill>
              <a:schemeClr val="bg1"/>
            </a:solidFill>
            <a:ln>
              <a:solidFill>
                <a:schemeClr val="accent2"/>
              </a:solidFill>
            </a:ln>
          </p:spPr>
          <p:txBody>
            <a:bodyPr wrap="square" rtlCol="0">
              <a:spAutoFit/>
            </a:bodyPr>
            <a:lstStyle/>
            <a:p>
              <a:r>
                <a:rPr lang="en-US" dirty="0" smtClean="0"/>
                <a:t>ClinVar provides the layer of submitted interpretation  not supported by dbSNP/dbVar</a:t>
              </a:r>
              <a:endParaRPr lang="en-US" dirty="0"/>
            </a:p>
          </p:txBody>
        </p:sp>
        <p:sp>
          <p:nvSpPr>
            <p:cNvPr id="29" name="TextBox 28"/>
            <p:cNvSpPr txBox="1"/>
            <p:nvPr/>
          </p:nvSpPr>
          <p:spPr>
            <a:xfrm>
              <a:off x="6705600" y="4038600"/>
              <a:ext cx="2209800" cy="1477328"/>
            </a:xfrm>
            <a:prstGeom prst="rect">
              <a:avLst/>
            </a:prstGeom>
            <a:solidFill>
              <a:schemeClr val="bg1"/>
            </a:solidFill>
            <a:ln>
              <a:solidFill>
                <a:schemeClr val="accent2"/>
              </a:solidFill>
            </a:ln>
          </p:spPr>
          <p:txBody>
            <a:bodyPr wrap="square" rtlCol="0">
              <a:spAutoFit/>
            </a:bodyPr>
            <a:lstStyle/>
            <a:p>
              <a:r>
                <a:rPr lang="en-US" dirty="0" smtClean="0"/>
                <a:t>Data in ClinVar can be extracted for review, and experts  can resubmit their conclusions.</a:t>
              </a:r>
              <a:endParaRPr lang="en-US" dirty="0"/>
            </a:p>
          </p:txBody>
        </p:sp>
      </p:grpSp>
    </p:spTree>
    <p:extLst>
      <p:ext uri="{BB962C8B-B14F-4D97-AF65-F5344CB8AC3E}">
        <p14:creationId xmlns:p14="http://schemas.microsoft.com/office/powerpoint/2010/main" val="192552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09600" y="1466488"/>
            <a:ext cx="7956266" cy="4553312"/>
            <a:chOff x="967253" y="1504614"/>
            <a:chExt cx="7956266" cy="4553312"/>
          </a:xfrm>
        </p:grpSpPr>
        <p:sp>
          <p:nvSpPr>
            <p:cNvPr id="9" name="TextBox 8"/>
            <p:cNvSpPr txBox="1">
              <a:spLocks noChangeArrowheads="1"/>
            </p:cNvSpPr>
            <p:nvPr/>
          </p:nvSpPr>
          <p:spPr bwMode="auto">
            <a:xfrm>
              <a:off x="967253" y="5146278"/>
              <a:ext cx="2549110" cy="523220"/>
            </a:xfrm>
            <a:prstGeom prst="rect">
              <a:avLst/>
            </a:prstGeom>
            <a:noFill/>
            <a:ln w="9525">
              <a:noFill/>
              <a:miter lim="800000"/>
              <a:headEnd/>
              <a:tailEnd/>
            </a:ln>
          </p:spPr>
          <p:txBody>
            <a:bodyPr wrap="square">
              <a:spAutoFit/>
            </a:bodyPr>
            <a:lstStyle/>
            <a:p>
              <a:r>
                <a:rPr lang="en-US" sz="1400" dirty="0">
                  <a:solidFill>
                    <a:prstClr val="black"/>
                  </a:solidFill>
                  <a:latin typeface="Arial" pitchFamily="34" charset="0"/>
                  <a:cs typeface="Arial" pitchFamily="34" charset="0"/>
                </a:rPr>
                <a:t>Large </a:t>
              </a:r>
              <a:r>
                <a:rPr lang="en-US" sz="1400" dirty="0" smtClean="0">
                  <a:solidFill>
                    <a:prstClr val="black"/>
                  </a:solidFill>
                  <a:latin typeface="Arial" pitchFamily="34" charset="0"/>
                  <a:cs typeface="Arial" pitchFamily="34" charset="0"/>
                </a:rPr>
                <a:t>variant </a:t>
              </a:r>
            </a:p>
            <a:p>
              <a:r>
                <a:rPr lang="en-US" sz="1400" dirty="0" smtClean="0">
                  <a:solidFill>
                    <a:prstClr val="black"/>
                  </a:solidFill>
                  <a:latin typeface="Arial" pitchFamily="34" charset="0"/>
                  <a:cs typeface="Arial" pitchFamily="34" charset="0"/>
                </a:rPr>
                <a:t>datasets</a:t>
              </a:r>
              <a:endParaRPr lang="en-US" sz="1400" dirty="0">
                <a:solidFill>
                  <a:prstClr val="black"/>
                </a:solidFill>
                <a:latin typeface="Arial" pitchFamily="34" charset="0"/>
                <a:cs typeface="Arial" pitchFamily="34" charset="0"/>
              </a:endParaRPr>
            </a:p>
          </p:txBody>
        </p:sp>
        <p:sp>
          <p:nvSpPr>
            <p:cNvPr id="11" name="TextBox 10"/>
            <p:cNvSpPr txBox="1">
              <a:spLocks noChangeArrowheads="1"/>
            </p:cNvSpPr>
            <p:nvPr/>
          </p:nvSpPr>
          <p:spPr bwMode="auto">
            <a:xfrm>
              <a:off x="967253" y="4456883"/>
              <a:ext cx="1396536" cy="307777"/>
            </a:xfrm>
            <a:prstGeom prst="rect">
              <a:avLst/>
            </a:prstGeom>
            <a:noFill/>
            <a:ln w="9525">
              <a:noFill/>
              <a:miter lim="800000"/>
              <a:headEnd/>
              <a:tailEnd/>
            </a:ln>
          </p:spPr>
          <p:txBody>
            <a:bodyPr wrap="none">
              <a:spAutoFit/>
            </a:bodyPr>
            <a:lstStyle/>
            <a:p>
              <a:r>
                <a:rPr lang="en-US" sz="1400" dirty="0" smtClean="0">
                  <a:solidFill>
                    <a:prstClr val="black"/>
                  </a:solidFill>
                  <a:latin typeface="Arial" pitchFamily="34" charset="0"/>
                  <a:cs typeface="Arial" pitchFamily="34" charset="0"/>
                </a:rPr>
                <a:t>Intra-laboratory</a:t>
              </a:r>
              <a:endParaRPr lang="en-US" sz="1400" dirty="0">
                <a:solidFill>
                  <a:prstClr val="black"/>
                </a:solidFill>
                <a:latin typeface="Arial" pitchFamily="34" charset="0"/>
                <a:cs typeface="Arial" pitchFamily="34" charset="0"/>
              </a:endParaRPr>
            </a:p>
          </p:txBody>
        </p:sp>
        <p:sp>
          <p:nvSpPr>
            <p:cNvPr id="12" name="TextBox 11"/>
            <p:cNvSpPr txBox="1">
              <a:spLocks noChangeArrowheads="1"/>
            </p:cNvSpPr>
            <p:nvPr/>
          </p:nvSpPr>
          <p:spPr bwMode="auto">
            <a:xfrm>
              <a:off x="967253" y="2660793"/>
              <a:ext cx="2036135" cy="307777"/>
            </a:xfrm>
            <a:prstGeom prst="rect">
              <a:avLst/>
            </a:prstGeom>
            <a:noFill/>
            <a:ln w="9525">
              <a:noFill/>
              <a:miter lim="800000"/>
              <a:headEnd/>
              <a:tailEnd/>
            </a:ln>
          </p:spPr>
          <p:txBody>
            <a:bodyPr wrap="none">
              <a:spAutoFit/>
            </a:bodyPr>
            <a:lstStyle/>
            <a:p>
              <a:r>
                <a:rPr lang="en-US" sz="1400" dirty="0" smtClean="0">
                  <a:solidFill>
                    <a:prstClr val="black"/>
                  </a:solidFill>
                  <a:latin typeface="Arial" pitchFamily="34" charset="0"/>
                  <a:cs typeface="Arial" pitchFamily="34" charset="0"/>
                </a:rPr>
                <a:t>Evidence-based review</a:t>
              </a:r>
              <a:endParaRPr lang="en-US" sz="1400" dirty="0">
                <a:solidFill>
                  <a:prstClr val="black"/>
                </a:solidFill>
                <a:latin typeface="Arial" pitchFamily="34" charset="0"/>
                <a:cs typeface="Arial" pitchFamily="34" charset="0"/>
              </a:endParaRPr>
            </a:p>
          </p:txBody>
        </p:sp>
        <p:sp>
          <p:nvSpPr>
            <p:cNvPr id="13" name="TextBox 12"/>
            <p:cNvSpPr txBox="1">
              <a:spLocks noChangeArrowheads="1"/>
            </p:cNvSpPr>
            <p:nvPr/>
          </p:nvSpPr>
          <p:spPr bwMode="auto">
            <a:xfrm>
              <a:off x="967253" y="1761040"/>
              <a:ext cx="1728358" cy="307777"/>
            </a:xfrm>
            <a:prstGeom prst="rect">
              <a:avLst/>
            </a:prstGeom>
            <a:noFill/>
            <a:ln w="9525">
              <a:noFill/>
              <a:miter lim="800000"/>
              <a:headEnd/>
              <a:tailEnd/>
            </a:ln>
          </p:spPr>
          <p:txBody>
            <a:bodyPr wrap="none">
              <a:spAutoFit/>
            </a:bodyPr>
            <a:lstStyle/>
            <a:p>
              <a:r>
                <a:rPr lang="en-US" sz="1400" dirty="0">
                  <a:solidFill>
                    <a:prstClr val="black"/>
                  </a:solidFill>
                  <a:latin typeface="Arial" pitchFamily="34" charset="0"/>
                  <a:cs typeface="Arial" pitchFamily="34" charset="0"/>
                </a:rPr>
                <a:t>Practice </a:t>
              </a:r>
              <a:r>
                <a:rPr lang="en-US" sz="1400" dirty="0" smtClean="0">
                  <a:solidFill>
                    <a:prstClr val="black"/>
                  </a:solidFill>
                  <a:latin typeface="Arial" pitchFamily="34" charset="0"/>
                  <a:cs typeface="Arial" pitchFamily="34" charset="0"/>
                </a:rPr>
                <a:t>guidelines</a:t>
              </a:r>
              <a:endParaRPr lang="en-US" sz="1400" dirty="0">
                <a:solidFill>
                  <a:prstClr val="black"/>
                </a:solidFill>
                <a:latin typeface="Arial" pitchFamily="34" charset="0"/>
                <a:cs typeface="Arial" pitchFamily="34" charset="0"/>
              </a:endParaRPr>
            </a:p>
          </p:txBody>
        </p:sp>
        <p:cxnSp>
          <p:nvCxnSpPr>
            <p:cNvPr id="14" name="Straight Arrow Connector 13"/>
            <p:cNvCxnSpPr>
              <a:stCxn id="12" idx="3"/>
            </p:cNvCxnSpPr>
            <p:nvPr/>
          </p:nvCxnSpPr>
          <p:spPr>
            <a:xfrm flipV="1">
              <a:off x="3003388" y="2814681"/>
              <a:ext cx="665865"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1989835" y="5518916"/>
              <a:ext cx="42511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p:cNvCxnSpPr>
            <p:nvPr/>
          </p:nvCxnSpPr>
          <p:spPr>
            <a:xfrm flipV="1">
              <a:off x="2363789" y="4610771"/>
              <a:ext cx="463453"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17" name="Group 5"/>
            <p:cNvGrpSpPr/>
            <p:nvPr/>
          </p:nvGrpSpPr>
          <p:grpSpPr>
            <a:xfrm>
              <a:off x="4058551" y="1525662"/>
              <a:ext cx="1659418" cy="733148"/>
              <a:chOff x="1740763" y="94170"/>
              <a:chExt cx="1489607" cy="1359399"/>
            </a:xfrm>
            <a:scene3d>
              <a:camera prst="orthographicFront"/>
              <a:lightRig rig="flat" dir="t"/>
            </a:scene3d>
          </p:grpSpPr>
          <p:sp>
            <p:nvSpPr>
              <p:cNvPr id="18" name="Trapezoid 17"/>
              <p:cNvSpPr/>
              <p:nvPr/>
            </p:nvSpPr>
            <p:spPr>
              <a:xfrm>
                <a:off x="1740763" y="94170"/>
                <a:ext cx="1489607" cy="1359399"/>
              </a:xfrm>
              <a:prstGeom prst="trapezoid">
                <a:avLst>
                  <a:gd name="adj" fmla="val 50000"/>
                </a:avLst>
              </a:prstGeom>
              <a:ln>
                <a:noFill/>
              </a:ln>
              <a:sp3d prstMaterial="dkEdge">
                <a:bevelT w="8200" h="38100"/>
              </a:sp3d>
            </p:spPr>
            <p:style>
              <a:lnRef idx="1">
                <a:schemeClr val="accent2"/>
              </a:lnRef>
              <a:fillRef idx="2">
                <a:schemeClr val="accent2"/>
              </a:fillRef>
              <a:effectRef idx="1">
                <a:schemeClr val="accent2"/>
              </a:effectRef>
              <a:fontRef idx="minor">
                <a:schemeClr val="dk1"/>
              </a:fontRef>
            </p:style>
          </p:sp>
          <p:sp>
            <p:nvSpPr>
              <p:cNvPr id="19" name="Trapezoid 4"/>
              <p:cNvSpPr/>
              <p:nvPr/>
            </p:nvSpPr>
            <p:spPr>
              <a:xfrm>
                <a:off x="1740763" y="94170"/>
                <a:ext cx="1489607" cy="1359399"/>
              </a:xfrm>
              <a:prstGeom prst="rect">
                <a:avLst/>
              </a:prstGeom>
              <a:ln>
                <a:noFill/>
              </a:ln>
              <a:sp3d/>
            </p:spPr>
            <p:style>
              <a:lnRef idx="0">
                <a:scrgbClr r="0" g="0" b="0"/>
              </a:lnRef>
              <a:fillRef idx="0">
                <a:scrgbClr r="0" g="0" b="0"/>
              </a:fillRef>
              <a:effectRef idx="0">
                <a:scrgbClr r="0" g="0" b="0"/>
              </a:effectRef>
              <a:fontRef idx="minor">
                <a:schemeClr val="dk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pPr>
                <a:endParaRPr lang="en-US" sz="2400" dirty="0">
                  <a:solidFill>
                    <a:prstClr val="black"/>
                  </a:solidFill>
                  <a:latin typeface="Arial" pitchFamily="34" charset="0"/>
                  <a:cs typeface="Arial" pitchFamily="34" charset="0"/>
                </a:endParaRPr>
              </a:p>
            </p:txBody>
          </p:sp>
        </p:grpSp>
        <p:sp>
          <p:nvSpPr>
            <p:cNvPr id="20" name="Trapezoid 19"/>
            <p:cNvSpPr/>
            <p:nvPr/>
          </p:nvSpPr>
          <p:spPr>
            <a:xfrm>
              <a:off x="3203059" y="3407106"/>
              <a:ext cx="3313216" cy="665262"/>
            </a:xfrm>
            <a:prstGeom prst="trapezoid">
              <a:avLst>
                <a:gd name="adj" fmla="val 46225"/>
              </a:avLst>
            </a:prstGeom>
            <a:gradFill>
              <a:gsLst>
                <a:gs pos="0">
                  <a:srgbClr val="ABF6C1"/>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gradFill>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3750088"/>
                <a:satOff val="-5627"/>
                <a:lumOff val="-915"/>
                <a:alphaOff val="0"/>
              </a:schemeClr>
            </a:fillRef>
            <a:effectRef idx="1">
              <a:schemeClr val="accent3">
                <a:hueOff val="3750088"/>
                <a:satOff val="-5627"/>
                <a:lumOff val="-915"/>
                <a:alphaOff val="0"/>
              </a:schemeClr>
            </a:effectRef>
            <a:fontRef idx="minor">
              <a:schemeClr val="dk1"/>
            </a:fontRef>
          </p:style>
        </p:sp>
        <p:sp>
          <p:nvSpPr>
            <p:cNvPr id="21" name="Trapezoid 20"/>
            <p:cNvSpPr/>
            <p:nvPr/>
          </p:nvSpPr>
          <p:spPr>
            <a:xfrm>
              <a:off x="2751797" y="4321508"/>
              <a:ext cx="4191988" cy="677829"/>
            </a:xfrm>
            <a:prstGeom prst="trapezoid">
              <a:avLst>
                <a:gd name="adj" fmla="val 46225"/>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7500176"/>
                <a:satOff val="-11253"/>
                <a:lumOff val="-1830"/>
                <a:alphaOff val="0"/>
              </a:schemeClr>
            </a:fillRef>
            <a:effectRef idx="1">
              <a:schemeClr val="accent3">
                <a:hueOff val="7500176"/>
                <a:satOff val="-11253"/>
                <a:lumOff val="-1830"/>
                <a:alphaOff val="0"/>
              </a:schemeClr>
            </a:effectRef>
            <a:fontRef idx="minor">
              <a:schemeClr val="dk1"/>
            </a:fontRef>
          </p:style>
        </p:sp>
        <p:sp>
          <p:nvSpPr>
            <p:cNvPr id="22" name="Trapezoid 21"/>
            <p:cNvSpPr/>
            <p:nvPr/>
          </p:nvSpPr>
          <p:spPr>
            <a:xfrm>
              <a:off x="2356260" y="5247784"/>
              <a:ext cx="4971134" cy="632011"/>
            </a:xfrm>
            <a:prstGeom prst="trapezoid">
              <a:avLst>
                <a:gd name="adj" fmla="val 46225"/>
              </a:avLst>
            </a:prstGeom>
            <a:scene3d>
              <a:camera prst="orthographicFront"/>
              <a:lightRig rig="flat" dir="t"/>
            </a:scene3d>
            <a:sp3d prstMaterial="dkEdge">
              <a:bevelT w="8200" h="38100"/>
            </a:sp3d>
          </p:spPr>
          <p:style>
            <a:lnRef idx="0">
              <a:schemeClr val="lt1">
                <a:hueOff val="0"/>
                <a:satOff val="0"/>
                <a:lumOff val="0"/>
                <a:alphaOff val="0"/>
              </a:schemeClr>
            </a:lnRef>
            <a:fillRef idx="2">
              <a:schemeClr val="accent3">
                <a:hueOff val="11250264"/>
                <a:satOff val="-16880"/>
                <a:lumOff val="-2745"/>
                <a:alphaOff val="0"/>
              </a:schemeClr>
            </a:fillRef>
            <a:effectRef idx="1">
              <a:schemeClr val="accent3">
                <a:hueOff val="11250264"/>
                <a:satOff val="-16880"/>
                <a:lumOff val="-2745"/>
                <a:alphaOff val="0"/>
              </a:schemeClr>
            </a:effectRef>
            <a:fontRef idx="minor">
              <a:schemeClr val="dk1"/>
            </a:fontRef>
          </p:style>
        </p:sp>
        <p:sp>
          <p:nvSpPr>
            <p:cNvPr id="23" name="Trapezoid 22"/>
            <p:cNvSpPr/>
            <p:nvPr/>
          </p:nvSpPr>
          <p:spPr>
            <a:xfrm>
              <a:off x="3628584" y="2502631"/>
              <a:ext cx="2505699" cy="665262"/>
            </a:xfrm>
            <a:prstGeom prst="trapezoid">
              <a:avLst>
                <a:gd name="adj" fmla="val 46225"/>
              </a:avLst>
            </a:prstGeom>
            <a:ln>
              <a:solidFill>
                <a:schemeClr val="bg1">
                  <a:lumMod val="65000"/>
                </a:schemeClr>
              </a:solidFill>
            </a:ln>
          </p:spPr>
          <p:style>
            <a:lnRef idx="1">
              <a:schemeClr val="accent6"/>
            </a:lnRef>
            <a:fillRef idx="2">
              <a:schemeClr val="accent6"/>
            </a:fillRef>
            <a:effectRef idx="1">
              <a:schemeClr val="accent6"/>
            </a:effectRef>
            <a:fontRef idx="minor">
              <a:schemeClr val="dk1"/>
            </a:fontRef>
          </p:style>
        </p:sp>
        <p:sp>
          <p:nvSpPr>
            <p:cNvPr id="24" name="Trapezoid 6"/>
            <p:cNvSpPr/>
            <p:nvPr/>
          </p:nvSpPr>
          <p:spPr>
            <a:xfrm>
              <a:off x="3574889" y="2266623"/>
              <a:ext cx="2608875" cy="116447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smtClean="0">
                  <a:solidFill>
                    <a:prstClr val="black"/>
                  </a:solidFill>
                  <a:latin typeface="Arial" pitchFamily="34" charset="0"/>
                  <a:cs typeface="Arial" pitchFamily="34" charset="0"/>
                </a:rPr>
                <a:t>Expert review</a:t>
              </a:r>
              <a:endParaRPr lang="en-US" sz="1600" dirty="0">
                <a:solidFill>
                  <a:prstClr val="black"/>
                </a:solidFill>
                <a:latin typeface="Arial" pitchFamily="34" charset="0"/>
                <a:cs typeface="Arial" pitchFamily="34" charset="0"/>
              </a:endParaRPr>
            </a:p>
          </p:txBody>
        </p:sp>
        <p:sp>
          <p:nvSpPr>
            <p:cNvPr id="25" name="Trapezoid 8"/>
            <p:cNvSpPr/>
            <p:nvPr/>
          </p:nvSpPr>
          <p:spPr>
            <a:xfrm>
              <a:off x="3267613" y="4157499"/>
              <a:ext cx="3106164" cy="99622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smtClean="0">
                  <a:solidFill>
                    <a:prstClr val="black"/>
                  </a:solidFill>
                  <a:latin typeface="Arial" pitchFamily="34" charset="0"/>
                  <a:cs typeface="Arial" pitchFamily="34" charset="0"/>
                </a:rPr>
                <a:t>Single-Source submission</a:t>
              </a:r>
              <a:endParaRPr lang="en-US" sz="1600" dirty="0">
                <a:solidFill>
                  <a:prstClr val="black"/>
                </a:solidFill>
                <a:latin typeface="Arial" pitchFamily="34" charset="0"/>
                <a:cs typeface="Arial" pitchFamily="34" charset="0"/>
              </a:endParaRPr>
            </a:p>
          </p:txBody>
        </p:sp>
        <p:sp>
          <p:nvSpPr>
            <p:cNvPr id="26" name="Trapezoid 10"/>
            <p:cNvSpPr/>
            <p:nvPr/>
          </p:nvSpPr>
          <p:spPr>
            <a:xfrm>
              <a:off x="3214364" y="5041429"/>
              <a:ext cx="3231237" cy="101649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smtClean="0">
                  <a:solidFill>
                    <a:prstClr val="black"/>
                  </a:solidFill>
                  <a:latin typeface="Arial" pitchFamily="34" charset="0"/>
                  <a:cs typeface="Arial" pitchFamily="34" charset="0"/>
                </a:rPr>
                <a:t>Uncurated</a:t>
              </a:r>
              <a:endParaRPr lang="en-US" sz="1600" dirty="0">
                <a:solidFill>
                  <a:prstClr val="black"/>
                </a:solidFill>
                <a:latin typeface="Arial" pitchFamily="34" charset="0"/>
                <a:cs typeface="Arial" pitchFamily="34" charset="0"/>
              </a:endParaRPr>
            </a:p>
          </p:txBody>
        </p:sp>
        <p:sp>
          <p:nvSpPr>
            <p:cNvPr id="27" name="Trapezoid 8"/>
            <p:cNvSpPr/>
            <p:nvPr/>
          </p:nvSpPr>
          <p:spPr>
            <a:xfrm>
              <a:off x="3313134" y="3276744"/>
              <a:ext cx="3106164" cy="99622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smtClean="0">
                  <a:solidFill>
                    <a:prstClr val="black"/>
                  </a:solidFill>
                  <a:latin typeface="Arial" pitchFamily="34" charset="0"/>
                  <a:cs typeface="Arial" pitchFamily="34" charset="0"/>
                </a:rPr>
                <a:t>Multi-Source submission</a:t>
              </a:r>
              <a:endParaRPr lang="en-US" sz="1600" dirty="0">
                <a:solidFill>
                  <a:prstClr val="black"/>
                </a:solidFill>
                <a:latin typeface="Arial" pitchFamily="34" charset="0"/>
                <a:cs typeface="Arial" pitchFamily="34" charset="0"/>
              </a:endParaRPr>
            </a:p>
          </p:txBody>
        </p:sp>
        <p:sp>
          <p:nvSpPr>
            <p:cNvPr id="28" name="Trapezoid 6"/>
            <p:cNvSpPr/>
            <p:nvPr/>
          </p:nvSpPr>
          <p:spPr>
            <a:xfrm>
              <a:off x="3537283" y="1504614"/>
              <a:ext cx="2646481" cy="116447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25400" tIns="25400" rIns="25400" bIns="25400" numCol="1" spcCol="1270" anchor="ctr" anchorCtr="0">
              <a:noAutofit/>
            </a:bodyPr>
            <a:lstStyle/>
            <a:p>
              <a:pPr algn="ctr" defTabSz="889000">
                <a:lnSpc>
                  <a:spcPct val="90000"/>
                </a:lnSpc>
                <a:spcBef>
                  <a:spcPct val="0"/>
                </a:spcBef>
                <a:spcAft>
                  <a:spcPct val="35000"/>
                </a:spcAft>
              </a:pPr>
              <a:r>
                <a:rPr lang="en-US" sz="1600" dirty="0" smtClean="0">
                  <a:solidFill>
                    <a:prstClr val="black"/>
                  </a:solidFill>
                  <a:latin typeface="Arial" pitchFamily="34" charset="0"/>
                  <a:cs typeface="Arial" pitchFamily="34" charset="0"/>
                </a:rPr>
                <a:t>Guideline</a:t>
              </a:r>
              <a:endParaRPr lang="en-US" sz="1600" dirty="0">
                <a:solidFill>
                  <a:prstClr val="black"/>
                </a:solidFill>
                <a:latin typeface="Arial" pitchFamily="34" charset="0"/>
                <a:cs typeface="Arial" pitchFamily="34" charset="0"/>
              </a:endParaRPr>
            </a:p>
          </p:txBody>
        </p:sp>
        <p:sp>
          <p:nvSpPr>
            <p:cNvPr id="29" name="TextBox 28"/>
            <p:cNvSpPr txBox="1">
              <a:spLocks noChangeArrowheads="1"/>
            </p:cNvSpPr>
            <p:nvPr/>
          </p:nvSpPr>
          <p:spPr bwMode="auto">
            <a:xfrm>
              <a:off x="967253" y="3522427"/>
              <a:ext cx="1396536" cy="307777"/>
            </a:xfrm>
            <a:prstGeom prst="rect">
              <a:avLst/>
            </a:prstGeom>
            <a:noFill/>
            <a:ln w="9525">
              <a:noFill/>
              <a:miter lim="800000"/>
              <a:headEnd/>
              <a:tailEnd/>
            </a:ln>
          </p:spPr>
          <p:txBody>
            <a:bodyPr wrap="none">
              <a:spAutoFit/>
            </a:bodyPr>
            <a:lstStyle/>
            <a:p>
              <a:r>
                <a:rPr lang="en-US" sz="1400" dirty="0" smtClean="0">
                  <a:solidFill>
                    <a:prstClr val="black"/>
                  </a:solidFill>
                  <a:latin typeface="Arial" pitchFamily="34" charset="0"/>
                  <a:cs typeface="Arial" pitchFamily="34" charset="0"/>
                </a:rPr>
                <a:t>Inter-laboratory</a:t>
              </a:r>
              <a:endParaRPr lang="en-US" sz="1400" dirty="0">
                <a:solidFill>
                  <a:prstClr val="black"/>
                </a:solidFill>
                <a:latin typeface="Arial" pitchFamily="34" charset="0"/>
                <a:cs typeface="Arial" pitchFamily="34" charset="0"/>
              </a:endParaRPr>
            </a:p>
          </p:txBody>
        </p:sp>
        <p:cxnSp>
          <p:nvCxnSpPr>
            <p:cNvPr id="30" name="Straight Arrow Connector 29"/>
            <p:cNvCxnSpPr/>
            <p:nvPr/>
          </p:nvCxnSpPr>
          <p:spPr>
            <a:xfrm>
              <a:off x="2333559" y="3698480"/>
              <a:ext cx="904498" cy="19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605081" y="1923982"/>
              <a:ext cx="155758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971550" y="5117629"/>
              <a:ext cx="7781925" cy="0"/>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317869" y="5334250"/>
              <a:ext cx="1578189" cy="369332"/>
            </a:xfrm>
            <a:prstGeom prst="rect">
              <a:avLst/>
            </a:prstGeom>
            <a:noFill/>
          </p:spPr>
          <p:txBody>
            <a:bodyPr wrap="none" rtlCol="0">
              <a:spAutoFit/>
            </a:bodyPr>
            <a:lstStyle/>
            <a:p>
              <a:pPr algn="ctr" fontAlgn="base">
                <a:spcBef>
                  <a:spcPct val="0"/>
                </a:spcBef>
                <a:spcAft>
                  <a:spcPct val="0"/>
                </a:spcAft>
              </a:pPr>
              <a:r>
                <a:rPr lang="en-US" dirty="0" err="1" smtClean="0">
                  <a:solidFill>
                    <a:prstClr val="black"/>
                  </a:solidFill>
                  <a:latin typeface="Arial" charset="0"/>
                </a:rPr>
                <a:t>dbSNP</a:t>
              </a:r>
              <a:r>
                <a:rPr lang="en-US" dirty="0" smtClean="0">
                  <a:solidFill>
                    <a:prstClr val="black"/>
                  </a:solidFill>
                  <a:latin typeface="Arial" charset="0"/>
                </a:rPr>
                <a:t>/</a:t>
              </a:r>
              <a:r>
                <a:rPr lang="en-US" dirty="0" err="1" smtClean="0">
                  <a:solidFill>
                    <a:prstClr val="black"/>
                  </a:solidFill>
                  <a:latin typeface="Arial" charset="0"/>
                </a:rPr>
                <a:t>dbVar</a:t>
              </a:r>
              <a:endParaRPr lang="en-US" dirty="0" smtClean="0">
                <a:solidFill>
                  <a:prstClr val="black"/>
                </a:solidFill>
                <a:latin typeface="Arial" charset="0"/>
              </a:endParaRPr>
            </a:p>
          </p:txBody>
        </p:sp>
        <p:sp>
          <p:nvSpPr>
            <p:cNvPr id="6" name="Right Brace 5"/>
            <p:cNvSpPr/>
            <p:nvPr/>
          </p:nvSpPr>
          <p:spPr>
            <a:xfrm>
              <a:off x="7417766" y="1525662"/>
              <a:ext cx="581589" cy="353681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US">
                <a:solidFill>
                  <a:prstClr val="black"/>
                </a:solidFill>
              </a:endParaRPr>
            </a:p>
          </p:txBody>
        </p:sp>
        <p:sp>
          <p:nvSpPr>
            <p:cNvPr id="32" name="TextBox 31"/>
            <p:cNvSpPr txBox="1"/>
            <p:nvPr/>
          </p:nvSpPr>
          <p:spPr>
            <a:xfrm>
              <a:off x="7999355" y="3088355"/>
              <a:ext cx="924164" cy="369332"/>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rPr>
                <a:t>ClinVar</a:t>
              </a:r>
              <a:endParaRPr lang="en-US" dirty="0">
                <a:solidFill>
                  <a:prstClr val="black"/>
                </a:solidFill>
                <a:latin typeface="Arial" charset="0"/>
              </a:endParaRPr>
            </a:p>
          </p:txBody>
        </p:sp>
      </p:grpSp>
      <p:sp>
        <p:nvSpPr>
          <p:cNvPr id="35" name="TextBox 34"/>
          <p:cNvSpPr txBox="1"/>
          <p:nvPr/>
        </p:nvSpPr>
        <p:spPr>
          <a:xfrm>
            <a:off x="685800" y="341293"/>
            <a:ext cx="8388206" cy="954107"/>
          </a:xfrm>
          <a:prstGeom prst="rect">
            <a:avLst/>
          </a:prstGeom>
          <a:noFill/>
        </p:spPr>
        <p:txBody>
          <a:bodyPr wrap="square" rtlCol="0">
            <a:spAutoFit/>
          </a:bodyPr>
          <a:lstStyle/>
          <a:p>
            <a:pPr algn="ctr" fontAlgn="auto">
              <a:spcBef>
                <a:spcPts val="0"/>
              </a:spcBef>
              <a:spcAft>
                <a:spcPts val="0"/>
              </a:spcAft>
            </a:pPr>
            <a:r>
              <a:rPr lang="en-US" sz="3200" dirty="0" smtClean="0">
                <a:solidFill>
                  <a:srgbClr val="002060"/>
                </a:solidFill>
                <a:latin typeface="Calibri"/>
              </a:rPr>
              <a:t>Levels of Curation: </a:t>
            </a:r>
            <a:br>
              <a:rPr lang="en-US" sz="3200" dirty="0" smtClean="0">
                <a:solidFill>
                  <a:srgbClr val="002060"/>
                </a:solidFill>
                <a:latin typeface="Calibri"/>
              </a:rPr>
            </a:br>
            <a:r>
              <a:rPr lang="en-US" sz="2400" dirty="0" smtClean="0">
                <a:solidFill>
                  <a:srgbClr val="002060"/>
                </a:solidFill>
                <a:latin typeface="Calibri"/>
              </a:rPr>
              <a:t>Maintaining quality and </a:t>
            </a:r>
            <a:r>
              <a:rPr lang="en-US" sz="2400" dirty="0">
                <a:solidFill>
                  <a:srgbClr val="002060"/>
                </a:solidFill>
                <a:latin typeface="Calibri"/>
              </a:rPr>
              <a:t>s</a:t>
            </a:r>
            <a:r>
              <a:rPr lang="en-US" sz="2400" dirty="0" smtClean="0">
                <a:solidFill>
                  <a:srgbClr val="002060"/>
                </a:solidFill>
                <a:latin typeface="Calibri"/>
              </a:rPr>
              <a:t>upporting multiple uses</a:t>
            </a:r>
            <a:endParaRPr lang="en-US" sz="2400" dirty="0">
              <a:solidFill>
                <a:srgbClr val="002060"/>
              </a:solidFill>
              <a:latin typeface="Calibri"/>
            </a:endParaRPr>
          </a:p>
        </p:txBody>
      </p:sp>
    </p:spTree>
    <p:extLst>
      <p:ext uri="{BB962C8B-B14F-4D97-AF65-F5344CB8AC3E}">
        <p14:creationId xmlns:p14="http://schemas.microsoft.com/office/powerpoint/2010/main" val="297459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105527399"/>
              </p:ext>
            </p:extLst>
          </p:nvPr>
        </p:nvGraphicFramePr>
        <p:xfrm>
          <a:off x="1295400" y="1066800"/>
          <a:ext cx="64770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828706" y="228599"/>
            <a:ext cx="8001000" cy="584775"/>
          </a:xfrm>
          <a:prstGeom prst="rect">
            <a:avLst/>
          </a:prstGeom>
          <a:noFill/>
        </p:spPr>
        <p:txBody>
          <a:bodyPr wrap="square" rtlCol="0">
            <a:spAutoFit/>
          </a:bodyPr>
          <a:lstStyle/>
          <a:p>
            <a:pPr algn="ctr"/>
            <a:r>
              <a:rPr lang="en-US" sz="3200" b="1" dirty="0" smtClean="0"/>
              <a:t>Submission, validation, feedback</a:t>
            </a:r>
            <a:endParaRPr lang="en-US" sz="3200" b="1" dirty="0"/>
          </a:p>
        </p:txBody>
      </p:sp>
      <p:sp>
        <p:nvSpPr>
          <p:cNvPr id="2" name="Curved Down Arrow 1"/>
          <p:cNvSpPr/>
          <p:nvPr/>
        </p:nvSpPr>
        <p:spPr>
          <a:xfrm rot="16200000">
            <a:off x="197357" y="2788157"/>
            <a:ext cx="1312165"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Curved Down Arrow 4"/>
          <p:cNvSpPr/>
          <p:nvPr/>
        </p:nvSpPr>
        <p:spPr>
          <a:xfrm rot="16200000">
            <a:off x="570737" y="1849371"/>
            <a:ext cx="778764" cy="51816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042680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PubMed-&gt;ClinVar</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371600"/>
            <a:ext cx="7543800" cy="4579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2895600" y="1219200"/>
            <a:ext cx="4038600" cy="3048000"/>
            <a:chOff x="2895600" y="1219200"/>
            <a:chExt cx="4038600" cy="3048000"/>
          </a:xfrm>
        </p:grpSpPr>
        <p:sp>
          <p:nvSpPr>
            <p:cNvPr id="4" name="Oval 3"/>
            <p:cNvSpPr/>
            <p:nvPr/>
          </p:nvSpPr>
          <p:spPr>
            <a:xfrm>
              <a:off x="2895600" y="1219200"/>
              <a:ext cx="1676400" cy="6858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019800" y="3733800"/>
              <a:ext cx="914400" cy="533400"/>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2304043">
              <a:off x="3930481" y="2748718"/>
              <a:ext cx="2560647" cy="2982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67200" y="2438400"/>
              <a:ext cx="2552700" cy="923330"/>
            </a:xfrm>
            <a:prstGeom prst="rect">
              <a:avLst/>
            </a:prstGeom>
            <a:solidFill>
              <a:schemeClr val="bg1"/>
            </a:solidFill>
            <a:ln w="28575">
              <a:solidFill>
                <a:schemeClr val="accent1">
                  <a:lumMod val="75000"/>
                </a:schemeClr>
              </a:solidFill>
            </a:ln>
          </p:spPr>
          <p:txBody>
            <a:bodyPr wrap="square" rtlCol="0">
              <a:spAutoFit/>
            </a:bodyPr>
            <a:lstStyle/>
            <a:p>
              <a:r>
                <a:rPr lang="en-US" dirty="0" smtClean="0"/>
                <a:t>Do a query, and follow the links to ClinVar to review current records</a:t>
              </a:r>
              <a:endParaRPr lang="en-US" dirty="0"/>
            </a:p>
          </p:txBody>
        </p:sp>
      </p:grpSp>
      <p:sp>
        <p:nvSpPr>
          <p:cNvPr id="9" name="TextBox 8"/>
          <p:cNvSpPr txBox="1"/>
          <p:nvPr/>
        </p:nvSpPr>
        <p:spPr>
          <a:xfrm>
            <a:off x="381000" y="6172200"/>
            <a:ext cx="5982792" cy="523220"/>
          </a:xfrm>
          <a:prstGeom prst="rect">
            <a:avLst/>
          </a:prstGeom>
          <a:noFill/>
        </p:spPr>
        <p:txBody>
          <a:bodyPr wrap="none" rtlCol="0">
            <a:spAutoFit/>
          </a:bodyPr>
          <a:lstStyle/>
          <a:p>
            <a:r>
              <a:rPr lang="en-US" sz="2800" dirty="0" smtClean="0"/>
              <a:t>Finding records in ClinVar from PubMed</a:t>
            </a:r>
            <a:endParaRPr lang="en-US" sz="2800" dirty="0"/>
          </a:p>
        </p:txBody>
      </p:sp>
    </p:spTree>
    <p:extLst>
      <p:ext uri="{BB962C8B-B14F-4D97-AF65-F5344CB8AC3E}">
        <p14:creationId xmlns:p14="http://schemas.microsoft.com/office/powerpoint/2010/main" val="240672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dirty="0" smtClean="0"/>
              <a:t>Using ClinVar: query by any word</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7706896"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1912038" y="1969512"/>
            <a:ext cx="6484925" cy="4138680"/>
            <a:chOff x="2214067" y="1969512"/>
            <a:chExt cx="6484925" cy="413868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52" t="21457" r="48499" b="46915"/>
            <a:stretch/>
          </p:blipFill>
          <p:spPr bwMode="auto">
            <a:xfrm>
              <a:off x="3505200" y="2743200"/>
              <a:ext cx="5193792" cy="3364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567116">
              <a:off x="2214067" y="1969512"/>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620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Using ClinVar: query by gene symbo</a:t>
            </a:r>
            <a:r>
              <a:rPr lang="en-US" dirty="0"/>
              <a:t>l</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3574"/>
          <a:stretch/>
        </p:blipFill>
        <p:spPr bwMode="auto">
          <a:xfrm>
            <a:off x="762000" y="772533"/>
            <a:ext cx="7943850" cy="608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52062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chemeClr val="accent1">
              <a:lumMod val="60000"/>
              <a:lumOff val="40000"/>
            </a:schemeClr>
          </a:solidFill>
        </p:spPr>
        <p:txBody>
          <a:bodyPr>
            <a:normAutofit/>
          </a:bodyPr>
          <a:lstStyle/>
          <a:p>
            <a:r>
              <a:rPr lang="en-US" dirty="0"/>
              <a:t>Benefits of centralizing </a:t>
            </a:r>
            <a:r>
              <a:rPr lang="en-US" dirty="0" smtClean="0"/>
              <a:t>information </a:t>
            </a:r>
            <a:endParaRPr lang="en-US" dirty="0"/>
          </a:p>
        </p:txBody>
      </p:sp>
      <p:sp>
        <p:nvSpPr>
          <p:cNvPr id="5" name="TextBox 4"/>
          <p:cNvSpPr txBox="1"/>
          <p:nvPr/>
        </p:nvSpPr>
        <p:spPr>
          <a:xfrm>
            <a:off x="304800" y="1447800"/>
            <a:ext cx="8686800" cy="4308872"/>
          </a:xfrm>
          <a:prstGeom prst="rect">
            <a:avLst/>
          </a:prstGeom>
          <a:noFill/>
        </p:spPr>
        <p:txBody>
          <a:bodyPr wrap="square" rtlCol="0">
            <a:spAutoFit/>
          </a:bodyPr>
          <a:lstStyle/>
          <a:p>
            <a:endParaRPr lang="en-US" sz="3200" dirty="0" smtClean="0"/>
          </a:p>
          <a:p>
            <a:pPr marL="457200" indent="-457200">
              <a:buFont typeface="Arial" panose="020B0604020202020204" pitchFamily="34" charset="0"/>
              <a:buChar char="•"/>
            </a:pPr>
            <a:r>
              <a:rPr lang="en-US" sz="3200" dirty="0" smtClean="0"/>
              <a:t>facilitates access</a:t>
            </a:r>
          </a:p>
          <a:p>
            <a:pPr marL="914400" lvl="1" indent="-457200">
              <a:buFont typeface="Arial" panose="020B0604020202020204" pitchFamily="34" charset="0"/>
              <a:buChar char="•"/>
            </a:pPr>
            <a:r>
              <a:rPr lang="en-US" sz="3200" dirty="0"/>
              <a:t>f</a:t>
            </a:r>
            <a:r>
              <a:rPr lang="en-US" sz="3200" dirty="0" smtClean="0"/>
              <a:t>ewer databases to check</a:t>
            </a:r>
          </a:p>
          <a:p>
            <a:pPr marL="914400" lvl="1" indent="-457200">
              <a:buFont typeface="Arial" panose="020B0604020202020204" pitchFamily="34" charset="0"/>
              <a:buChar char="•"/>
            </a:pPr>
            <a:r>
              <a:rPr lang="en-US" sz="3200" dirty="0"/>
              <a:t>i</a:t>
            </a:r>
            <a:r>
              <a:rPr lang="en-US" sz="3200" dirty="0" smtClean="0"/>
              <a:t>ntegration with other domains of content</a:t>
            </a:r>
          </a:p>
          <a:p>
            <a:pPr marL="457200" indent="-457200">
              <a:buFont typeface="Arial" panose="020B0604020202020204" pitchFamily="34" charset="0"/>
              <a:buChar char="•"/>
            </a:pPr>
            <a:r>
              <a:rPr lang="en-US" sz="3200" dirty="0" smtClean="0"/>
              <a:t>stabilizes maintenance</a:t>
            </a:r>
          </a:p>
          <a:p>
            <a:pPr marL="457200" indent="-457200">
              <a:buFont typeface="Arial" panose="020B0604020202020204" pitchFamily="34" charset="0"/>
              <a:buChar char="•"/>
            </a:pPr>
            <a:r>
              <a:rPr lang="en-US" sz="3200" dirty="0" smtClean="0"/>
              <a:t>supports </a:t>
            </a:r>
            <a:r>
              <a:rPr lang="en-US" sz="3200" dirty="0"/>
              <a:t>standardization of content </a:t>
            </a:r>
            <a:endParaRPr lang="en-US" sz="3200" dirty="0" smtClean="0"/>
          </a:p>
          <a:p>
            <a:pPr marL="457200" indent="-457200">
              <a:buFont typeface="Arial" panose="020B0604020202020204" pitchFamily="34" charset="0"/>
              <a:buChar char="•"/>
            </a:pPr>
            <a:r>
              <a:rPr lang="en-US" sz="3200" dirty="0"/>
              <a:t>e</a:t>
            </a:r>
            <a:r>
              <a:rPr lang="en-US" sz="3200" dirty="0" smtClean="0"/>
              <a:t>nables time-specific snapshots</a:t>
            </a:r>
          </a:p>
          <a:p>
            <a:pPr marL="457200" indent="-457200">
              <a:buFont typeface="Arial" panose="020B0604020202020204" pitchFamily="34" charset="0"/>
              <a:buChar char="•"/>
            </a:pPr>
            <a:r>
              <a:rPr lang="en-US" sz="3200" dirty="0"/>
              <a:t>s</a:t>
            </a:r>
            <a:r>
              <a:rPr lang="en-US" sz="3200" dirty="0" smtClean="0"/>
              <a:t>upports improvement </a:t>
            </a:r>
            <a:r>
              <a:rPr lang="en-US" sz="3200" dirty="0"/>
              <a:t>in </a:t>
            </a:r>
            <a:r>
              <a:rPr lang="en-US" sz="3200" dirty="0" smtClean="0"/>
              <a:t>interpretation</a:t>
            </a:r>
            <a:endParaRPr lang="en-US" sz="3200" dirty="0"/>
          </a:p>
          <a:p>
            <a:endParaRPr lang="en-US" dirty="0"/>
          </a:p>
        </p:txBody>
      </p:sp>
    </p:spTree>
    <p:extLst>
      <p:ext uri="{BB962C8B-B14F-4D97-AF65-F5344CB8AC3E}">
        <p14:creationId xmlns:p14="http://schemas.microsoft.com/office/powerpoint/2010/main" val="39519425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t>Using ClinVar: query by condition</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89"/>
          <a:stretch/>
        </p:blipFill>
        <p:spPr bwMode="auto">
          <a:xfrm>
            <a:off x="609600" y="750268"/>
            <a:ext cx="7943851" cy="604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40207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normAutofit/>
          </a:bodyPr>
          <a:lstStyle/>
          <a:p>
            <a:r>
              <a:rPr lang="en-US" dirty="0" smtClean="0"/>
              <a:t>Using ClinVar: use of the wildcard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48" y="1101268"/>
            <a:ext cx="8848101" cy="4757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352800" y="4724400"/>
            <a:ext cx="5166927" cy="646331"/>
          </a:xfrm>
          <a:prstGeom prst="rect">
            <a:avLst/>
          </a:prstGeom>
          <a:noFill/>
        </p:spPr>
        <p:txBody>
          <a:bodyPr wrap="none" rtlCol="0">
            <a:spAutoFit/>
          </a:bodyPr>
          <a:lstStyle/>
          <a:p>
            <a:r>
              <a:rPr lang="en-US" dirty="0" smtClean="0"/>
              <a:t>Protein change, with wild card</a:t>
            </a:r>
          </a:p>
          <a:p>
            <a:r>
              <a:rPr lang="en-US" dirty="0" smtClean="0"/>
              <a:t>Can query on both 3-letter and 1-letter abbreviations</a:t>
            </a:r>
            <a:endParaRPr lang="en-US" dirty="0"/>
          </a:p>
        </p:txBody>
      </p:sp>
    </p:spTree>
    <p:extLst>
      <p:ext uri="{BB962C8B-B14F-4D97-AF65-F5344CB8AC3E}">
        <p14:creationId xmlns:p14="http://schemas.microsoft.com/office/powerpoint/2010/main" val="131793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42" y="685800"/>
            <a:ext cx="5826595" cy="5879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40517" y="2329472"/>
            <a:ext cx="2703786" cy="2585323"/>
          </a:xfrm>
          <a:prstGeom prst="rect">
            <a:avLst/>
          </a:prstGeom>
          <a:noFill/>
        </p:spPr>
        <p:txBody>
          <a:bodyPr wrap="square" rtlCol="0">
            <a:spAutoFit/>
          </a:bodyPr>
          <a:lstStyle/>
          <a:p>
            <a:r>
              <a:rPr lang="en-US" b="1" dirty="0" smtClean="0"/>
              <a:t>Allele summary</a:t>
            </a:r>
            <a:endParaRPr lang="en-US" dirty="0" smtClean="0"/>
          </a:p>
          <a:p>
            <a:pPr marL="285750" indent="-285750">
              <a:buFont typeface="Arial" pitchFamily="34" charset="0"/>
              <a:buChar char="•"/>
            </a:pPr>
            <a:r>
              <a:rPr lang="en-US" dirty="0" smtClean="0"/>
              <a:t>Gene</a:t>
            </a:r>
          </a:p>
          <a:p>
            <a:pPr marL="285750" indent="-285750">
              <a:buFont typeface="Arial" pitchFamily="34" charset="0"/>
              <a:buChar char="•"/>
            </a:pPr>
            <a:r>
              <a:rPr lang="en-US" dirty="0" smtClean="0"/>
              <a:t>Variant type</a:t>
            </a:r>
          </a:p>
          <a:p>
            <a:pPr marL="285750" indent="-285750">
              <a:buFont typeface="Arial" pitchFamily="34" charset="0"/>
              <a:buChar char="•"/>
            </a:pPr>
            <a:r>
              <a:rPr lang="en-US" dirty="0" smtClean="0"/>
              <a:t>Genomic location</a:t>
            </a:r>
          </a:p>
          <a:p>
            <a:pPr marL="285750" indent="-285750">
              <a:buFont typeface="Arial" pitchFamily="34" charset="0"/>
              <a:buChar char="•"/>
            </a:pPr>
            <a:r>
              <a:rPr lang="en-US" dirty="0" smtClean="0"/>
              <a:t>HGVS expressions</a:t>
            </a:r>
            <a:r>
              <a:rPr lang="en-US" dirty="0" smtClean="0">
                <a:solidFill>
                  <a:srgbClr val="C00000"/>
                </a:solidFill>
              </a:rPr>
              <a:t>*</a:t>
            </a:r>
          </a:p>
          <a:p>
            <a:pPr marL="285750" indent="-285750">
              <a:buFont typeface="Arial" pitchFamily="34" charset="0"/>
              <a:buChar char="•"/>
            </a:pPr>
            <a:r>
              <a:rPr lang="en-US" dirty="0" smtClean="0"/>
              <a:t>Molecular consequence</a:t>
            </a:r>
            <a:r>
              <a:rPr lang="en-US" dirty="0" smtClean="0">
                <a:solidFill>
                  <a:srgbClr val="C00000"/>
                </a:solidFill>
              </a:rPr>
              <a:t>*</a:t>
            </a:r>
          </a:p>
          <a:p>
            <a:pPr marL="285750" indent="-285750">
              <a:buFont typeface="Arial" pitchFamily="34" charset="0"/>
              <a:buChar char="•"/>
            </a:pPr>
            <a:r>
              <a:rPr lang="en-US" dirty="0" smtClean="0"/>
              <a:t>Links</a:t>
            </a:r>
            <a:r>
              <a:rPr lang="en-US" dirty="0" smtClean="0">
                <a:solidFill>
                  <a:srgbClr val="C00000"/>
                </a:solidFill>
              </a:rPr>
              <a:t>*</a:t>
            </a:r>
          </a:p>
          <a:p>
            <a:pPr marL="285750" indent="-285750">
              <a:buFont typeface="Arial" pitchFamily="34" charset="0"/>
              <a:buChar char="•"/>
            </a:pPr>
            <a:r>
              <a:rPr lang="en-US" dirty="0" smtClean="0"/>
              <a:t>Frequency</a:t>
            </a:r>
            <a:r>
              <a:rPr lang="en-US" dirty="0" smtClean="0">
                <a:solidFill>
                  <a:srgbClr val="C00000"/>
                </a:solidFill>
              </a:rPr>
              <a:t>*</a:t>
            </a:r>
            <a:endParaRPr lang="en-US" dirty="0">
              <a:solidFill>
                <a:srgbClr val="C00000"/>
              </a:solidFill>
            </a:endParaRPr>
          </a:p>
        </p:txBody>
      </p:sp>
      <p:sp>
        <p:nvSpPr>
          <p:cNvPr id="8" name="Right Brace 7"/>
          <p:cNvSpPr/>
          <p:nvPr/>
        </p:nvSpPr>
        <p:spPr>
          <a:xfrm>
            <a:off x="5672137" y="2306859"/>
            <a:ext cx="457200" cy="263946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Right Brace 8"/>
          <p:cNvSpPr/>
          <p:nvPr/>
        </p:nvSpPr>
        <p:spPr>
          <a:xfrm>
            <a:off x="5672137" y="5151901"/>
            <a:ext cx="457200" cy="1064969"/>
          </a:xfrm>
          <a:prstGeom prst="rightBrace">
            <a:avLst>
              <a:gd name="adj1" fmla="val 15229"/>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223917" y="4986361"/>
            <a:ext cx="2209800" cy="1477328"/>
          </a:xfrm>
          <a:prstGeom prst="rect">
            <a:avLst/>
          </a:prstGeom>
          <a:solidFill>
            <a:schemeClr val="bg1"/>
          </a:solidFill>
        </p:spPr>
        <p:txBody>
          <a:bodyPr wrap="square" rtlCol="0">
            <a:spAutoFit/>
          </a:bodyPr>
          <a:lstStyle/>
          <a:p>
            <a:r>
              <a:rPr lang="en-US" b="1" dirty="0" smtClean="0"/>
              <a:t>Phenotype summary</a:t>
            </a:r>
            <a:endParaRPr lang="en-US" dirty="0" smtClean="0"/>
          </a:p>
          <a:p>
            <a:pPr marL="285750" indent="-285750">
              <a:buFont typeface="Arial" pitchFamily="34" charset="0"/>
              <a:buChar char="•"/>
            </a:pPr>
            <a:r>
              <a:rPr lang="en-US" dirty="0" smtClean="0"/>
              <a:t>Names</a:t>
            </a:r>
          </a:p>
          <a:p>
            <a:pPr marL="285750" indent="-285750">
              <a:buFont typeface="Arial" pitchFamily="34" charset="0"/>
              <a:buChar char="•"/>
            </a:pPr>
            <a:r>
              <a:rPr lang="en-US" dirty="0" smtClean="0"/>
              <a:t>Links</a:t>
            </a:r>
            <a:r>
              <a:rPr lang="en-US" dirty="0" smtClean="0">
                <a:solidFill>
                  <a:srgbClr val="C00000"/>
                </a:solidFill>
              </a:rPr>
              <a:t>*</a:t>
            </a:r>
          </a:p>
          <a:p>
            <a:pPr marL="285750" indent="-285750">
              <a:buFont typeface="Arial" pitchFamily="34" charset="0"/>
              <a:buChar char="•"/>
            </a:pPr>
            <a:r>
              <a:rPr lang="en-US" dirty="0" smtClean="0"/>
              <a:t>Age of onset</a:t>
            </a:r>
            <a:r>
              <a:rPr lang="en-US" dirty="0">
                <a:solidFill>
                  <a:srgbClr val="C00000"/>
                </a:solidFill>
              </a:rPr>
              <a:t> *</a:t>
            </a:r>
            <a:endParaRPr lang="en-US" dirty="0" smtClean="0"/>
          </a:p>
          <a:p>
            <a:pPr marL="285750" indent="-285750">
              <a:buFont typeface="Arial" pitchFamily="34" charset="0"/>
              <a:buChar char="•"/>
            </a:pPr>
            <a:r>
              <a:rPr lang="en-US" dirty="0" smtClean="0"/>
              <a:t>Prevalence</a:t>
            </a:r>
            <a:r>
              <a:rPr lang="en-US" dirty="0">
                <a:solidFill>
                  <a:srgbClr val="C00000"/>
                </a:solidFill>
              </a:rPr>
              <a:t> *</a:t>
            </a:r>
            <a:endParaRPr lang="en-US" dirty="0"/>
          </a:p>
        </p:txBody>
      </p:sp>
      <p:sp>
        <p:nvSpPr>
          <p:cNvPr id="11" name="Right Brace 10"/>
          <p:cNvSpPr/>
          <p:nvPr/>
        </p:nvSpPr>
        <p:spPr>
          <a:xfrm>
            <a:off x="5672137" y="964813"/>
            <a:ext cx="457200" cy="1105726"/>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6229177" y="985338"/>
            <a:ext cx="2715126" cy="1200329"/>
          </a:xfrm>
          <a:prstGeom prst="rect">
            <a:avLst/>
          </a:prstGeom>
          <a:noFill/>
        </p:spPr>
        <p:txBody>
          <a:bodyPr wrap="square" rtlCol="0">
            <a:spAutoFit/>
          </a:bodyPr>
          <a:lstStyle/>
          <a:p>
            <a:r>
              <a:rPr lang="en-US" b="1" dirty="0" smtClean="0"/>
              <a:t>Interpretation</a:t>
            </a:r>
            <a:endParaRPr lang="en-US" dirty="0" smtClean="0"/>
          </a:p>
          <a:p>
            <a:pPr marL="285750" indent="-285750">
              <a:buFont typeface="Arial" pitchFamily="34" charset="0"/>
              <a:buChar char="•"/>
            </a:pPr>
            <a:r>
              <a:rPr lang="en-US" dirty="0" smtClean="0"/>
              <a:t>Significance (dated)</a:t>
            </a:r>
          </a:p>
          <a:p>
            <a:pPr marL="285750" indent="-285750">
              <a:buFont typeface="Arial" pitchFamily="34" charset="0"/>
              <a:buChar char="•"/>
            </a:pPr>
            <a:r>
              <a:rPr lang="en-US" dirty="0" smtClean="0"/>
              <a:t>Review status</a:t>
            </a:r>
            <a:r>
              <a:rPr lang="en-US" dirty="0">
                <a:solidFill>
                  <a:srgbClr val="C00000"/>
                </a:solidFill>
              </a:rPr>
              <a:t> *</a:t>
            </a:r>
            <a:endParaRPr lang="en-US" dirty="0" smtClean="0"/>
          </a:p>
          <a:p>
            <a:pPr marL="285750" indent="-285750">
              <a:buFont typeface="Arial" pitchFamily="34" charset="0"/>
              <a:buChar char="•"/>
            </a:pPr>
            <a:r>
              <a:rPr lang="en-US" dirty="0" smtClean="0"/>
              <a:t>Accession.version</a:t>
            </a:r>
            <a:r>
              <a:rPr lang="en-US" dirty="0">
                <a:solidFill>
                  <a:srgbClr val="C00000"/>
                </a:solidFill>
              </a:rPr>
              <a:t> *</a:t>
            </a:r>
            <a:endParaRPr lang="en-US" dirty="0"/>
          </a:p>
        </p:txBody>
      </p:sp>
      <p:sp>
        <p:nvSpPr>
          <p:cNvPr id="13" name="TextBox 12"/>
          <p:cNvSpPr txBox="1"/>
          <p:nvPr/>
        </p:nvSpPr>
        <p:spPr>
          <a:xfrm>
            <a:off x="6145087" y="6372652"/>
            <a:ext cx="2469522" cy="400110"/>
          </a:xfrm>
          <a:prstGeom prst="rect">
            <a:avLst/>
          </a:prstGeom>
          <a:solidFill>
            <a:schemeClr val="bg1"/>
          </a:solidFill>
          <a:ln>
            <a:noFill/>
          </a:ln>
        </p:spPr>
        <p:txBody>
          <a:bodyPr wrap="none" rtlCol="0">
            <a:spAutoFit/>
          </a:bodyPr>
          <a:lstStyle/>
          <a:p>
            <a:r>
              <a:rPr lang="en-US" sz="2000" b="1" dirty="0" smtClean="0">
                <a:solidFill>
                  <a:schemeClr val="accent2"/>
                </a:solidFill>
              </a:rPr>
              <a:t>*</a:t>
            </a:r>
            <a:r>
              <a:rPr lang="en-US" dirty="0" smtClean="0"/>
              <a:t> </a:t>
            </a:r>
            <a:r>
              <a:rPr lang="en-US" sz="1600" dirty="0" smtClean="0"/>
              <a:t>May be provided by NCBI</a:t>
            </a:r>
            <a:endParaRPr lang="en-US" sz="1600" dirty="0"/>
          </a:p>
        </p:txBody>
      </p:sp>
      <p:sp>
        <p:nvSpPr>
          <p:cNvPr id="4" name="Title 1"/>
          <p:cNvSpPr txBox="1">
            <a:spLocks/>
          </p:cNvSpPr>
          <p:nvPr/>
        </p:nvSpPr>
        <p:spPr>
          <a:xfrm>
            <a:off x="74142" y="-76200"/>
            <a:ext cx="89916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t>How to interpret what you see</a:t>
            </a:r>
            <a:endParaRPr lang="en-US" sz="3800" dirty="0">
              <a:solidFill>
                <a:schemeClr val="tx2"/>
              </a:solidFill>
            </a:endParaRPr>
          </a:p>
        </p:txBody>
      </p:sp>
      <p:grpSp>
        <p:nvGrpSpPr>
          <p:cNvPr id="6" name="Group 5"/>
          <p:cNvGrpSpPr/>
          <p:nvPr/>
        </p:nvGrpSpPr>
        <p:grpSpPr>
          <a:xfrm>
            <a:off x="304800" y="5638800"/>
            <a:ext cx="4132899" cy="978408"/>
            <a:chOff x="433270" y="5879592"/>
            <a:chExt cx="4132899" cy="978408"/>
          </a:xfrm>
        </p:grpSpPr>
        <p:sp>
          <p:nvSpPr>
            <p:cNvPr id="2" name="Rounded Rectangle 1"/>
            <p:cNvSpPr/>
            <p:nvPr/>
          </p:nvSpPr>
          <p:spPr>
            <a:xfrm>
              <a:off x="433270" y="6463689"/>
              <a:ext cx="3376730" cy="3943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4081537" y="5879592"/>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4" name="Table 13"/>
          <p:cNvGraphicFramePr>
            <a:graphicFrameLocks noGrp="1"/>
          </p:cNvGraphicFramePr>
          <p:nvPr>
            <p:extLst>
              <p:ext uri="{D42A27DB-BD31-4B8C-83A1-F6EECF244321}">
                <p14:modId xmlns:p14="http://schemas.microsoft.com/office/powerpoint/2010/main" val="1657401244"/>
              </p:ext>
            </p:extLst>
          </p:nvPr>
        </p:nvGraphicFramePr>
        <p:xfrm>
          <a:off x="4800600" y="958019"/>
          <a:ext cx="3814009" cy="2225040"/>
        </p:xfrm>
        <a:graphic>
          <a:graphicData uri="http://schemas.openxmlformats.org/drawingml/2006/table">
            <a:tbl>
              <a:tblPr firstRow="1" bandRow="1">
                <a:tableStyleId>{2D5ABB26-0587-4C30-8999-92F81FD0307C}</a:tableStyleId>
              </a:tblPr>
              <a:tblGrid>
                <a:gridCol w="524426"/>
                <a:gridCol w="3289583"/>
              </a:tblGrid>
              <a:tr h="370840">
                <a:tc gridSpan="2">
                  <a:txBody>
                    <a:bodyPr/>
                    <a:lstStyle/>
                    <a:p>
                      <a:pPr algn="ctr"/>
                      <a:r>
                        <a:rPr lang="en-US" b="1" dirty="0" smtClean="0"/>
                        <a:t>Star rating/ Review</a:t>
                      </a:r>
                      <a:r>
                        <a:rPr lang="en-US" b="1" baseline="0" dirty="0" smtClean="0"/>
                        <a:t> status</a:t>
                      </a:r>
                      <a:endParaRPr lang="en-US" b="1" dirty="0"/>
                    </a:p>
                  </a:txBody>
                  <a:tcPr>
                    <a:solidFill>
                      <a:srgbClr val="FFC000"/>
                    </a:solidFill>
                  </a:tcPr>
                </a:tc>
                <a:tc hMerge="1">
                  <a:txBody>
                    <a:bodyPr/>
                    <a:lstStyle/>
                    <a:p>
                      <a:endParaRPr lang="en-US" dirty="0"/>
                    </a:p>
                  </a:txBody>
                  <a:tcPr/>
                </a:tc>
              </a:tr>
              <a:tr h="370840">
                <a:tc>
                  <a:txBody>
                    <a:bodyPr/>
                    <a:lstStyle/>
                    <a:p>
                      <a:pPr algn="r"/>
                      <a:r>
                        <a:rPr lang="en-US" dirty="0" smtClean="0"/>
                        <a:t>0</a:t>
                      </a:r>
                      <a:endParaRPr lang="en-US"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solidFill>
                        </a:rPr>
                        <a:t>conflicting data from submitters</a:t>
                      </a:r>
                      <a:endParaRPr lang="en-US" dirty="0"/>
                    </a:p>
                  </a:txBody>
                  <a:tcPr>
                    <a:solidFill>
                      <a:srgbClr val="FFC000"/>
                    </a:solidFill>
                  </a:tcPr>
                </a:tc>
              </a:tr>
              <a:tr h="370840">
                <a:tc>
                  <a:txBody>
                    <a:bodyPr/>
                    <a:lstStyle/>
                    <a:p>
                      <a:pPr algn="r"/>
                      <a:r>
                        <a:rPr lang="en-US" dirty="0" smtClean="0"/>
                        <a:t>1</a:t>
                      </a:r>
                      <a:endParaRPr lang="en-US"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solidFill>
                        </a:rPr>
                        <a:t>classified by single submitter</a:t>
                      </a:r>
                      <a:endParaRPr lang="en-US" dirty="0"/>
                    </a:p>
                  </a:txBody>
                  <a:tcPr>
                    <a:solidFill>
                      <a:srgbClr val="FFC000"/>
                    </a:solidFill>
                  </a:tcPr>
                </a:tc>
              </a:tr>
              <a:tr h="370840">
                <a:tc>
                  <a:txBody>
                    <a:bodyPr/>
                    <a:lstStyle/>
                    <a:p>
                      <a:pPr algn="r"/>
                      <a:r>
                        <a:rPr lang="en-US" dirty="0" smtClean="0"/>
                        <a:t>2</a:t>
                      </a:r>
                      <a:endParaRPr lang="en-US"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solidFill>
                        </a:rPr>
                        <a:t>classified by multiple submitters</a:t>
                      </a:r>
                    </a:p>
                  </a:txBody>
                  <a:tcPr>
                    <a:solidFill>
                      <a:srgbClr val="FFC000"/>
                    </a:solidFill>
                  </a:tcPr>
                </a:tc>
              </a:tr>
              <a:tr h="370840">
                <a:tc>
                  <a:txBody>
                    <a:bodyPr/>
                    <a:lstStyle/>
                    <a:p>
                      <a:pPr algn="r"/>
                      <a:r>
                        <a:rPr lang="en-US" dirty="0" smtClean="0"/>
                        <a:t>3</a:t>
                      </a:r>
                      <a:endParaRPr lang="en-US" dirty="0"/>
                    </a:p>
                  </a:txBody>
                  <a:tcPr>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solidFill>
                            <a:schemeClr val="tx1"/>
                          </a:solidFill>
                        </a:rPr>
                        <a:t>reviewed by expert panel</a:t>
                      </a:r>
                    </a:p>
                  </a:txBody>
                  <a:tcPr>
                    <a:solidFill>
                      <a:srgbClr val="FFC000"/>
                    </a:solidFill>
                  </a:tcPr>
                </a:tc>
              </a:tr>
              <a:tr h="370840">
                <a:tc>
                  <a:txBody>
                    <a:bodyPr/>
                    <a:lstStyle/>
                    <a:p>
                      <a:pPr algn="r"/>
                      <a:r>
                        <a:rPr lang="en-US" dirty="0" smtClean="0"/>
                        <a:t>4</a:t>
                      </a:r>
                      <a:endParaRPr lang="en-US" dirty="0"/>
                    </a:p>
                  </a:txBody>
                  <a:tcPr>
                    <a:solidFill>
                      <a:srgbClr val="FFC000"/>
                    </a:solidFill>
                  </a:tcPr>
                </a:tc>
                <a:tc>
                  <a:txBody>
                    <a:bodyPr/>
                    <a:lstStyle/>
                    <a:p>
                      <a:r>
                        <a:rPr lang="en-US" dirty="0" smtClean="0"/>
                        <a:t>practice</a:t>
                      </a:r>
                      <a:r>
                        <a:rPr lang="en-US" baseline="0" dirty="0" smtClean="0"/>
                        <a:t> guideline</a:t>
                      </a:r>
                      <a:endParaRPr lang="en-US" dirty="0"/>
                    </a:p>
                  </a:txBody>
                  <a:tcPr>
                    <a:solidFill>
                      <a:srgbClr val="FFC000"/>
                    </a:solidFill>
                  </a:tcPr>
                </a:tc>
              </a:tr>
            </a:tbl>
          </a:graphicData>
        </a:graphic>
      </p:graphicFrame>
    </p:spTree>
    <p:extLst>
      <p:ext uri="{BB962C8B-B14F-4D97-AF65-F5344CB8AC3E}">
        <p14:creationId xmlns:p14="http://schemas.microsoft.com/office/powerpoint/2010/main" val="63013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9180" y="137683"/>
            <a:ext cx="8743049" cy="707886"/>
          </a:xfrm>
          <a:prstGeom prst="rect">
            <a:avLst/>
          </a:prstGeom>
          <a:noFill/>
        </p:spPr>
        <p:txBody>
          <a:bodyPr wrap="square" rtlCol="0">
            <a:spAutoFit/>
          </a:bodyPr>
          <a:lstStyle/>
          <a:p>
            <a:pPr algn="ctr"/>
            <a:r>
              <a:rPr lang="en-US" sz="4000" dirty="0" smtClean="0">
                <a:solidFill>
                  <a:schemeClr val="tx2"/>
                </a:solidFill>
                <a:latin typeface="+mj-lt"/>
              </a:rPr>
              <a:t>ClinVar </a:t>
            </a:r>
            <a:r>
              <a:rPr lang="en-US" sz="4000" smtClean="0">
                <a:solidFill>
                  <a:schemeClr val="tx2"/>
                </a:solidFill>
                <a:latin typeface="+mj-lt"/>
              </a:rPr>
              <a:t>RCV record display</a:t>
            </a:r>
            <a:endParaRPr lang="en-US" sz="4000" dirty="0">
              <a:solidFill>
                <a:schemeClr val="tx2"/>
              </a:solidFill>
              <a:latin typeface="+mj-lt"/>
            </a:endParaRPr>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874" t="35625" r="25773" b="31176"/>
          <a:stretch/>
        </p:blipFill>
        <p:spPr bwMode="auto">
          <a:xfrm>
            <a:off x="87708" y="1501490"/>
            <a:ext cx="8945992" cy="356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3973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1557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smtClean="0">
                <a:solidFill>
                  <a:schemeClr val="tx2"/>
                </a:solidFill>
              </a:rPr>
              <a:t>Allele report – available in 2013</a:t>
            </a:r>
            <a:endParaRPr lang="en-US" sz="4000" dirty="0">
              <a:solidFill>
                <a:schemeClr val="tx2"/>
              </a:solidFill>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80" t="47283" r="2014" b="28139"/>
          <a:stretch/>
        </p:blipFill>
        <p:spPr bwMode="auto">
          <a:xfrm>
            <a:off x="308916" y="1990164"/>
            <a:ext cx="8549171" cy="203320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3352800" y="2514600"/>
            <a:ext cx="2133600" cy="15087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57200" y="784895"/>
            <a:ext cx="8204880" cy="6073105"/>
            <a:chOff x="476126" y="765814"/>
            <a:chExt cx="8204880" cy="6073105"/>
          </a:xfrm>
        </p:grpSpPr>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058" t="12674" r="2533" b="11381"/>
            <a:stretch/>
          </p:blipFill>
          <p:spPr bwMode="auto">
            <a:xfrm>
              <a:off x="476126" y="765814"/>
              <a:ext cx="8204880" cy="6073105"/>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grpSp>
          <p:nvGrpSpPr>
            <p:cNvPr id="2" name="Group 1"/>
            <p:cNvGrpSpPr/>
            <p:nvPr/>
          </p:nvGrpSpPr>
          <p:grpSpPr>
            <a:xfrm>
              <a:off x="995259" y="3654698"/>
              <a:ext cx="828792" cy="179099"/>
              <a:chOff x="1000022" y="3654698"/>
              <a:chExt cx="828792" cy="179099"/>
            </a:xfrm>
          </p:grpSpPr>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990" t="48741" r="86405" b="49020"/>
              <a:stretch/>
            </p:blipFill>
            <p:spPr bwMode="auto">
              <a:xfrm>
                <a:off x="1266722" y="3654714"/>
                <a:ext cx="562092" cy="1790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6"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95" t="48741" r="83271" b="49020"/>
              <a:stretch/>
            </p:blipFill>
            <p:spPr bwMode="auto">
              <a:xfrm>
                <a:off x="1000022" y="3654698"/>
                <a:ext cx="266700" cy="1790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nvGrpSpPr>
            <p:cNvPr id="8" name="Group 7"/>
            <p:cNvGrpSpPr/>
            <p:nvPr/>
          </p:nvGrpSpPr>
          <p:grpSpPr>
            <a:xfrm>
              <a:off x="990496" y="5297760"/>
              <a:ext cx="828792" cy="179099"/>
              <a:chOff x="1000022" y="3654698"/>
              <a:chExt cx="828792" cy="179099"/>
            </a:xfrm>
          </p:grpSpPr>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990" t="48741" r="86405" b="49020"/>
              <a:stretch/>
            </p:blipFill>
            <p:spPr bwMode="auto">
              <a:xfrm>
                <a:off x="1266722" y="3654714"/>
                <a:ext cx="562092" cy="1790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3595" t="48741" r="83271" b="49020"/>
              <a:stretch/>
            </p:blipFill>
            <p:spPr bwMode="auto">
              <a:xfrm>
                <a:off x="1000022" y="3654698"/>
                <a:ext cx="266700" cy="17908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grpSp>
      </p:grpSp>
    </p:spTree>
    <p:extLst>
      <p:ext uri="{BB962C8B-B14F-4D97-AF65-F5344CB8AC3E}">
        <p14:creationId xmlns:p14="http://schemas.microsoft.com/office/powerpoint/2010/main" val="332232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08822"/>
            <a:ext cx="8229600" cy="1143000"/>
          </a:xfrm>
        </p:spPr>
        <p:txBody>
          <a:bodyPr>
            <a:normAutofit fontScale="90000"/>
          </a:bodyPr>
          <a:lstStyle/>
          <a:p>
            <a:r>
              <a:rPr lang="en-US" dirty="0" smtClean="0">
                <a:solidFill>
                  <a:schemeClr val="tx2"/>
                </a:solidFill>
              </a:rPr>
              <a:t>Submitting a reviewed record - CFTR</a:t>
            </a:r>
            <a:endParaRPr lang="en-US" dirty="0">
              <a:solidFill>
                <a:schemeClr val="tx2"/>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86" t="13690" r="37152" b="4879"/>
          <a:stretch/>
        </p:blipFill>
        <p:spPr bwMode="auto">
          <a:xfrm>
            <a:off x="297751" y="753901"/>
            <a:ext cx="5774651" cy="593822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765" t="35641" r="27478" b="21519"/>
          <a:stretch/>
        </p:blipFill>
        <p:spPr bwMode="auto">
          <a:xfrm>
            <a:off x="139987" y="1791925"/>
            <a:ext cx="8458200" cy="3905026"/>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7" name="Oval 6"/>
          <p:cNvSpPr/>
          <p:nvPr/>
        </p:nvSpPr>
        <p:spPr>
          <a:xfrm>
            <a:off x="1547649" y="1085193"/>
            <a:ext cx="2603938" cy="609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pic>
        <p:nvPicPr>
          <p:cNvPr id="1028"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766" t="11679" r="26838" b="4295"/>
          <a:stretch/>
        </p:blipFill>
        <p:spPr bwMode="auto">
          <a:xfrm>
            <a:off x="3303694" y="629020"/>
            <a:ext cx="5682673" cy="5978597"/>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8" name="Oval 7"/>
          <p:cNvSpPr/>
          <p:nvPr/>
        </p:nvSpPr>
        <p:spPr>
          <a:xfrm>
            <a:off x="2658503" y="4277983"/>
            <a:ext cx="6327864"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00"/>
              </a:solidFill>
            </a:endParaRPr>
          </a:p>
        </p:txBody>
      </p:sp>
    </p:spTree>
    <p:extLst>
      <p:ext uri="{BB962C8B-B14F-4D97-AF65-F5344CB8AC3E}">
        <p14:creationId xmlns:p14="http://schemas.microsoft.com/office/powerpoint/2010/main" val="324354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125" y="76200"/>
            <a:ext cx="7620000" cy="914400"/>
          </a:xfrm>
        </p:spPr>
        <p:txBody>
          <a:bodyPr/>
          <a:lstStyle/>
          <a:p>
            <a:r>
              <a:rPr lang="en-US" dirty="0" smtClean="0">
                <a:solidFill>
                  <a:schemeClr val="tx2"/>
                </a:solidFill>
              </a:rPr>
              <a:t>Acknowledgements</a:t>
            </a:r>
            <a:endParaRPr lang="en-US" dirty="0">
              <a:solidFill>
                <a:schemeClr val="tx2"/>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241688905"/>
              </p:ext>
            </p:extLst>
          </p:nvPr>
        </p:nvGraphicFramePr>
        <p:xfrm>
          <a:off x="304800" y="885024"/>
          <a:ext cx="8458201" cy="5713896"/>
        </p:xfrm>
        <a:graphic>
          <a:graphicData uri="http://schemas.openxmlformats.org/drawingml/2006/table">
            <a:tbl>
              <a:tblPr firstRow="1" bandRow="1">
                <a:tableStyleId>{2D5ABB26-0587-4C30-8999-92F81FD0307C}</a:tableStyleId>
              </a:tblPr>
              <a:tblGrid>
                <a:gridCol w="3252403"/>
                <a:gridCol w="2310197"/>
                <a:gridCol w="2895601"/>
              </a:tblGrid>
              <a:tr h="638976">
                <a:tc>
                  <a:txBody>
                    <a:bodyPr/>
                    <a:lstStyle/>
                    <a:p>
                      <a:r>
                        <a:rPr lang="en-US" b="1" dirty="0" smtClean="0"/>
                        <a:t>ClinVar/Gene/GTR</a:t>
                      </a:r>
                      <a:r>
                        <a:rPr lang="en-US" b="1" baseline="0" dirty="0" smtClean="0"/>
                        <a:t>/</a:t>
                      </a:r>
                    </a:p>
                    <a:p>
                      <a:r>
                        <a:rPr lang="en-US" b="1" baseline="0" dirty="0" smtClean="0"/>
                        <a:t>MedGen/RefSeqGene</a:t>
                      </a:r>
                      <a:endParaRPr lang="en-US" b="1" baseline="0" dirty="0" smtClean="0"/>
                    </a:p>
                  </a:txBody>
                  <a:tcPr/>
                </a:tc>
                <a:tc>
                  <a:txBody>
                    <a:bodyPr/>
                    <a:lstStyle/>
                    <a:p>
                      <a:endParaRPr lang="en-US" b="1" dirty="0" smtClean="0"/>
                    </a:p>
                    <a:p>
                      <a:r>
                        <a:rPr lang="en-US" b="1" dirty="0" smtClean="0"/>
                        <a:t>dbSNP/dbVar/dbGaP</a:t>
                      </a:r>
                      <a:endParaRPr lang="en-US" b="1" dirty="0"/>
                    </a:p>
                  </a:txBody>
                  <a:tcPr/>
                </a:tc>
                <a:tc>
                  <a:txBody>
                    <a:bodyPr/>
                    <a:lstStyle/>
                    <a:p>
                      <a:endParaRPr lang="en-US" b="1" dirty="0" smtClean="0"/>
                    </a:p>
                    <a:p>
                      <a:r>
                        <a:rPr lang="en-US" b="1" dirty="0" smtClean="0"/>
                        <a:t>ICCG/</a:t>
                      </a:r>
                      <a:r>
                        <a:rPr lang="en-US" b="1" dirty="0" err="1" smtClean="0"/>
                        <a:t>ClinGen</a:t>
                      </a:r>
                      <a:endParaRPr lang="en-US" b="1" dirty="0"/>
                    </a:p>
                  </a:txBody>
                  <a:tcPr/>
                </a:tc>
              </a:tr>
              <a:tr h="1554480">
                <a:tc rowSpan="5">
                  <a:txBody>
                    <a:bodyPr/>
                    <a:lstStyle/>
                    <a:p>
                      <a:pPr algn="l"/>
                      <a:r>
                        <a:rPr lang="en-US" dirty="0" smtClean="0"/>
                        <a:t>Alex </a:t>
                      </a:r>
                      <a:r>
                        <a:rPr lang="en-US" dirty="0" smtClean="0"/>
                        <a:t>Astashyn	</a:t>
                      </a:r>
                      <a:r>
                        <a:rPr lang="en-US" dirty="0" smtClean="0"/>
                        <a:t>                 </a:t>
                      </a:r>
                      <a:r>
                        <a:rPr lang="en-US" dirty="0" smtClean="0"/>
                        <a:t>Shanmuga Chitipiralla</a:t>
                      </a:r>
                    </a:p>
                    <a:p>
                      <a:pPr algn="l"/>
                      <a:r>
                        <a:rPr lang="en-US" dirty="0" smtClean="0"/>
                        <a:t>Viatcheslav</a:t>
                      </a:r>
                      <a:r>
                        <a:rPr lang="en-US" baseline="0" dirty="0" smtClean="0"/>
                        <a:t>  </a:t>
                      </a:r>
                      <a:r>
                        <a:rPr lang="en-US" baseline="0" dirty="0" smtClean="0"/>
                        <a:t>Gorelenkov</a:t>
                      </a:r>
                    </a:p>
                    <a:p>
                      <a:pPr algn="l"/>
                      <a:r>
                        <a:rPr lang="en-US" baseline="0" dirty="0" smtClean="0"/>
                        <a:t>Baoshan Gu</a:t>
                      </a:r>
                      <a:endParaRPr lang="en-US" dirty="0" smtClean="0"/>
                    </a:p>
                    <a:p>
                      <a:pPr algn="l"/>
                      <a:r>
                        <a:rPr lang="en-US" dirty="0" smtClean="0"/>
                        <a:t>Douglas Hoffman </a:t>
                      </a:r>
                    </a:p>
                    <a:p>
                      <a:pPr algn="l"/>
                      <a:r>
                        <a:rPr lang="en-US" dirty="0" smtClean="0"/>
                        <a:t>Wonhee Jang </a:t>
                      </a:r>
                    </a:p>
                    <a:p>
                      <a:pPr algn="l"/>
                      <a:r>
                        <a:rPr lang="en-US" dirty="0" smtClean="0"/>
                        <a:t>Brandi Kattman</a:t>
                      </a:r>
                    </a:p>
                    <a:p>
                      <a:pPr algn="l"/>
                      <a:r>
                        <a:rPr lang="en-US" dirty="0" smtClean="0"/>
                        <a:t>Ken Katz	</a:t>
                      </a:r>
                      <a:endParaRPr lang="en-US" dirty="0" smtClean="0"/>
                    </a:p>
                    <a:p>
                      <a:pPr algn="l"/>
                      <a:r>
                        <a:rPr lang="en-US" dirty="0" smtClean="0"/>
                        <a:t>Melissa Landrum</a:t>
                      </a:r>
                      <a:endParaRPr lang="en-US" dirty="0" smtClean="0"/>
                    </a:p>
                    <a:p>
                      <a:pPr algn="l"/>
                      <a:r>
                        <a:rPr lang="en-US" dirty="0" smtClean="0"/>
                        <a:t>Jennifer Lee</a:t>
                      </a:r>
                      <a:r>
                        <a:rPr lang="en-US" baseline="0" dirty="0" smtClean="0"/>
                        <a:t> </a:t>
                      </a:r>
                      <a:endParaRPr lang="en-US" dirty="0" smtClean="0"/>
                    </a:p>
                    <a:p>
                      <a:pPr algn="l"/>
                      <a:r>
                        <a:rPr lang="en-US" dirty="0" smtClean="0"/>
                        <a:t>Adriana Malheiro </a:t>
                      </a:r>
                    </a:p>
                    <a:p>
                      <a:pPr algn="l"/>
                      <a:r>
                        <a:rPr lang="en-US" dirty="0" smtClean="0"/>
                        <a:t>Michael </a:t>
                      </a:r>
                      <a:r>
                        <a:rPr lang="en-US" dirty="0" smtClean="0"/>
                        <a:t>Ovetsky</a:t>
                      </a:r>
                    </a:p>
                    <a:p>
                      <a:pPr algn="l"/>
                      <a:r>
                        <a:rPr lang="en-US" dirty="0" smtClean="0"/>
                        <a:t>George </a:t>
                      </a:r>
                      <a:r>
                        <a:rPr lang="en-US" dirty="0" smtClean="0"/>
                        <a:t>Riley   </a:t>
                      </a:r>
                    </a:p>
                    <a:p>
                      <a:pPr algn="l"/>
                      <a:r>
                        <a:rPr lang="en-US" dirty="0" smtClean="0"/>
                        <a:t>Wendy Rubinstein</a:t>
                      </a:r>
                    </a:p>
                    <a:p>
                      <a:pPr algn="l"/>
                      <a:r>
                        <a:rPr lang="en-US" dirty="0" smtClean="0"/>
                        <a:t>Amanjeev Sethi                                     </a:t>
                      </a:r>
                      <a:endParaRPr lang="en-US" b="1" dirty="0" smtClean="0"/>
                    </a:p>
                    <a:p>
                      <a:pPr algn="l"/>
                      <a:r>
                        <a:rPr lang="en-US" dirty="0" smtClean="0"/>
                        <a:t>Ray Tully  </a:t>
                      </a:r>
                    </a:p>
                    <a:p>
                      <a:pPr algn="l"/>
                      <a:r>
                        <a:rPr lang="en-US" dirty="0" smtClean="0"/>
                        <a:t>Ricardo </a:t>
                      </a:r>
                      <a:r>
                        <a:rPr lang="en-US" dirty="0" err="1" smtClean="0"/>
                        <a:t>Villamarin</a:t>
                      </a:r>
                      <a:r>
                        <a:rPr lang="en-US" dirty="0" smtClean="0"/>
                        <a:t> </a:t>
                      </a:r>
                    </a:p>
                  </a:txBody>
                  <a:tcPr/>
                </a:tc>
                <a:tc rowSpan="3">
                  <a:txBody>
                    <a:bodyPr/>
                    <a:lstStyle/>
                    <a:p>
                      <a:r>
                        <a:rPr lang="en-US" dirty="0" smtClean="0"/>
                        <a:t>Deanna Church</a:t>
                      </a:r>
                    </a:p>
                    <a:p>
                      <a:r>
                        <a:rPr lang="en-US" dirty="0" smtClean="0"/>
                        <a:t>Michael Feolo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Lon Phan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Ming Ward</a:t>
                      </a:r>
                    </a:p>
                    <a:p>
                      <a:r>
                        <a:rPr lang="en-US" dirty="0" smtClean="0"/>
                        <a:t>John</a:t>
                      </a:r>
                      <a:r>
                        <a:rPr lang="en-US" baseline="0" dirty="0" smtClean="0"/>
                        <a:t> Garner</a:t>
                      </a:r>
                    </a:p>
                    <a:p>
                      <a:r>
                        <a:rPr lang="en-US" baseline="0" dirty="0" smtClean="0"/>
                        <a:t>Tim Hefferon</a:t>
                      </a:r>
                    </a:p>
                    <a:p>
                      <a:r>
                        <a:rPr lang="en-US" baseline="0" dirty="0" smtClean="0"/>
                        <a:t>Brad Holmes</a:t>
                      </a:r>
                    </a:p>
                    <a:p>
                      <a:r>
                        <a:rPr lang="en-US" baseline="0" dirty="0" smtClean="0"/>
                        <a:t>John Lopez</a:t>
                      </a:r>
                    </a:p>
                    <a:p>
                      <a:r>
                        <a:rPr lang="en-US" baseline="0" dirty="0" smtClean="0"/>
                        <a:t>Rama Maiti</a:t>
                      </a:r>
                    </a:p>
                    <a:p>
                      <a:r>
                        <a:rPr lang="en-US" baseline="0" dirty="0" smtClean="0"/>
                        <a:t>Jose Mena</a:t>
                      </a:r>
                    </a:p>
                    <a:p>
                      <a:r>
                        <a:rPr lang="en-US" baseline="0" dirty="0" smtClean="0"/>
                        <a:t>David </a:t>
                      </a:r>
                      <a:r>
                        <a:rPr lang="en-US" baseline="0" dirty="0" smtClean="0"/>
                        <a:t>Shao</a:t>
                      </a:r>
                    </a:p>
                    <a:p>
                      <a:endParaRPr lang="en-US" baseline="0" dirty="0" smtClean="0"/>
                    </a:p>
                  </a:txBody>
                  <a:tcPr/>
                </a:tc>
                <a:tc>
                  <a:txBody>
                    <a:bodyPr/>
                    <a:lstStyle/>
                    <a:p>
                      <a:r>
                        <a:rPr lang="en-US" baseline="0" dirty="0" smtClean="0"/>
                        <a:t>Sherri Bale</a:t>
                      </a:r>
                    </a:p>
                    <a:p>
                      <a:r>
                        <a:rPr lang="en-US" baseline="0" dirty="0" err="1" smtClean="0"/>
                        <a:t>Madhuri</a:t>
                      </a:r>
                      <a:r>
                        <a:rPr lang="en-US" baseline="0" dirty="0" smtClean="0"/>
                        <a:t> </a:t>
                      </a:r>
                      <a:r>
                        <a:rPr lang="en-US" baseline="0" dirty="0" err="1" smtClean="0"/>
                        <a:t>Hegde</a:t>
                      </a:r>
                      <a:endParaRPr lang="en-US" baseline="0" dirty="0" smtClean="0"/>
                    </a:p>
                    <a:p>
                      <a:r>
                        <a:rPr lang="en-US" baseline="0" dirty="0" smtClean="0"/>
                        <a:t>Christa Martin</a:t>
                      </a:r>
                    </a:p>
                    <a:p>
                      <a:r>
                        <a:rPr lang="en-US" baseline="0" smtClean="0"/>
                        <a:t>Joyce Mitchell</a:t>
                      </a:r>
                      <a:endParaRPr lang="en-US" baseline="0" dirty="0" smtClean="0"/>
                    </a:p>
                    <a:p>
                      <a:r>
                        <a:rPr lang="en-US" baseline="0" dirty="0" smtClean="0"/>
                        <a:t>Heidi Rehm</a:t>
                      </a:r>
                    </a:p>
                    <a:p>
                      <a:r>
                        <a:rPr lang="en-US" baseline="0" dirty="0" smtClean="0"/>
                        <a:t>Erin Riggs</a:t>
                      </a:r>
                    </a:p>
                    <a:p>
                      <a:r>
                        <a:rPr lang="en-US" baseline="0" dirty="0" smtClean="0"/>
                        <a:t>…and many </a:t>
                      </a:r>
                      <a:r>
                        <a:rPr lang="en-US" baseline="0" dirty="0" err="1" smtClean="0"/>
                        <a:t>many</a:t>
                      </a:r>
                      <a:r>
                        <a:rPr lang="en-US" baseline="0" dirty="0" smtClean="0"/>
                        <a:t> others</a:t>
                      </a:r>
                      <a:endParaRPr lang="en-US" baseline="0" dirty="0" smtClean="0"/>
                    </a:p>
                  </a:txBody>
                  <a:tcPr/>
                </a:tc>
              </a:tr>
              <a:tr h="395136">
                <a:tc vMerge="1">
                  <a:txBody>
                    <a:bodyPr/>
                    <a:lstStyle/>
                    <a:p>
                      <a:endParaRPr lang="en-US"/>
                    </a:p>
                  </a:txBody>
                  <a:tcPr/>
                </a:tc>
                <a:tc v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All</a:t>
                      </a:r>
                      <a:r>
                        <a:rPr lang="en-US" b="1" baseline="0" dirty="0" smtClean="0"/>
                        <a:t> of NCBI</a:t>
                      </a:r>
                      <a:endParaRPr lang="en-US" b="1" dirty="0" smtClean="0"/>
                    </a:p>
                  </a:txBody>
                  <a:tcPr/>
                </a:tc>
              </a:tr>
              <a:tr h="777240">
                <a:tc vMerge="1">
                  <a:txBody>
                    <a:bodyPr/>
                    <a:lstStyle/>
                    <a:p>
                      <a:endParaRPr lang="en-US"/>
                    </a:p>
                  </a:txBody>
                  <a:tcPr/>
                </a:tc>
                <a:tc vMerge="1">
                  <a:txBody>
                    <a:bodyPr/>
                    <a:lstStyle/>
                    <a:p>
                      <a:endParaRPr lang="en-US"/>
                    </a:p>
                  </a:txBody>
                  <a:tcPr/>
                </a:tc>
                <a:tc>
                  <a:txBody>
                    <a:bodyPr/>
                    <a:lstStyle/>
                    <a:p>
                      <a:r>
                        <a:rPr lang="en-US" b="0" baseline="0" dirty="0" smtClean="0"/>
                        <a:t>Jim Ostell </a:t>
                      </a:r>
                    </a:p>
                    <a:p>
                      <a:r>
                        <a:rPr lang="en-US" b="0" baseline="0" dirty="0" smtClean="0"/>
                        <a:t>Steve Sherry </a:t>
                      </a:r>
                    </a:p>
                    <a:p>
                      <a:endParaRPr lang="en-US" baseline="0" dirty="0" smtClean="0"/>
                    </a:p>
                  </a:txBody>
                  <a:tcPr/>
                </a:tc>
              </a:tr>
              <a:tr h="334182">
                <a:tc vMerge="1">
                  <a:txBody>
                    <a:bodyPr/>
                    <a:lstStyle/>
                    <a:p>
                      <a:endParaRPr lang="en-US" dirty="0"/>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Submitters</a:t>
                      </a:r>
                      <a:endParaRPr lang="en-US" b="1"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p>
                  </a:txBody>
                  <a:tcPr/>
                </a:tc>
              </a:tr>
              <a:tr h="1324776">
                <a:tc vMerge="1">
                  <a:txBody>
                    <a:bodyPr/>
                    <a:lstStyle/>
                    <a:p>
                      <a:endParaRPr lang="en-US" dirty="0"/>
                    </a:p>
                  </a:txBody>
                  <a:tcPr/>
                </a:tc>
                <a:tc gridSpan="2">
                  <a:txBody>
                    <a:bodyPr/>
                    <a:lstStyle/>
                    <a:p>
                      <a:r>
                        <a:rPr lang="en-US" b="0" baseline="0" dirty="0" smtClean="0"/>
                        <a:t>SCRP</a:t>
                      </a:r>
                    </a:p>
                    <a:p>
                      <a:r>
                        <a:rPr lang="en-US" b="0" baseline="0" dirty="0" smtClean="0"/>
                        <a:t>…http://www.ncbi.nlm.nih.gov/clinvar/submitters/</a:t>
                      </a:r>
                      <a:endParaRPr lang="en-US" b="0" baseline="0" dirty="0" smtClean="0"/>
                    </a:p>
                  </a:txBody>
                  <a:tcPr/>
                </a:tc>
                <a:tc hMerge="1">
                  <a:txBody>
                    <a:bodyPr/>
                    <a:lstStyle/>
                    <a:p>
                      <a:endParaRPr lang="en-US" b="0" baseline="0" dirty="0" smtClean="0"/>
                    </a:p>
                  </a:txBody>
                  <a:tcPr/>
                </a:tc>
              </a:tr>
            </a:tbl>
          </a:graphicData>
        </a:graphic>
      </p:graphicFrame>
    </p:spTree>
    <p:extLst>
      <p:ext uri="{BB962C8B-B14F-4D97-AF65-F5344CB8AC3E}">
        <p14:creationId xmlns:p14="http://schemas.microsoft.com/office/powerpoint/2010/main" val="24137598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Submissions welcomed!</a:t>
            </a:r>
            <a:endParaRPr lang="en-US" dirty="0"/>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9" t="-2345" r="3119" b="72118"/>
          <a:stretch/>
        </p:blipFill>
        <p:spPr bwMode="auto">
          <a:xfrm>
            <a:off x="1752600" y="762000"/>
            <a:ext cx="6253390" cy="1414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438400"/>
            <a:ext cx="8980535" cy="584775"/>
          </a:xfrm>
          <a:prstGeom prst="rect">
            <a:avLst/>
          </a:prstGeom>
          <a:noFill/>
        </p:spPr>
        <p:txBody>
          <a:bodyPr wrap="none" rtlCol="0">
            <a:spAutoFit/>
          </a:bodyPr>
          <a:lstStyle/>
          <a:p>
            <a:r>
              <a:rPr lang="en-US" sz="3200" b="1" dirty="0" smtClean="0"/>
              <a:t>http://www.ncbi.nlm.nih.gov/clinvar/docs/submit/</a:t>
            </a:r>
            <a:endParaRPr lang="en-US" sz="3200" b="1" dirty="0"/>
          </a:p>
        </p:txBody>
      </p:sp>
      <p:sp>
        <p:nvSpPr>
          <p:cNvPr id="4" name="TextBox 3"/>
          <p:cNvSpPr txBox="1"/>
          <p:nvPr/>
        </p:nvSpPr>
        <p:spPr>
          <a:xfrm>
            <a:off x="2438400" y="3200400"/>
            <a:ext cx="4518288" cy="1077218"/>
          </a:xfrm>
          <a:prstGeom prst="rect">
            <a:avLst/>
          </a:prstGeom>
          <a:noFill/>
        </p:spPr>
        <p:txBody>
          <a:bodyPr wrap="none" rtlCol="0">
            <a:spAutoFit/>
          </a:bodyPr>
          <a:lstStyle/>
          <a:p>
            <a:r>
              <a:rPr lang="en-US" sz="3200" b="1" dirty="0" smtClean="0">
                <a:hlinkClick r:id="rId3"/>
              </a:rPr>
              <a:t>clinvar@ncbi.nlm.nih.gov</a:t>
            </a:r>
            <a:endParaRPr lang="en-US" sz="3200" b="1" dirty="0" smtClean="0"/>
          </a:p>
          <a:p>
            <a:r>
              <a:rPr lang="en-US" sz="3200" b="1" dirty="0" smtClean="0"/>
              <a:t>info@ncbi.nlm.nih.gov</a:t>
            </a:r>
            <a:endParaRPr lang="en-US" sz="3200" b="1" dirty="0"/>
          </a:p>
        </p:txBody>
      </p:sp>
      <p:sp>
        <p:nvSpPr>
          <p:cNvPr id="5" name="TextBox 4"/>
          <p:cNvSpPr txBox="1"/>
          <p:nvPr/>
        </p:nvSpPr>
        <p:spPr>
          <a:xfrm>
            <a:off x="346655" y="4419600"/>
            <a:ext cx="8416345" cy="1754326"/>
          </a:xfrm>
          <a:prstGeom prst="rect">
            <a:avLst/>
          </a:prstGeom>
          <a:noFill/>
          <a:ln w="38100" cmpd="thickThin">
            <a:solidFill>
              <a:schemeClr val="accent1">
                <a:lumMod val="75000"/>
              </a:schemeClr>
            </a:solidFill>
          </a:ln>
        </p:spPr>
        <p:txBody>
          <a:bodyPr wrap="square" rtlCol="0">
            <a:spAutoFit/>
          </a:bodyPr>
          <a:lstStyle/>
          <a:p>
            <a:pPr algn="ctr"/>
            <a:r>
              <a:rPr lang="en-US" sz="3600" dirty="0" smtClean="0"/>
              <a:t>The accuracy and completeness of the databases depend on submissions and feedback</a:t>
            </a:r>
            <a:endParaRPr lang="en-US" sz="3600" dirty="0"/>
          </a:p>
        </p:txBody>
      </p:sp>
    </p:spTree>
    <p:extLst>
      <p:ext uri="{BB962C8B-B14F-4D97-AF65-F5344CB8AC3E}">
        <p14:creationId xmlns:p14="http://schemas.microsoft.com/office/powerpoint/2010/main" val="25673935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status</a:t>
            </a:r>
            <a:endParaRPr lang="en-US" dirty="0"/>
          </a:p>
        </p:txBody>
      </p:sp>
      <p:sp>
        <p:nvSpPr>
          <p:cNvPr id="3" name="TextBox 2"/>
          <p:cNvSpPr txBox="1"/>
          <p:nvPr/>
        </p:nvSpPr>
        <p:spPr>
          <a:xfrm>
            <a:off x="6096" y="6170188"/>
            <a:ext cx="6834435" cy="492443"/>
          </a:xfrm>
          <a:prstGeom prst="rect">
            <a:avLst/>
          </a:prstGeom>
          <a:noFill/>
        </p:spPr>
        <p:txBody>
          <a:bodyPr wrap="none" rtlCol="0">
            <a:spAutoFit/>
          </a:bodyPr>
          <a:lstStyle/>
          <a:p>
            <a:r>
              <a:rPr lang="en-US" sz="2500" dirty="0" smtClean="0">
                <a:hlinkClick r:id="rId3"/>
              </a:rPr>
              <a:t>http://www.ncbi.nlm.nih.gov/clinvar/submitters/</a:t>
            </a:r>
            <a:endParaRPr lang="en-US" sz="2500"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219200"/>
            <a:ext cx="7848600" cy="490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42327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44932082"/>
              </p:ext>
            </p:extLst>
          </p:nvPr>
        </p:nvGraphicFramePr>
        <p:xfrm>
          <a:off x="990600" y="762000"/>
          <a:ext cx="7315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229600" cy="411162"/>
          </a:xfrm>
        </p:spPr>
        <p:txBody>
          <a:bodyPr>
            <a:noAutofit/>
          </a:bodyPr>
          <a:lstStyle/>
          <a:p>
            <a:r>
              <a:rPr lang="en-US" sz="2800" dirty="0" smtClean="0"/>
              <a:t>ClinVar integrates four major domains of information</a:t>
            </a:r>
            <a:endParaRPr lang="en-US" sz="2800" dirty="0"/>
          </a:p>
        </p:txBody>
      </p:sp>
    </p:spTree>
    <p:extLst>
      <p:ext uri="{BB962C8B-B14F-4D97-AF65-F5344CB8AC3E}">
        <p14:creationId xmlns:p14="http://schemas.microsoft.com/office/powerpoint/2010/main" val="22308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368770964"/>
              </p:ext>
            </p:extLst>
          </p:nvPr>
        </p:nvGraphicFramePr>
        <p:xfrm>
          <a:off x="990600" y="762000"/>
          <a:ext cx="7315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274638"/>
            <a:ext cx="8229600" cy="411162"/>
          </a:xfrm>
        </p:spPr>
        <p:txBody>
          <a:bodyPr>
            <a:noAutofit/>
          </a:bodyPr>
          <a:lstStyle/>
          <a:p>
            <a:r>
              <a:rPr lang="en-US" sz="2800" dirty="0" smtClean="0"/>
              <a:t>Domains </a:t>
            </a:r>
            <a:r>
              <a:rPr lang="en-US" sz="2800" dirty="0" smtClean="0"/>
              <a:t>in ClinVar related to other NCBI databases</a:t>
            </a:r>
            <a:endParaRPr lang="en-US" sz="2800" dirty="0"/>
          </a:p>
        </p:txBody>
      </p:sp>
      <p:grpSp>
        <p:nvGrpSpPr>
          <p:cNvPr id="17" name="Group 16"/>
          <p:cNvGrpSpPr/>
          <p:nvPr/>
        </p:nvGrpSpPr>
        <p:grpSpPr>
          <a:xfrm>
            <a:off x="762000" y="1295400"/>
            <a:ext cx="1674876" cy="914400"/>
            <a:chOff x="762000" y="1295400"/>
            <a:chExt cx="1674876" cy="914400"/>
          </a:xfrm>
        </p:grpSpPr>
        <p:sp>
          <p:nvSpPr>
            <p:cNvPr id="4" name="Rounded Rectangle 3"/>
            <p:cNvSpPr/>
            <p:nvPr/>
          </p:nvSpPr>
          <p:spPr>
            <a:xfrm>
              <a:off x="762000" y="12954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dbSNP</a:t>
              </a:r>
            </a:p>
            <a:p>
              <a:pPr algn="ctr"/>
              <a:r>
                <a:rPr lang="en-US" dirty="0" smtClean="0"/>
                <a:t>dbVar</a:t>
              </a:r>
              <a:endParaRPr lang="en-US" dirty="0"/>
            </a:p>
          </p:txBody>
        </p:sp>
        <p:sp>
          <p:nvSpPr>
            <p:cNvPr id="6" name="Left-Right Arrow 5"/>
            <p:cNvSpPr/>
            <p:nvPr/>
          </p:nvSpPr>
          <p:spPr>
            <a:xfrm>
              <a:off x="1828800" y="1738884"/>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762000" y="2362200"/>
            <a:ext cx="1674876" cy="914400"/>
            <a:chOff x="762000" y="2362200"/>
            <a:chExt cx="1674876" cy="914400"/>
          </a:xfrm>
        </p:grpSpPr>
        <p:sp>
          <p:nvSpPr>
            <p:cNvPr id="5" name="Rounded Rectangle 4"/>
            <p:cNvSpPr/>
            <p:nvPr/>
          </p:nvSpPr>
          <p:spPr>
            <a:xfrm>
              <a:off x="762000" y="23622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Gene/GTR</a:t>
              </a:r>
              <a:endParaRPr lang="en-US" dirty="0"/>
            </a:p>
          </p:txBody>
        </p:sp>
        <p:sp>
          <p:nvSpPr>
            <p:cNvPr id="7" name="Left-Right Arrow 6"/>
            <p:cNvSpPr/>
            <p:nvPr/>
          </p:nvSpPr>
          <p:spPr>
            <a:xfrm>
              <a:off x="1828800" y="2590800"/>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859524" y="1600200"/>
            <a:ext cx="1827276" cy="990600"/>
            <a:chOff x="6859524" y="1600200"/>
            <a:chExt cx="1827276" cy="990600"/>
          </a:xfrm>
        </p:grpSpPr>
        <p:sp>
          <p:nvSpPr>
            <p:cNvPr id="8" name="Rounded Rectangle 7"/>
            <p:cNvSpPr/>
            <p:nvPr/>
          </p:nvSpPr>
          <p:spPr>
            <a:xfrm>
              <a:off x="7543800" y="1600200"/>
              <a:ext cx="1143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MedGen</a:t>
              </a:r>
            </a:p>
            <a:p>
              <a:pPr algn="ctr"/>
              <a:r>
                <a:rPr lang="en-US" dirty="0" smtClean="0"/>
                <a:t>(HPO, OMIM)</a:t>
              </a:r>
              <a:endParaRPr lang="en-US" dirty="0"/>
            </a:p>
          </p:txBody>
        </p:sp>
        <p:sp>
          <p:nvSpPr>
            <p:cNvPr id="9" name="Left-Right Arrow 8"/>
            <p:cNvSpPr/>
            <p:nvPr/>
          </p:nvSpPr>
          <p:spPr>
            <a:xfrm>
              <a:off x="6859524" y="1905000"/>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ounded Rectangle 19"/>
          <p:cNvSpPr/>
          <p:nvPr/>
        </p:nvSpPr>
        <p:spPr>
          <a:xfrm>
            <a:off x="2819400" y="2590800"/>
            <a:ext cx="3733800" cy="609600"/>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Defines an accession from submitters</a:t>
            </a:r>
            <a:endParaRPr lang="en-US" dirty="0"/>
          </a:p>
        </p:txBody>
      </p:sp>
      <p:grpSp>
        <p:nvGrpSpPr>
          <p:cNvPr id="10" name="Group 9"/>
          <p:cNvGrpSpPr/>
          <p:nvPr/>
        </p:nvGrpSpPr>
        <p:grpSpPr>
          <a:xfrm>
            <a:off x="457200" y="3810000"/>
            <a:ext cx="1981200" cy="1981200"/>
            <a:chOff x="457200" y="3810000"/>
            <a:chExt cx="1981200" cy="1981200"/>
          </a:xfrm>
        </p:grpSpPr>
        <p:grpSp>
          <p:nvGrpSpPr>
            <p:cNvPr id="19" name="Group 18"/>
            <p:cNvGrpSpPr/>
            <p:nvPr/>
          </p:nvGrpSpPr>
          <p:grpSpPr>
            <a:xfrm>
              <a:off x="763524" y="3810000"/>
              <a:ext cx="1674876" cy="914400"/>
              <a:chOff x="763524" y="4038600"/>
              <a:chExt cx="1674876" cy="914400"/>
            </a:xfrm>
          </p:grpSpPr>
          <p:sp>
            <p:nvSpPr>
              <p:cNvPr id="11" name="Rounded Rectangle 10"/>
              <p:cNvSpPr/>
              <p:nvPr/>
            </p:nvSpPr>
            <p:spPr>
              <a:xfrm>
                <a:off x="763524" y="4038600"/>
                <a:ext cx="914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ACMG</a:t>
                </a:r>
                <a:endParaRPr lang="en-US" dirty="0"/>
              </a:p>
            </p:txBody>
          </p:sp>
          <p:sp>
            <p:nvSpPr>
              <p:cNvPr id="12" name="Left-Right Arrow 11"/>
              <p:cNvSpPr/>
              <p:nvPr/>
            </p:nvSpPr>
            <p:spPr>
              <a:xfrm>
                <a:off x="1830324" y="4329684"/>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57200" y="4876800"/>
              <a:ext cx="1979676" cy="914400"/>
              <a:chOff x="458724" y="4038600"/>
              <a:chExt cx="1979676" cy="914400"/>
            </a:xfrm>
          </p:grpSpPr>
          <p:sp>
            <p:nvSpPr>
              <p:cNvPr id="22" name="Rounded Rectangle 21"/>
              <p:cNvSpPr/>
              <p:nvPr/>
            </p:nvSpPr>
            <p:spPr>
              <a:xfrm>
                <a:off x="458724" y="4038600"/>
                <a:ext cx="12192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Sequence Ontology</a:t>
                </a:r>
                <a:endParaRPr lang="en-US" dirty="0"/>
              </a:p>
            </p:txBody>
          </p:sp>
          <p:sp>
            <p:nvSpPr>
              <p:cNvPr id="23" name="Left-Right Arrow 22"/>
              <p:cNvSpPr/>
              <p:nvPr/>
            </p:nvSpPr>
            <p:spPr>
              <a:xfrm>
                <a:off x="1830324" y="4329684"/>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TextBox 23"/>
          <p:cNvSpPr txBox="1"/>
          <p:nvPr/>
        </p:nvSpPr>
        <p:spPr>
          <a:xfrm>
            <a:off x="304800" y="6260068"/>
            <a:ext cx="6358023" cy="369332"/>
          </a:xfrm>
          <a:prstGeom prst="rect">
            <a:avLst/>
          </a:prstGeom>
          <a:noFill/>
        </p:spPr>
        <p:txBody>
          <a:bodyPr wrap="none" rtlCol="0">
            <a:spAutoFit/>
          </a:bodyPr>
          <a:lstStyle/>
          <a:p>
            <a:r>
              <a:rPr lang="en-US" b="1" dirty="0" smtClean="0"/>
              <a:t>Standardize, integrate with other internal and external resources</a:t>
            </a:r>
            <a:endParaRPr lang="en-US" b="1" dirty="0"/>
          </a:p>
        </p:txBody>
      </p:sp>
      <p:grpSp>
        <p:nvGrpSpPr>
          <p:cNvPr id="28" name="Group 27"/>
          <p:cNvGrpSpPr/>
          <p:nvPr/>
        </p:nvGrpSpPr>
        <p:grpSpPr>
          <a:xfrm>
            <a:off x="6858000" y="3810000"/>
            <a:ext cx="1827276" cy="1787098"/>
            <a:chOff x="6858000" y="3810000"/>
            <a:chExt cx="1827276" cy="1787098"/>
          </a:xfrm>
        </p:grpSpPr>
        <p:grpSp>
          <p:nvGrpSpPr>
            <p:cNvPr id="15" name="Group 14"/>
            <p:cNvGrpSpPr/>
            <p:nvPr/>
          </p:nvGrpSpPr>
          <p:grpSpPr>
            <a:xfrm>
              <a:off x="6858000" y="3810000"/>
              <a:ext cx="1827276" cy="990600"/>
              <a:chOff x="6934200" y="4038600"/>
              <a:chExt cx="1827276" cy="990600"/>
            </a:xfrm>
          </p:grpSpPr>
          <p:sp>
            <p:nvSpPr>
              <p:cNvPr id="13" name="Rounded Rectangle 12"/>
              <p:cNvSpPr/>
              <p:nvPr/>
            </p:nvSpPr>
            <p:spPr>
              <a:xfrm>
                <a:off x="7618476" y="4038600"/>
                <a:ext cx="1143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PubMed</a:t>
                </a:r>
                <a:endParaRPr lang="en-US" dirty="0"/>
              </a:p>
            </p:txBody>
          </p:sp>
          <p:sp>
            <p:nvSpPr>
              <p:cNvPr id="14" name="Left-Right Arrow 13"/>
              <p:cNvSpPr/>
              <p:nvPr/>
            </p:nvSpPr>
            <p:spPr>
              <a:xfrm>
                <a:off x="6934200" y="4343400"/>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6858000" y="4953000"/>
              <a:ext cx="1447800" cy="644098"/>
              <a:chOff x="6858000" y="4953000"/>
              <a:chExt cx="1447800" cy="644098"/>
            </a:xfrm>
          </p:grpSpPr>
          <p:sp>
            <p:nvSpPr>
              <p:cNvPr id="25" name="Rounded Rectangle 24"/>
              <p:cNvSpPr/>
              <p:nvPr/>
            </p:nvSpPr>
            <p:spPr>
              <a:xfrm>
                <a:off x="7587303" y="4953000"/>
                <a:ext cx="718497" cy="6440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GTR</a:t>
                </a:r>
                <a:endParaRPr lang="en-US" dirty="0"/>
              </a:p>
            </p:txBody>
          </p:sp>
          <p:sp>
            <p:nvSpPr>
              <p:cNvPr id="26" name="Left-Right Arrow 25"/>
              <p:cNvSpPr/>
              <p:nvPr/>
            </p:nvSpPr>
            <p:spPr>
              <a:xfrm>
                <a:off x="6858000" y="5154168"/>
                <a:ext cx="608076" cy="332232"/>
              </a:xfrm>
              <a:prstGeom prst="lef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14457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2518" y="640080"/>
            <a:ext cx="7077075" cy="526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31728" y="2436674"/>
            <a:ext cx="4364272" cy="1754326"/>
          </a:xfrm>
          <a:prstGeom prst="rect">
            <a:avLst/>
          </a:prstGeom>
          <a:solidFill>
            <a:schemeClr val="bg1"/>
          </a:solidFill>
          <a:ln>
            <a:solidFill>
              <a:schemeClr val="accent1"/>
            </a:solidFill>
          </a:ln>
        </p:spPr>
        <p:txBody>
          <a:bodyPr wrap="none" rtlCol="0">
            <a:spAutoFit/>
          </a:bodyPr>
          <a:lstStyle/>
          <a:p>
            <a:r>
              <a:rPr lang="en-US" dirty="0" smtClean="0"/>
              <a:t>Concepts and terms  from </a:t>
            </a:r>
          </a:p>
          <a:p>
            <a:pPr marL="285750" indent="-285750">
              <a:buFont typeface="Arial" panose="020B0604020202020204" pitchFamily="34" charset="0"/>
              <a:buChar char="•"/>
            </a:pPr>
            <a:r>
              <a:rPr lang="en-US" dirty="0" smtClean="0"/>
              <a:t>UMLS (Unified Medical Language System)</a:t>
            </a:r>
          </a:p>
          <a:p>
            <a:pPr marL="285750" indent="-285750">
              <a:buFont typeface="Arial" panose="020B0604020202020204" pitchFamily="34" charset="0"/>
              <a:buChar char="•"/>
            </a:pPr>
            <a:r>
              <a:rPr lang="en-US" dirty="0" smtClean="0"/>
              <a:t>ClinVar</a:t>
            </a:r>
          </a:p>
          <a:p>
            <a:pPr marL="285750" indent="-285750">
              <a:buFont typeface="Arial" panose="020B0604020202020204" pitchFamily="34" charset="0"/>
              <a:buChar char="•"/>
            </a:pPr>
            <a:r>
              <a:rPr lang="en-US" dirty="0" smtClean="0"/>
              <a:t>HPO: Human </a:t>
            </a:r>
            <a:r>
              <a:rPr lang="en-US" dirty="0"/>
              <a:t>P</a:t>
            </a:r>
            <a:r>
              <a:rPr lang="en-US" dirty="0" smtClean="0"/>
              <a:t>henotype Ontology</a:t>
            </a:r>
          </a:p>
          <a:p>
            <a:pPr marL="285750" indent="-285750">
              <a:buFont typeface="Arial" panose="020B0604020202020204" pitchFamily="34" charset="0"/>
              <a:buChar char="•"/>
            </a:pPr>
            <a:r>
              <a:rPr lang="en-US" dirty="0" smtClean="0"/>
              <a:t>Genetic Testing Registry</a:t>
            </a:r>
          </a:p>
          <a:p>
            <a:pPr marL="285750" indent="-285750">
              <a:buFont typeface="Arial" panose="020B0604020202020204" pitchFamily="34" charset="0"/>
              <a:buChar char="•"/>
            </a:pPr>
            <a:r>
              <a:rPr lang="en-US" dirty="0" smtClean="0"/>
              <a:t>GeneReviews</a:t>
            </a:r>
            <a:endParaRPr lang="en-US" dirty="0"/>
          </a:p>
        </p:txBody>
      </p:sp>
      <p:sp>
        <p:nvSpPr>
          <p:cNvPr id="2" name="TextBox 1"/>
          <p:cNvSpPr txBox="1"/>
          <p:nvPr/>
        </p:nvSpPr>
        <p:spPr>
          <a:xfrm>
            <a:off x="228600" y="152400"/>
            <a:ext cx="8972713" cy="430887"/>
          </a:xfrm>
          <a:prstGeom prst="rect">
            <a:avLst/>
          </a:prstGeom>
          <a:noFill/>
        </p:spPr>
        <p:txBody>
          <a:bodyPr wrap="none" rtlCol="0">
            <a:spAutoFit/>
          </a:bodyPr>
          <a:lstStyle/>
          <a:p>
            <a:r>
              <a:rPr lang="en-US" sz="2200" b="1" dirty="0" smtClean="0"/>
              <a:t>MedGen: organizes information about concepts related to medical genetics</a:t>
            </a:r>
            <a:endParaRPr lang="en-US" sz="2200" b="1" dirty="0"/>
          </a:p>
        </p:txBody>
      </p:sp>
      <p:sp>
        <p:nvSpPr>
          <p:cNvPr id="3" name="TextBox 2"/>
          <p:cNvSpPr txBox="1"/>
          <p:nvPr/>
        </p:nvSpPr>
        <p:spPr>
          <a:xfrm>
            <a:off x="0" y="6172200"/>
            <a:ext cx="6531083" cy="553998"/>
          </a:xfrm>
          <a:prstGeom prst="rect">
            <a:avLst/>
          </a:prstGeom>
          <a:noFill/>
        </p:spPr>
        <p:txBody>
          <a:bodyPr wrap="none" rtlCol="0">
            <a:spAutoFit/>
          </a:bodyPr>
          <a:lstStyle/>
          <a:p>
            <a:r>
              <a:rPr lang="en-US" sz="3000" b="1" dirty="0" smtClean="0"/>
              <a:t>http://www.ncbi.nlm.nih.gov/medgen/</a:t>
            </a:r>
            <a:endParaRPr lang="en-US" sz="3000" b="1" dirty="0"/>
          </a:p>
        </p:txBody>
      </p:sp>
      <p:sp>
        <p:nvSpPr>
          <p:cNvPr id="5" name="Rectangle 4"/>
          <p:cNvSpPr/>
          <p:nvPr/>
        </p:nvSpPr>
        <p:spPr>
          <a:xfrm>
            <a:off x="6324600" y="1295400"/>
            <a:ext cx="1854993" cy="3048000"/>
          </a:xfrm>
          <a:prstGeom prst="rect">
            <a:avLst/>
          </a:prstGeom>
          <a:no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35" y="1012698"/>
            <a:ext cx="9029700" cy="584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4535" y="76200"/>
            <a:ext cx="8527271" cy="584775"/>
          </a:xfrm>
          <a:prstGeom prst="rect">
            <a:avLst/>
          </a:prstGeom>
          <a:noFill/>
        </p:spPr>
        <p:txBody>
          <a:bodyPr wrap="none" rtlCol="0">
            <a:spAutoFit/>
          </a:bodyPr>
          <a:lstStyle/>
          <a:p>
            <a:r>
              <a:rPr lang="en-US" sz="3200" b="1" dirty="0" smtClean="0"/>
              <a:t>Many </a:t>
            </a:r>
            <a:r>
              <a:rPr lang="en-US" sz="3200" b="1" dirty="0" err="1" smtClean="0"/>
              <a:t>many</a:t>
            </a:r>
            <a:r>
              <a:rPr lang="en-US" sz="3200" b="1" dirty="0" smtClean="0"/>
              <a:t> </a:t>
            </a:r>
            <a:r>
              <a:rPr lang="en-US" sz="3200" dirty="0" smtClean="0"/>
              <a:t>types of variation-specific data: </a:t>
            </a:r>
            <a:r>
              <a:rPr lang="en-US" sz="3200" dirty="0"/>
              <a:t> </a:t>
            </a:r>
            <a:r>
              <a:rPr lang="en-US" sz="3200" dirty="0" smtClean="0"/>
              <a:t>RYR1</a:t>
            </a:r>
            <a:endParaRPr lang="en-US" sz="3200" dirty="0"/>
          </a:p>
        </p:txBody>
      </p:sp>
      <p:sp>
        <p:nvSpPr>
          <p:cNvPr id="4" name="Left Arrow 3"/>
          <p:cNvSpPr/>
          <p:nvPr/>
        </p:nvSpPr>
        <p:spPr>
          <a:xfrm>
            <a:off x="5867400" y="6297168"/>
            <a:ext cx="2438400"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Structural variants</a:t>
            </a:r>
          </a:p>
        </p:txBody>
      </p:sp>
    </p:spTree>
    <p:extLst>
      <p:ext uri="{BB962C8B-B14F-4D97-AF65-F5344CB8AC3E}">
        <p14:creationId xmlns:p14="http://schemas.microsoft.com/office/powerpoint/2010/main" val="20143672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838200"/>
          </a:xfrm>
        </p:spPr>
        <p:txBody>
          <a:bodyPr>
            <a:normAutofit/>
          </a:bodyPr>
          <a:lstStyle/>
          <a:p>
            <a:r>
              <a:rPr lang="en-US" dirty="0" err="1" smtClean="0"/>
              <a:t>ClinGen</a:t>
            </a:r>
            <a:r>
              <a:rPr lang="en-US" dirty="0" smtClean="0"/>
              <a:t>: Making sense </a:t>
            </a:r>
            <a:r>
              <a:rPr lang="en-US" dirty="0" smtClean="0"/>
              <a:t>of all the </a:t>
            </a:r>
            <a:r>
              <a:rPr lang="en-US" dirty="0" smtClean="0"/>
              <a:t>data</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914400"/>
            <a:ext cx="6772275" cy="531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6228031"/>
            <a:ext cx="6679264" cy="430887"/>
          </a:xfrm>
          <a:prstGeom prst="rect">
            <a:avLst/>
          </a:prstGeom>
          <a:noFill/>
        </p:spPr>
        <p:txBody>
          <a:bodyPr wrap="none" rtlCol="0">
            <a:spAutoFit/>
          </a:bodyPr>
          <a:lstStyle/>
          <a:p>
            <a:r>
              <a:rPr lang="en-US" sz="2200" dirty="0"/>
              <a:t>http://www.nih.gov/news/health/sep2013/nhgri-25.htm</a:t>
            </a:r>
          </a:p>
        </p:txBody>
      </p:sp>
    </p:spTree>
    <p:extLst>
      <p:ext uri="{BB962C8B-B14F-4D97-AF65-F5344CB8AC3E}">
        <p14:creationId xmlns:p14="http://schemas.microsoft.com/office/powerpoint/2010/main" val="26606321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ClinGen</a:t>
            </a:r>
            <a:r>
              <a:rPr lang="en-US" dirty="0" smtClean="0"/>
              <a:t> and ClinVar</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4450"/>
            <a:ext cx="8510716"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304799" y="2605346"/>
            <a:ext cx="8632096" cy="3185854"/>
            <a:chOff x="304799" y="2605346"/>
            <a:chExt cx="8632096" cy="3185854"/>
          </a:xfrm>
        </p:grpSpPr>
        <p:grpSp>
          <p:nvGrpSpPr>
            <p:cNvPr id="4" name="Group 3"/>
            <p:cNvGrpSpPr/>
            <p:nvPr/>
          </p:nvGrpSpPr>
          <p:grpSpPr>
            <a:xfrm>
              <a:off x="304799" y="2605346"/>
              <a:ext cx="8632096" cy="3185854"/>
              <a:chOff x="304799" y="2605346"/>
              <a:chExt cx="8632096" cy="3185854"/>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605346"/>
                <a:ext cx="8555895" cy="3185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143000" y="2743200"/>
                <a:ext cx="2590800" cy="228600"/>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04799" y="5084164"/>
                <a:ext cx="8632095" cy="685800"/>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1600200" y="3200400"/>
              <a:ext cx="3733800" cy="228600"/>
            </a:xfrm>
            <a:prstGeom prst="rect">
              <a:avLst/>
            </a:prstGeom>
            <a:noFill/>
            <a:ln w="5715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510071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ClinVar?</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63846"/>
            <a:ext cx="7848600" cy="5465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667000" y="4419600"/>
            <a:ext cx="6096000" cy="523220"/>
          </a:xfrm>
          <a:prstGeom prst="rect">
            <a:avLst/>
          </a:prstGeom>
          <a:ln w="38100" cmpd="thickThin">
            <a:solidFill>
              <a:schemeClr val="accent1"/>
            </a:solidFill>
          </a:ln>
        </p:spPr>
        <p:txBody>
          <a:bodyPr wrap="square">
            <a:spAutoFit/>
          </a:bodyPr>
          <a:lstStyle/>
          <a:p>
            <a:r>
              <a:rPr lang="en-US" sz="2800" dirty="0"/>
              <a:t>http://www.ncbi.nlm.nih.gov/clinvar/</a:t>
            </a:r>
          </a:p>
        </p:txBody>
      </p:sp>
      <p:grpSp>
        <p:nvGrpSpPr>
          <p:cNvPr id="8" name="Group 7"/>
          <p:cNvGrpSpPr/>
          <p:nvPr/>
        </p:nvGrpSpPr>
        <p:grpSpPr>
          <a:xfrm>
            <a:off x="2286000" y="2743200"/>
            <a:ext cx="4864608" cy="1395739"/>
            <a:chOff x="2286000" y="2743200"/>
            <a:chExt cx="4864608" cy="1395739"/>
          </a:xfrm>
        </p:grpSpPr>
        <p:sp>
          <p:nvSpPr>
            <p:cNvPr id="5" name="Left Arrow 4"/>
            <p:cNvSpPr/>
            <p:nvPr/>
          </p:nvSpPr>
          <p:spPr>
            <a:xfrm>
              <a:off x="2286000" y="32766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4648200" y="365430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6172200" y="274320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562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ff77464b-199e-4e5a-9479-2266e190be1b">ClinVar slides for the AMP Early Bird session with Jonathan and Sharon</Description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E14E0F9AD5F04C8E8883F62DDD63C3" ma:contentTypeVersion="1" ma:contentTypeDescription="Create a new document." ma:contentTypeScope="" ma:versionID="e53198f357e6afba3de76d2377e850da">
  <xsd:schema xmlns:xsd="http://www.w3.org/2001/XMLSchema" xmlns:p="http://schemas.microsoft.com/office/2006/metadata/properties" xmlns:ns2="ff77464b-199e-4e5a-9479-2266e190be1b" targetNamespace="http://schemas.microsoft.com/office/2006/metadata/properties" ma:root="true" ma:fieldsID="f7ce8556f83ac2b4576bd7777a0f5863" ns2:_="">
    <xsd:import namespace="ff77464b-199e-4e5a-9479-2266e190be1b"/>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dms="http://schemas.microsoft.com/office/2006/documentManagement/types" targetNamespace="ff77464b-199e-4e5a-9479-2266e190be1b" elementFormDefault="qualified">
    <xsd:import namespace="http://schemas.microsoft.com/office/2006/documentManagement/types"/>
    <xsd:element name="Description0" ma:index="8" nillable="true" ma:displayName="Description" ma:description="Short summary of the purpose of this document"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C3C1D0FE-9B98-4AA1-8432-50639627492F}"/>
</file>

<file path=customXml/itemProps2.xml><?xml version="1.0" encoding="utf-8"?>
<ds:datastoreItem xmlns:ds="http://schemas.openxmlformats.org/officeDocument/2006/customXml" ds:itemID="{0549BCEE-589A-448E-A179-4E6940997C18}"/>
</file>

<file path=customXml/itemProps3.xml><?xml version="1.0" encoding="utf-8"?>
<ds:datastoreItem xmlns:ds="http://schemas.openxmlformats.org/officeDocument/2006/customXml" ds:itemID="{F2C8419E-67D9-4759-BFE4-F5A8CFEEC538}"/>
</file>

<file path=docProps/app.xml><?xml version="1.0" encoding="utf-8"?>
<Properties xmlns="http://schemas.openxmlformats.org/officeDocument/2006/extended-properties" xmlns:vt="http://schemas.openxmlformats.org/officeDocument/2006/docPropsVTypes">
  <Template/>
  <TotalTime>7826</TotalTime>
  <Words>1598</Words>
  <Application>Microsoft Office PowerPoint</Application>
  <PresentationFormat>On-screen Show (4:3)</PresentationFormat>
  <Paragraphs>340</Paragraphs>
  <Slides>28</Slides>
  <Notes>27</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Office Theme</vt:lpstr>
      <vt:lpstr>1_Custom Design</vt:lpstr>
      <vt:lpstr>Custom Design</vt:lpstr>
      <vt:lpstr>ClinVar: Using Centralized Databases to Interpret Sequence Variants</vt:lpstr>
      <vt:lpstr>Benefits of centralizing information </vt:lpstr>
      <vt:lpstr>ClinVar integrates four major domains of information</vt:lpstr>
      <vt:lpstr>Domains in ClinVar related to other NCBI databases</vt:lpstr>
      <vt:lpstr>PowerPoint Presentation</vt:lpstr>
      <vt:lpstr>PowerPoint Presentation</vt:lpstr>
      <vt:lpstr>ClinGen: Making sense of all the data</vt:lpstr>
      <vt:lpstr>ClinGen and ClinVar</vt:lpstr>
      <vt:lpstr>What is ClinVar?</vt:lpstr>
      <vt:lpstr>PowerPoint Presentation</vt:lpstr>
      <vt:lpstr>ClinVar has multiple functions</vt:lpstr>
      <vt:lpstr>Standardize data: what is the variation?</vt:lpstr>
      <vt:lpstr>ARCHIVE: accession number/content</vt:lpstr>
      <vt:lpstr>PowerPoint Presentation</vt:lpstr>
      <vt:lpstr>PowerPoint Presentation</vt:lpstr>
      <vt:lpstr>PowerPoint Presentation</vt:lpstr>
      <vt:lpstr>PubMed-&gt;ClinVar</vt:lpstr>
      <vt:lpstr>Using ClinVar: query by any word</vt:lpstr>
      <vt:lpstr>Using ClinVar: query by gene symbol</vt:lpstr>
      <vt:lpstr>Using ClinVar: query by condition</vt:lpstr>
      <vt:lpstr>Using ClinVar: use of the wildcard *</vt:lpstr>
      <vt:lpstr>PowerPoint Presentation</vt:lpstr>
      <vt:lpstr>PowerPoint Presentation</vt:lpstr>
      <vt:lpstr>PowerPoint Presentation</vt:lpstr>
      <vt:lpstr>Submitting a reviewed record - CFTR</vt:lpstr>
      <vt:lpstr>Acknowledgements</vt:lpstr>
      <vt:lpstr>Submissions welcomed!</vt:lpstr>
      <vt:lpstr>Current status</vt:lpstr>
    </vt:vector>
  </TitlesOfParts>
  <Company>NCBI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maglott</dc:creator>
  <cp:lastModifiedBy>maglott</cp:lastModifiedBy>
  <cp:revision>230</cp:revision>
  <dcterms:created xsi:type="dcterms:W3CDTF">2013-04-05T10:54:14Z</dcterms:created>
  <dcterms:modified xsi:type="dcterms:W3CDTF">2013-11-13T12:06:00Z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0x01010058E14E0F9AD5F04C8E8883F62DDD63C3</vt:lpwstr>
  </property>
</Properties>
</file>