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279" r:id="rId3"/>
    <p:sldId id="280" r:id="rId4"/>
    <p:sldId id="291" r:id="rId5"/>
    <p:sldId id="288" r:id="rId6"/>
    <p:sldId id="289" r:id="rId7"/>
    <p:sldId id="287" r:id="rId8"/>
    <p:sldId id="286" r:id="rId9"/>
    <p:sldId id="285" r:id="rId10"/>
    <p:sldId id="298" r:id="rId11"/>
    <p:sldId id="292" r:id="rId12"/>
    <p:sldId id="308" r:id="rId13"/>
    <p:sldId id="325" r:id="rId14"/>
    <p:sldId id="314" r:id="rId15"/>
    <p:sldId id="320" r:id="rId16"/>
    <p:sldId id="322" r:id="rId17"/>
    <p:sldId id="294" r:id="rId18"/>
    <p:sldId id="326" r:id="rId19"/>
    <p:sldId id="337" r:id="rId20"/>
    <p:sldId id="338" r:id="rId21"/>
    <p:sldId id="329" r:id="rId22"/>
    <p:sldId id="299" r:id="rId23"/>
    <p:sldId id="306" r:id="rId24"/>
    <p:sldId id="330" r:id="rId25"/>
    <p:sldId id="307" r:id="rId26"/>
    <p:sldId id="336" r:id="rId27"/>
    <p:sldId id="300" r:id="rId28"/>
    <p:sldId id="301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5" d="100"/>
          <a:sy n="75" d="100"/>
        </p:scale>
        <p:origin x="-1352" y="-3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D45C18-05E3-C54A-A6C5-6BE123054038}" type="datetimeFigureOut">
              <a:rPr lang="en-US" smtClean="0"/>
              <a:t>4/24/13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0CA1B0-BCFC-E64A-9DAB-65A1189B3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903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10 </a:t>
            </a:r>
            <a:r>
              <a:rPr lang="en-US" dirty="0" err="1" smtClean="0"/>
              <a:t>mins</a:t>
            </a:r>
            <a:r>
              <a:rPr lang="en-US" dirty="0" smtClean="0"/>
              <a:t>. GAF2.0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CA1B0-BCFC-E64A-9DAB-65A1189B3C4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501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CA1B0-BCFC-E64A-9DAB-65A1189B3C4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8782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Sweet spot</a:t>
            </a:r>
            <a:r>
              <a:rPr lang="en-US" baseline="0" dirty="0" smtClean="0"/>
              <a:t> in a large galaxy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CA1B0-BCFC-E64A-9DAB-65A1189B3C4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3851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 ad-hoc</a:t>
            </a:r>
            <a:r>
              <a:rPr lang="en-US" baseline="0" dirty="0" smtClean="0"/>
              <a:t> – OWL description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CA1B0-BCFC-E64A-9DAB-65A1189B3C4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6159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Key point: logically equivalent to an annotation to</a:t>
            </a:r>
            <a:r>
              <a:rPr lang="en-US" baseline="0" dirty="0" smtClean="0"/>
              <a:t> a term in the &lt;anon </a:t>
            </a:r>
            <a:r>
              <a:rPr lang="en-US" baseline="0" dirty="0" err="1" smtClean="0"/>
              <a:t>desc</a:t>
            </a:r>
            <a:r>
              <a:rPr lang="en-US" baseline="0" dirty="0" smtClean="0"/>
              <a:t>&gt; box, with the same links out.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CA1B0-BCFC-E64A-9DAB-65A1189B3C4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698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77311-54AD-214A-AF58-EB7773941F6E}" type="datetimeFigureOut">
              <a:rPr lang="en-US" smtClean="0"/>
              <a:t>4/24/13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D06D2-AB55-F44F-8156-4ECD1C941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465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77311-54AD-214A-AF58-EB7773941F6E}" type="datetimeFigureOut">
              <a:rPr lang="en-US" smtClean="0"/>
              <a:t>4/24/13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D06D2-AB55-F44F-8156-4ECD1C941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8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77311-54AD-214A-AF58-EB7773941F6E}" type="datetimeFigureOut">
              <a:rPr lang="en-US" smtClean="0"/>
              <a:t>4/24/13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D06D2-AB55-F44F-8156-4ECD1C941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364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77311-54AD-214A-AF58-EB7773941F6E}" type="datetimeFigureOut">
              <a:rPr lang="en-US" smtClean="0"/>
              <a:t>4/24/13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D06D2-AB55-F44F-8156-4ECD1C941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413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77311-54AD-214A-AF58-EB7773941F6E}" type="datetimeFigureOut">
              <a:rPr lang="en-US" smtClean="0"/>
              <a:t>4/24/13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D06D2-AB55-F44F-8156-4ECD1C941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348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77311-54AD-214A-AF58-EB7773941F6E}" type="datetimeFigureOut">
              <a:rPr lang="en-US" smtClean="0"/>
              <a:t>4/24/13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D06D2-AB55-F44F-8156-4ECD1C941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473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77311-54AD-214A-AF58-EB7773941F6E}" type="datetimeFigureOut">
              <a:rPr lang="en-US" smtClean="0"/>
              <a:t>4/24/13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D06D2-AB55-F44F-8156-4ECD1C941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431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77311-54AD-214A-AF58-EB7773941F6E}" type="datetimeFigureOut">
              <a:rPr lang="en-US" smtClean="0"/>
              <a:t>4/24/13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D06D2-AB55-F44F-8156-4ECD1C941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115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77311-54AD-214A-AF58-EB7773941F6E}" type="datetimeFigureOut">
              <a:rPr lang="en-US" smtClean="0"/>
              <a:t>4/24/13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D06D2-AB55-F44F-8156-4ECD1C941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865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77311-54AD-214A-AF58-EB7773941F6E}" type="datetimeFigureOut">
              <a:rPr lang="en-US" smtClean="0"/>
              <a:t>4/24/13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D06D2-AB55-F44F-8156-4ECD1C941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88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77311-54AD-214A-AF58-EB7773941F6E}" type="datetimeFigureOut">
              <a:rPr lang="en-US" smtClean="0"/>
              <a:t>4/24/13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D06D2-AB55-F44F-8156-4ECD1C941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531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877311-54AD-214A-AF58-EB7773941F6E}" type="datetimeFigureOut">
              <a:rPr lang="en-US" smtClean="0"/>
              <a:t>4/24/13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ED06D2-AB55-F44F-8156-4ECD1C941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570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eneontology.org/GO.format.gaf-2_0.shtml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eneontology.org/GO.format.gaf-2_0.shtml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www.geneontology.org/GO.format.gaf-2_0.shtml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pombase.org/spombe/result/SPAC24B11.06c" TargetMode="External"/><Relationship Id="rId3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hyperlink" Target="http://www.pombase.org/spombe/result/SPAC1783.07c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amigo2.berkeleybop.org" TargetMode="External"/><Relationship Id="rId4" Type="http://schemas.openxmlformats.org/officeDocument/2006/relationships/hyperlink" Target="http://www.ebi.ac.uk/QuickGO/" TargetMode="External"/><Relationship Id="rId5" Type="http://schemas.openxmlformats.org/officeDocument/2006/relationships/hyperlink" Target="http://bombase.org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eneontology.org/GO.downloads.annotations.shtml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hyperlink" Target="http://amigo2.berkeleybop.org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hyperlink" Target="http://amigo2.berkeleybop.org" TargetMode="External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hyperlink" Target="http://amigo2.berkeleybop.org" TargetMode="External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galaxy.berkeleybop.org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ode.google.com/p/owltools/wiki/AnnotationExtensionFolding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ncbi.nlm.nih.gov/pubmed/22573681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Increased Expressivity of Gene Ontology Annotations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380067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Huntley RP, Harris MA, </a:t>
            </a:r>
            <a:r>
              <a:rPr lang="en-US" dirty="0" err="1"/>
              <a:t>Alam-Faruque</a:t>
            </a:r>
            <a:r>
              <a:rPr lang="en-US" dirty="0"/>
              <a:t> Y, Carbon SJ, </a:t>
            </a:r>
            <a:r>
              <a:rPr lang="en-US" dirty="0" err="1"/>
              <a:t>Dietze</a:t>
            </a:r>
            <a:r>
              <a:rPr lang="en-US" dirty="0"/>
              <a:t> H, Dimmer E, </a:t>
            </a:r>
            <a:r>
              <a:rPr lang="en-US" dirty="0" err="1"/>
              <a:t>Foulger</a:t>
            </a:r>
            <a:r>
              <a:rPr lang="en-US" dirty="0"/>
              <a:t> R, Hill DP, </a:t>
            </a:r>
            <a:r>
              <a:rPr lang="en-US" dirty="0" err="1"/>
              <a:t>Khodiyar</a:t>
            </a:r>
            <a:r>
              <a:rPr lang="en-US" dirty="0"/>
              <a:t> V, Lock A, Lomax J, </a:t>
            </a:r>
            <a:r>
              <a:rPr lang="en-US" dirty="0" err="1"/>
              <a:t>Lovering</a:t>
            </a:r>
            <a:r>
              <a:rPr lang="en-US" dirty="0"/>
              <a:t> RC, </a:t>
            </a:r>
            <a:r>
              <a:rPr lang="en-US" b="1" dirty="0">
                <a:solidFill>
                  <a:schemeClr val="tx1"/>
                </a:solidFill>
              </a:rPr>
              <a:t>Mungall CJ</a:t>
            </a:r>
            <a:r>
              <a:rPr lang="en-US" dirty="0"/>
              <a:t>, </a:t>
            </a:r>
            <a:r>
              <a:rPr lang="en-US" dirty="0" err="1"/>
              <a:t>Mutowo-Muellenet</a:t>
            </a:r>
            <a:r>
              <a:rPr lang="en-US" dirty="0"/>
              <a:t> P, Sawford T, Van </a:t>
            </a:r>
            <a:r>
              <a:rPr lang="en-US" dirty="0" err="1"/>
              <a:t>Auken</a:t>
            </a:r>
            <a:r>
              <a:rPr lang="en-US" dirty="0"/>
              <a:t> K, Wood </a:t>
            </a:r>
            <a:r>
              <a:rPr lang="en-US" dirty="0" smtClean="0"/>
              <a:t>V</a:t>
            </a:r>
          </a:p>
        </p:txBody>
      </p:sp>
      <p:pic>
        <p:nvPicPr>
          <p:cNvPr id="4" name="Picture 3" descr="go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5410200"/>
            <a:ext cx="5617463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4440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Post-composition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Curators need to be able to </a:t>
            </a:r>
            <a:r>
              <a:rPr lang="en-US" b="1" dirty="0" smtClean="0"/>
              <a:t>compose</a:t>
            </a:r>
            <a:r>
              <a:rPr lang="en-US" dirty="0" smtClean="0"/>
              <a:t> their complex descriptions from </a:t>
            </a:r>
            <a:r>
              <a:rPr lang="en-US" b="1" dirty="0" smtClean="0"/>
              <a:t>simpler</a:t>
            </a:r>
            <a:r>
              <a:rPr lang="en-US" dirty="0" smtClean="0"/>
              <a:t> descriptions (terms) </a:t>
            </a:r>
            <a:r>
              <a:rPr lang="en-US" i="1" dirty="0" smtClean="0"/>
              <a:t>at the time of annotation</a:t>
            </a:r>
          </a:p>
          <a:p>
            <a:endParaRPr lang="en-US" dirty="0"/>
          </a:p>
          <a:p>
            <a:r>
              <a:rPr lang="en-US" dirty="0" smtClean="0">
                <a:sym typeface="Wingdings"/>
              </a:rPr>
              <a:t> GO annotation extensions</a:t>
            </a:r>
          </a:p>
          <a:p>
            <a:pPr lvl="2"/>
            <a:r>
              <a:rPr lang="en-US" dirty="0" smtClean="0">
                <a:sym typeface="Wingdings"/>
              </a:rPr>
              <a:t>Introduced with Gene Association Format (GAF) v2</a:t>
            </a:r>
          </a:p>
          <a:p>
            <a:pPr lvl="3"/>
            <a:r>
              <a:rPr lang="en-US" dirty="0" smtClean="0">
                <a:sym typeface="Wingdings"/>
              </a:rPr>
              <a:t>Also supported in GPAD</a:t>
            </a:r>
          </a:p>
          <a:p>
            <a:pPr lvl="2"/>
            <a:r>
              <a:rPr lang="en-US" dirty="0" smtClean="0">
                <a:sym typeface="Wingdings"/>
              </a:rPr>
              <a:t>Has underlying OWL description-logic model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-1" y="6211213"/>
            <a:ext cx="65987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http://www.geneontology.org/GO.format.gaf-2_0.</a:t>
            </a:r>
            <a:r>
              <a:rPr lang="en-US" dirty="0" smtClean="0">
                <a:hlinkClick r:id="rId2"/>
              </a:rPr>
              <a:t>shtml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3545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“Classic” annotation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3011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Gene Association Format (GAF) </a:t>
            </a:r>
            <a:r>
              <a:rPr lang="en-US" b="1" dirty="0" smtClean="0"/>
              <a:t>v1</a:t>
            </a:r>
          </a:p>
          <a:p>
            <a:pPr lvl="1"/>
            <a:r>
              <a:rPr lang="en-US" dirty="0" smtClean="0"/>
              <a:t>Simple pairwise model</a:t>
            </a:r>
          </a:p>
          <a:p>
            <a:pPr lvl="1"/>
            <a:r>
              <a:rPr lang="en-US" dirty="0" smtClean="0"/>
              <a:t>Each gene product is associated with an (ordered) set of descriptions</a:t>
            </a:r>
          </a:p>
          <a:p>
            <a:pPr lvl="2"/>
            <a:r>
              <a:rPr lang="en-US" dirty="0" smtClean="0"/>
              <a:t>Where each description </a:t>
            </a:r>
            <a:r>
              <a:rPr lang="en-US" b="1" dirty="0" smtClean="0"/>
              <a:t>==</a:t>
            </a:r>
            <a:r>
              <a:rPr lang="en-US" dirty="0" smtClean="0"/>
              <a:t> a GO term</a:t>
            </a:r>
          </a:p>
          <a:p>
            <a:pPr lvl="1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-1" y="6211213"/>
            <a:ext cx="65987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http://www.geneontology.org/GO.format.gaf</a:t>
            </a:r>
            <a:r>
              <a:rPr lang="en-US" dirty="0" smtClean="0">
                <a:hlinkClick r:id="rId2"/>
              </a:rPr>
              <a:t>-1_0</a:t>
            </a:r>
            <a:r>
              <a:rPr lang="en-US" dirty="0">
                <a:hlinkClick r:id="rId2"/>
              </a:rPr>
              <a:t>.</a:t>
            </a:r>
            <a:r>
              <a:rPr lang="en-US" dirty="0" smtClean="0">
                <a:hlinkClick r:id="rId2"/>
              </a:rPr>
              <a:t>shtml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8590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 annotation extensions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Gene Association Format (GAF) 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v1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Simple pairwise model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Each gene product is associated with an (ordered) set of descriptions</a:t>
            </a:r>
          </a:p>
          <a:p>
            <a:pPr lvl="2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Where each description == a GO term</a:t>
            </a:r>
          </a:p>
          <a:p>
            <a:r>
              <a:rPr lang="en-US" dirty="0" smtClean="0"/>
              <a:t>Gene Association Format (GAF) </a:t>
            </a:r>
            <a:r>
              <a:rPr lang="en-US" b="1" dirty="0" smtClean="0"/>
              <a:t>v2</a:t>
            </a:r>
            <a:r>
              <a:rPr lang="en-US" dirty="0" smtClean="0"/>
              <a:t> (and GPAD)</a:t>
            </a:r>
          </a:p>
          <a:p>
            <a:pPr lvl="1"/>
            <a:r>
              <a:rPr lang="en-US" dirty="0"/>
              <a:t>Each gene product </a:t>
            </a:r>
            <a:r>
              <a:rPr lang="en-US" dirty="0" smtClean="0"/>
              <a:t>is (still) </a:t>
            </a:r>
            <a:r>
              <a:rPr lang="en-US" dirty="0"/>
              <a:t>associated with an (ordered) set of </a:t>
            </a:r>
            <a:r>
              <a:rPr lang="en-US" dirty="0" smtClean="0"/>
              <a:t>descriptions</a:t>
            </a:r>
          </a:p>
          <a:p>
            <a:pPr lvl="1"/>
            <a:r>
              <a:rPr lang="en-US" dirty="0" smtClean="0"/>
              <a:t>Each description is a GO term </a:t>
            </a:r>
            <a:r>
              <a:rPr lang="en-US" b="1" i="1" dirty="0" smtClean="0"/>
              <a:t>plus</a:t>
            </a:r>
            <a:r>
              <a:rPr lang="en-US" dirty="0" smtClean="0"/>
              <a:t> zero or more relationships to other entities</a:t>
            </a:r>
          </a:p>
          <a:p>
            <a:pPr lvl="2"/>
            <a:r>
              <a:rPr lang="en-US" dirty="0" smtClean="0"/>
              <a:t>Entities from GO, other ontologies, databases</a:t>
            </a:r>
          </a:p>
          <a:p>
            <a:pPr lvl="2"/>
            <a:r>
              <a:rPr lang="en-US" dirty="0" smtClean="0"/>
              <a:t>Description is an OWL </a:t>
            </a:r>
            <a:r>
              <a:rPr lang="en-US" i="1" dirty="0" smtClean="0"/>
              <a:t>anonymous class expression (aka </a:t>
            </a:r>
            <a:r>
              <a:rPr lang="en-US" b="1" i="1" dirty="0" smtClean="0"/>
              <a:t>description</a:t>
            </a:r>
            <a:r>
              <a:rPr lang="en-US" i="1" dirty="0" smtClean="0"/>
              <a:t>)</a:t>
            </a:r>
            <a:endParaRPr lang="en-US" i="1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-1" y="6211213"/>
            <a:ext cx="65987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http://www.geneontology.org/GO.format.gaf-2_0.</a:t>
            </a:r>
            <a:r>
              <a:rPr lang="en-US" dirty="0" smtClean="0">
                <a:hlinkClick r:id="rId3"/>
              </a:rPr>
              <a:t>shtml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7905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“Classic” GO annotations are unconnected</a:t>
            </a:r>
            <a:endParaRPr lang="en-US" dirty="0"/>
          </a:p>
        </p:txBody>
      </p:sp>
      <p:sp>
        <p:nvSpPr>
          <p:cNvPr id="4" name="Hexagon 3"/>
          <p:cNvSpPr/>
          <p:nvPr/>
        </p:nvSpPr>
        <p:spPr>
          <a:xfrm>
            <a:off x="0" y="1854619"/>
            <a:ext cx="1276725" cy="570041"/>
          </a:xfrm>
          <a:prstGeom prst="hexagon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sty1</a:t>
            </a:r>
            <a:endParaRPr lang="en-US" b="1" dirty="0"/>
          </a:p>
        </p:txBody>
      </p:sp>
      <p:cxnSp>
        <p:nvCxnSpPr>
          <p:cNvPr id="8" name="Straight Connector 7"/>
          <p:cNvCxnSpPr>
            <a:stCxn id="4" idx="0"/>
          </p:cNvCxnSpPr>
          <p:nvPr/>
        </p:nvCxnSpPr>
        <p:spPr>
          <a:xfrm>
            <a:off x="1276725" y="2139640"/>
            <a:ext cx="65595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3454384"/>
              </p:ext>
            </p:extLst>
          </p:nvPr>
        </p:nvGraphicFramePr>
        <p:xfrm>
          <a:off x="83002" y="4220871"/>
          <a:ext cx="8782048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0403"/>
                <a:gridCol w="1202275"/>
                <a:gridCol w="1264948"/>
                <a:gridCol w="629920"/>
                <a:gridCol w="1188720"/>
                <a:gridCol w="355600"/>
                <a:gridCol w="2842866"/>
                <a:gridCol w="317316"/>
              </a:tblGrid>
              <a:tr h="219705">
                <a:tc>
                  <a:txBody>
                    <a:bodyPr/>
                    <a:lstStyle/>
                    <a:p>
                      <a:r>
                        <a:rPr lang="en-US" dirty="0" smtClean="0"/>
                        <a:t>DB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Object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Term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47867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PomBase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sty1</a:t>
                      </a:r>
                    </a:p>
                    <a:p>
                      <a:r>
                        <a:rPr lang="en-US" sz="1200" dirty="0" smtClean="0"/>
                        <a:t>SPAC24B11.06c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GO:0034504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IMP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3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PMID:9585505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..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..</a:t>
                      </a:r>
                      <a:endParaRPr lang="en-US" sz="1600" dirty="0"/>
                    </a:p>
                  </a:txBody>
                  <a:tcPr/>
                </a:tc>
              </a:tr>
              <a:tr h="347867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PomBase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sty1</a:t>
                      </a:r>
                    </a:p>
                    <a:p>
                      <a:r>
                        <a:rPr lang="en-US" sz="1200" dirty="0" smtClean="0"/>
                        <a:t>SPAC24B11.06c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3366FF"/>
                          </a:solidFill>
                        </a:rPr>
                        <a:t>GO:0034599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IMP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3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PMID:9585505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..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47867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PomBase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pap1</a:t>
                      </a:r>
                    </a:p>
                    <a:p>
                      <a:r>
                        <a:rPr lang="en-US" sz="1200" dirty="0" smtClean="0"/>
                        <a:t>SPAC1783.07c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GO:0036091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IMP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3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PMID:9585505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1932680" y="1507066"/>
            <a:ext cx="1780828" cy="1089887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</a:t>
            </a:r>
            <a:r>
              <a:rPr lang="en-US" dirty="0" smtClean="0"/>
              <a:t>rotein localization to </a:t>
            </a:r>
            <a:r>
              <a:rPr lang="en-US" dirty="0"/>
              <a:t>nucleus[GO:0034504]</a:t>
            </a:r>
            <a:endParaRPr lang="en-US" dirty="0" smtClean="0"/>
          </a:p>
        </p:txBody>
      </p:sp>
      <p:sp>
        <p:nvSpPr>
          <p:cNvPr id="15" name="Rounded Rectangle 14"/>
          <p:cNvSpPr/>
          <p:nvPr/>
        </p:nvSpPr>
        <p:spPr>
          <a:xfrm>
            <a:off x="1932680" y="2797963"/>
            <a:ext cx="1871133" cy="92220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c</a:t>
            </a:r>
            <a:r>
              <a:rPr lang="en-US" sz="1600" dirty="0" smtClean="0"/>
              <a:t>ellular response to oxidative stress</a:t>
            </a:r>
          </a:p>
          <a:p>
            <a:pPr algn="ctr"/>
            <a:r>
              <a:rPr lang="en-US" sz="1600" dirty="0"/>
              <a:t>[GO:0034599]</a:t>
            </a:r>
            <a:endParaRPr lang="en-US" sz="1600" dirty="0" smtClean="0"/>
          </a:p>
        </p:txBody>
      </p:sp>
      <p:sp>
        <p:nvSpPr>
          <p:cNvPr id="31" name="Hexagon 30"/>
          <p:cNvSpPr/>
          <p:nvPr/>
        </p:nvSpPr>
        <p:spPr>
          <a:xfrm>
            <a:off x="4229946" y="1658574"/>
            <a:ext cx="1276725" cy="570041"/>
          </a:xfrm>
          <a:prstGeom prst="hexagon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pap1</a:t>
            </a:r>
            <a:endParaRPr lang="en-US" b="1" dirty="0"/>
          </a:p>
        </p:txBody>
      </p:sp>
      <p:cxnSp>
        <p:nvCxnSpPr>
          <p:cNvPr id="67" name="Straight Connector 66"/>
          <p:cNvCxnSpPr>
            <a:stCxn id="31" idx="0"/>
            <a:endCxn id="33" idx="1"/>
          </p:cNvCxnSpPr>
          <p:nvPr/>
        </p:nvCxnSpPr>
        <p:spPr>
          <a:xfrm>
            <a:off x="5506671" y="1943595"/>
            <a:ext cx="57975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4" idx="1"/>
            <a:endCxn id="15" idx="1"/>
          </p:cNvCxnSpPr>
          <p:nvPr/>
        </p:nvCxnSpPr>
        <p:spPr>
          <a:xfrm>
            <a:off x="1134215" y="2424660"/>
            <a:ext cx="798465" cy="83440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ounded Rectangle 32"/>
          <p:cNvSpPr/>
          <p:nvPr/>
        </p:nvSpPr>
        <p:spPr>
          <a:xfrm>
            <a:off x="6086426" y="1398651"/>
            <a:ext cx="2155572" cy="108988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p</a:t>
            </a:r>
            <a:r>
              <a:rPr lang="en-US" sz="1400" dirty="0" smtClean="0"/>
              <a:t>ositive regulation of transcription from pol II promoter in response to oxidative stress[</a:t>
            </a:r>
            <a:r>
              <a:rPr lang="en-US" sz="1400" dirty="0"/>
              <a:t>GO:0036091]</a:t>
            </a: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31310093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 with annotation extensions</a:t>
            </a:r>
            <a:endParaRPr lang="en-US" dirty="0"/>
          </a:p>
        </p:txBody>
      </p:sp>
      <p:sp>
        <p:nvSpPr>
          <p:cNvPr id="4" name="Hexagon 3"/>
          <p:cNvSpPr/>
          <p:nvPr/>
        </p:nvSpPr>
        <p:spPr>
          <a:xfrm>
            <a:off x="364066" y="3268291"/>
            <a:ext cx="1276725" cy="570041"/>
          </a:xfrm>
          <a:prstGeom prst="hexagon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sty1</a:t>
            </a:r>
            <a:endParaRPr lang="en-US" b="1" dirty="0"/>
          </a:p>
        </p:txBody>
      </p:sp>
      <p:sp>
        <p:nvSpPr>
          <p:cNvPr id="5" name="Rounded Rectangle 4"/>
          <p:cNvSpPr/>
          <p:nvPr/>
        </p:nvSpPr>
        <p:spPr>
          <a:xfrm>
            <a:off x="2363872" y="3327869"/>
            <a:ext cx="1005861" cy="45559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cxnSp>
        <p:nvCxnSpPr>
          <p:cNvPr id="8" name="Straight Connector 7"/>
          <p:cNvCxnSpPr>
            <a:stCxn id="4" idx="0"/>
            <a:endCxn id="5" idx="1"/>
          </p:cNvCxnSpPr>
          <p:nvPr/>
        </p:nvCxnSpPr>
        <p:spPr>
          <a:xfrm>
            <a:off x="1640791" y="3553312"/>
            <a:ext cx="723081" cy="235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8802477"/>
              </p:ext>
            </p:extLst>
          </p:nvPr>
        </p:nvGraphicFramePr>
        <p:xfrm>
          <a:off x="118534" y="4830471"/>
          <a:ext cx="8782048" cy="176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0403"/>
                <a:gridCol w="1197223"/>
                <a:gridCol w="1270000"/>
                <a:gridCol w="629920"/>
                <a:gridCol w="1188720"/>
                <a:gridCol w="355600"/>
                <a:gridCol w="2842866"/>
                <a:gridCol w="317316"/>
              </a:tblGrid>
              <a:tr h="219705">
                <a:tc>
                  <a:txBody>
                    <a:bodyPr/>
                    <a:lstStyle/>
                    <a:p>
                      <a:r>
                        <a:rPr lang="en-US" dirty="0" smtClean="0"/>
                        <a:t>DB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Object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Term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Extension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47867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PomBase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sty1</a:t>
                      </a:r>
                    </a:p>
                    <a:p>
                      <a:r>
                        <a:rPr lang="en-US" sz="1200" dirty="0" smtClean="0"/>
                        <a:t>SPAC24B11.06c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GO:0034504</a:t>
                      </a:r>
                    </a:p>
                    <a:p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protein localization to nucleus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IMP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3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PMID:9585505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..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happens_during</a:t>
                      </a:r>
                      <a:r>
                        <a:rPr lang="en-US" sz="1600" dirty="0" smtClean="0"/>
                        <a:t>(</a:t>
                      </a:r>
                      <a:r>
                        <a:rPr lang="en-US" sz="1600" dirty="0" smtClean="0">
                          <a:solidFill>
                            <a:srgbClr val="3366FF"/>
                          </a:solidFill>
                        </a:rPr>
                        <a:t>GO:0034599</a:t>
                      </a:r>
                      <a:r>
                        <a:rPr lang="en-US" sz="1600" dirty="0" smtClean="0"/>
                        <a:t>),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has_input(</a:t>
                      </a:r>
                      <a:r>
                        <a:rPr lang="en-US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SPAC1783.07c</a:t>
                      </a:r>
                      <a:r>
                        <a:rPr lang="en-US" sz="1600" dirty="0" smtClean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..</a:t>
                      </a:r>
                      <a:endParaRPr lang="en-US" sz="1600" dirty="0"/>
                    </a:p>
                  </a:txBody>
                  <a:tcPr/>
                </a:tc>
              </a:tr>
              <a:tr h="347867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PomBase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pap1</a:t>
                      </a:r>
                    </a:p>
                    <a:p>
                      <a:r>
                        <a:rPr lang="en-US" sz="1200" dirty="0" smtClean="0"/>
                        <a:t>SPAC1783.07c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GO:0036091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IMP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3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PMID:9585505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/>
                        <a:t>has_reulation_target</a:t>
                      </a:r>
                      <a:r>
                        <a:rPr lang="en-US" sz="1600" dirty="0" smtClean="0"/>
                        <a:t>(…)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1932680" y="1507066"/>
            <a:ext cx="1780828" cy="1089887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protein localization to nucleus[</a:t>
            </a:r>
            <a:r>
              <a:rPr lang="en-US" dirty="0"/>
              <a:t>GO:0034504]</a:t>
            </a:r>
            <a:endParaRPr lang="en-US" dirty="0" smtClean="0"/>
          </a:p>
        </p:txBody>
      </p:sp>
      <p:sp>
        <p:nvSpPr>
          <p:cNvPr id="13" name="Up Arrow 12"/>
          <p:cNvSpPr/>
          <p:nvPr/>
        </p:nvSpPr>
        <p:spPr>
          <a:xfrm>
            <a:off x="2702454" y="2596953"/>
            <a:ext cx="220878" cy="671338"/>
          </a:xfrm>
          <a:prstGeom prst="up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3903134" y="1507066"/>
            <a:ext cx="1871133" cy="92220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c</a:t>
            </a:r>
            <a:r>
              <a:rPr lang="en-US" sz="1600" dirty="0" smtClean="0"/>
              <a:t>ellular response to oxidative stress</a:t>
            </a:r>
          </a:p>
          <a:p>
            <a:pPr algn="ctr"/>
            <a:r>
              <a:rPr lang="en-US" sz="1600" dirty="0"/>
              <a:t>[GO:0034599]</a:t>
            </a:r>
            <a:endParaRPr lang="en-US" sz="1600" dirty="0" smtClean="0"/>
          </a:p>
        </p:txBody>
      </p:sp>
      <p:cxnSp>
        <p:nvCxnSpPr>
          <p:cNvPr id="17" name="Straight Arrow Connector 16"/>
          <p:cNvCxnSpPr>
            <a:endCxn id="15" idx="2"/>
          </p:cNvCxnSpPr>
          <p:nvPr/>
        </p:nvCxnSpPr>
        <p:spPr>
          <a:xfrm flipV="1">
            <a:off x="3369733" y="2429271"/>
            <a:ext cx="1468968" cy="8390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3792655" y="2532917"/>
            <a:ext cx="9854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</a:t>
            </a:r>
            <a:r>
              <a:rPr lang="en-US" dirty="0" smtClean="0"/>
              <a:t>appens</a:t>
            </a:r>
          </a:p>
          <a:p>
            <a:r>
              <a:rPr lang="en-US" dirty="0" smtClean="0"/>
              <a:t>during</a:t>
            </a:r>
            <a:endParaRPr lang="en-US" dirty="0"/>
          </a:p>
        </p:txBody>
      </p:sp>
      <p:sp>
        <p:nvSpPr>
          <p:cNvPr id="31" name="Hexagon 30"/>
          <p:cNvSpPr/>
          <p:nvPr/>
        </p:nvSpPr>
        <p:spPr>
          <a:xfrm>
            <a:off x="4402666" y="3261887"/>
            <a:ext cx="1276725" cy="570041"/>
          </a:xfrm>
          <a:prstGeom prst="hexagon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pap1</a:t>
            </a:r>
            <a:endParaRPr lang="en-US" b="1" dirty="0"/>
          </a:p>
        </p:txBody>
      </p:sp>
      <p:cxnSp>
        <p:nvCxnSpPr>
          <p:cNvPr id="32" name="Straight Arrow Connector 31"/>
          <p:cNvCxnSpPr>
            <a:stCxn id="5" idx="3"/>
            <a:endCxn id="31" idx="3"/>
          </p:cNvCxnSpPr>
          <p:nvPr/>
        </p:nvCxnSpPr>
        <p:spPr>
          <a:xfrm flipV="1">
            <a:off x="3369733" y="3546908"/>
            <a:ext cx="1032933" cy="87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3792655" y="3531858"/>
            <a:ext cx="6848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has </a:t>
            </a:r>
          </a:p>
          <a:p>
            <a:r>
              <a:rPr lang="en-US" dirty="0" smtClean="0"/>
              <a:t>input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6055946" y="1398651"/>
            <a:ext cx="2155572" cy="108988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p</a:t>
            </a:r>
            <a:r>
              <a:rPr lang="en-US" sz="1400" dirty="0" smtClean="0"/>
              <a:t>ositive regulation of transcription from pol II promoter in response to oxidative stress[</a:t>
            </a:r>
            <a:r>
              <a:rPr lang="en-US" sz="1400" dirty="0"/>
              <a:t>GO:0036091]</a:t>
            </a:r>
            <a:endParaRPr lang="en-US" sz="1400" dirty="0" smtClean="0"/>
          </a:p>
        </p:txBody>
      </p:sp>
      <p:sp>
        <p:nvSpPr>
          <p:cNvPr id="39" name="Up Arrow 38"/>
          <p:cNvSpPr/>
          <p:nvPr/>
        </p:nvSpPr>
        <p:spPr>
          <a:xfrm>
            <a:off x="6724493" y="2533579"/>
            <a:ext cx="220878" cy="698919"/>
          </a:xfrm>
          <a:prstGeom prst="up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7381191" y="3711811"/>
            <a:ext cx="15193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has regulation</a:t>
            </a:r>
          </a:p>
          <a:p>
            <a:r>
              <a:rPr lang="en-US" dirty="0" smtClean="0"/>
              <a:t>target</a:t>
            </a:r>
            <a:endParaRPr lang="en-US" dirty="0"/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7381191" y="3689873"/>
            <a:ext cx="162734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Rounded Rectangle 56"/>
          <p:cNvSpPr/>
          <p:nvPr/>
        </p:nvSpPr>
        <p:spPr>
          <a:xfrm>
            <a:off x="6380572" y="3327869"/>
            <a:ext cx="908719" cy="45559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cxnSp>
        <p:nvCxnSpPr>
          <p:cNvPr id="67" name="Straight Connector 66"/>
          <p:cNvCxnSpPr>
            <a:stCxn id="31" idx="0"/>
            <a:endCxn id="57" idx="1"/>
          </p:cNvCxnSpPr>
          <p:nvPr/>
        </p:nvCxnSpPr>
        <p:spPr>
          <a:xfrm>
            <a:off x="5679391" y="3546908"/>
            <a:ext cx="701181" cy="875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>
            <a:off x="2360052" y="3780230"/>
            <a:ext cx="9926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&lt;anonymous</a:t>
            </a:r>
          </a:p>
          <a:p>
            <a:r>
              <a:rPr lang="en-US" sz="1200" dirty="0"/>
              <a:t>d</a:t>
            </a:r>
            <a:r>
              <a:rPr lang="en-US" sz="1200" dirty="0" smtClean="0"/>
              <a:t>escription&gt;</a:t>
            </a:r>
            <a:endParaRPr lang="en-US" sz="1200" dirty="0"/>
          </a:p>
        </p:txBody>
      </p:sp>
      <p:sp>
        <p:nvSpPr>
          <p:cNvPr id="72" name="Rectangle 71"/>
          <p:cNvSpPr/>
          <p:nvPr/>
        </p:nvSpPr>
        <p:spPr>
          <a:xfrm>
            <a:off x="6357950" y="3783459"/>
            <a:ext cx="9926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&lt;anonymous</a:t>
            </a:r>
          </a:p>
          <a:p>
            <a:r>
              <a:rPr lang="en-US" sz="1200" dirty="0"/>
              <a:t>d</a:t>
            </a:r>
            <a:r>
              <a:rPr lang="en-US" sz="1200" dirty="0" smtClean="0"/>
              <a:t>escription&gt;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526080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dirty="0" err="1" smtClean="0"/>
              <a:t>PomBase</a:t>
            </a:r>
            <a:r>
              <a:rPr lang="en-US" dirty="0" smtClean="0"/>
              <a:t> web interface – sty1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38390" y="6170708"/>
            <a:ext cx="78135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http://www.pombase.org/spombe/result/</a:t>
            </a:r>
            <a:r>
              <a:rPr lang="en-US" dirty="0" smtClean="0">
                <a:hlinkClick r:id="rId2"/>
              </a:rPr>
              <a:t>SPAC24B11.06c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780" y="1417638"/>
            <a:ext cx="7493000" cy="4495800"/>
          </a:xfrm>
          <a:prstGeom prst="rect">
            <a:avLst/>
          </a:prstGeom>
        </p:spPr>
      </p:pic>
      <p:sp>
        <p:nvSpPr>
          <p:cNvPr id="8" name="Left Arrow 7"/>
          <p:cNvSpPr/>
          <p:nvPr/>
        </p:nvSpPr>
        <p:spPr>
          <a:xfrm flipH="1">
            <a:off x="3921760" y="5669280"/>
            <a:ext cx="1026160" cy="244158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5999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30200"/>
            <a:ext cx="8369300" cy="6197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0050" y="6343134"/>
            <a:ext cx="7694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http://www.pombase.org/spombe/result/</a:t>
            </a:r>
            <a:r>
              <a:rPr lang="en-US" dirty="0" smtClean="0">
                <a:hlinkClick r:id="rId3"/>
              </a:rPr>
              <a:t>SPAC1783.07c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992007" y="484108"/>
            <a:ext cx="12293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/>
              <a:t>pap1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2026272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 I get them?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Download</a:t>
            </a:r>
          </a:p>
          <a:p>
            <a:pPr lvl="1"/>
            <a:r>
              <a:rPr lang="en-US" sz="2200" dirty="0">
                <a:hlinkClick r:id="rId2"/>
              </a:rPr>
              <a:t>http:/</a:t>
            </a:r>
            <a:r>
              <a:rPr lang="en-US" sz="2200" dirty="0" smtClean="0">
                <a:hlinkClick r:id="rId2"/>
              </a:rPr>
              <a:t>/geneontology.org</a:t>
            </a:r>
            <a:r>
              <a:rPr lang="en-US" sz="2200" dirty="0">
                <a:hlinkClick r:id="rId2"/>
              </a:rPr>
              <a:t>/GO.downloads.annotations.shtml</a:t>
            </a:r>
            <a:endParaRPr lang="en-US" sz="2200" dirty="0"/>
          </a:p>
          <a:p>
            <a:pPr lvl="2"/>
            <a:r>
              <a:rPr lang="en-US" dirty="0" smtClean="0"/>
              <a:t>MGI (22,000)</a:t>
            </a:r>
          </a:p>
          <a:p>
            <a:pPr lvl="2"/>
            <a:r>
              <a:rPr lang="en-US" dirty="0" smtClean="0"/>
              <a:t>GOA Human (4,200)</a:t>
            </a:r>
          </a:p>
          <a:p>
            <a:pPr lvl="2"/>
            <a:r>
              <a:rPr lang="en-US" dirty="0" err="1" smtClean="0"/>
              <a:t>PomBase</a:t>
            </a:r>
            <a:r>
              <a:rPr lang="en-US" dirty="0" smtClean="0"/>
              <a:t> (1,588)</a:t>
            </a:r>
          </a:p>
          <a:p>
            <a:r>
              <a:rPr lang="en-US" dirty="0" smtClean="0"/>
              <a:t>Search and Browsing</a:t>
            </a:r>
          </a:p>
          <a:p>
            <a:pPr lvl="1"/>
            <a:r>
              <a:rPr lang="en-US" dirty="0" smtClean="0"/>
              <a:t>Cross-species</a:t>
            </a:r>
          </a:p>
          <a:p>
            <a:pPr lvl="2"/>
            <a:r>
              <a:rPr lang="en-US" dirty="0" err="1" smtClean="0"/>
              <a:t>AmiGO</a:t>
            </a:r>
            <a:r>
              <a:rPr lang="en-US" dirty="0" smtClean="0"/>
              <a:t> 2 – </a:t>
            </a:r>
            <a:r>
              <a:rPr lang="en-US" dirty="0" smtClean="0">
                <a:hlinkClick r:id="rId3"/>
              </a:rPr>
              <a:t>http://amigo2.berkeleybop.org</a:t>
            </a:r>
            <a:r>
              <a:rPr lang="en-US" dirty="0" smtClean="0"/>
              <a:t> </a:t>
            </a:r>
            <a:r>
              <a:rPr lang="en-US" b="1" dirty="0" smtClean="0"/>
              <a:t>- poster#57</a:t>
            </a:r>
          </a:p>
          <a:p>
            <a:pPr lvl="2"/>
            <a:r>
              <a:rPr lang="en-US" dirty="0" err="1" smtClean="0"/>
              <a:t>QuickGO</a:t>
            </a:r>
            <a:r>
              <a:rPr lang="en-US" dirty="0" smtClean="0"/>
              <a:t> (later this </a:t>
            </a:r>
            <a:r>
              <a:rPr lang="en-US" dirty="0"/>
              <a:t>year) - </a:t>
            </a:r>
            <a:r>
              <a:rPr lang="en-US" dirty="0">
                <a:hlinkClick r:id="rId4"/>
              </a:rPr>
              <a:t>http://www.ebi.ac.uk/QuickGO</a:t>
            </a:r>
            <a:r>
              <a:rPr lang="en-US" dirty="0" smtClean="0">
                <a:hlinkClick r:id="rId4"/>
              </a:rPr>
              <a:t>/</a:t>
            </a:r>
            <a:r>
              <a:rPr lang="en-US" dirty="0" smtClean="0"/>
              <a:t>    </a:t>
            </a:r>
          </a:p>
          <a:p>
            <a:pPr lvl="1"/>
            <a:r>
              <a:rPr lang="en-US" dirty="0" smtClean="0"/>
              <a:t>MOD interfaces</a:t>
            </a:r>
          </a:p>
          <a:p>
            <a:pPr lvl="2"/>
            <a:r>
              <a:rPr lang="en-US" dirty="0" err="1" smtClean="0"/>
              <a:t>PomBase</a:t>
            </a:r>
            <a:r>
              <a:rPr lang="en-US" dirty="0" smtClean="0"/>
              <a:t> – </a:t>
            </a:r>
            <a:r>
              <a:rPr lang="en-US" dirty="0" smtClean="0">
                <a:hlinkClick r:id="rId5"/>
              </a:rPr>
              <a:t>http://bombase.org</a:t>
            </a:r>
            <a:r>
              <a:rPr lang="en-US" dirty="0" smtClean="0"/>
              <a:t> 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697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Query tool support: </a:t>
            </a:r>
            <a:r>
              <a:rPr lang="en-US" dirty="0" err="1" smtClean="0"/>
              <a:t>AmiGO</a:t>
            </a:r>
            <a:r>
              <a:rPr lang="en-US" dirty="0" smtClean="0"/>
              <a:t> 2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34790"/>
            <a:ext cx="9144000" cy="23308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17638"/>
            <a:ext cx="4985552" cy="211715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757212" y="1417638"/>
            <a:ext cx="3244548" cy="23083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Annotation extensions make use</a:t>
            </a:r>
          </a:p>
          <a:p>
            <a:r>
              <a:rPr lang="en-US" dirty="0"/>
              <a:t>o</a:t>
            </a:r>
            <a:r>
              <a:rPr lang="en-US" dirty="0" smtClean="0"/>
              <a:t>f other ontologies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CHEBI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CL – cell types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Uberon – metazoan anatomy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MA – mouse anatomy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EMAP – mouse anatomy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….</a:t>
            </a:r>
          </a:p>
        </p:txBody>
      </p:sp>
      <p:sp>
        <p:nvSpPr>
          <p:cNvPr id="9" name="Rectangle 8"/>
          <p:cNvSpPr/>
          <p:nvPr/>
        </p:nvSpPr>
        <p:spPr>
          <a:xfrm>
            <a:off x="3454400" y="6195814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CL</a:t>
            </a:r>
            <a:endParaRPr lang="en-US" b="1" dirty="0"/>
          </a:p>
        </p:txBody>
      </p:sp>
      <p:sp>
        <p:nvSpPr>
          <p:cNvPr id="10" name="Up Arrow 9"/>
          <p:cNvSpPr/>
          <p:nvPr/>
        </p:nvSpPr>
        <p:spPr>
          <a:xfrm>
            <a:off x="2812225" y="5865614"/>
            <a:ext cx="760708" cy="514866"/>
          </a:xfrm>
          <a:prstGeom prst="up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6390547"/>
            <a:ext cx="32765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– </a:t>
            </a:r>
            <a:r>
              <a:rPr lang="en-US" dirty="0">
                <a:hlinkClick r:id="rId4"/>
              </a:rPr>
              <a:t>http://amigo2.berkeleybop.org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957744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04900"/>
            <a:ext cx="9144000" cy="463221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114800" y="6063924"/>
            <a:ext cx="12369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CL, Uberon</a:t>
            </a:r>
            <a:endParaRPr lang="en-US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8533" y="215371"/>
            <a:ext cx="1219200" cy="812800"/>
          </a:xfrm>
          <a:prstGeom prst="rect">
            <a:avLst/>
          </a:prstGeom>
        </p:spPr>
      </p:pic>
      <p:sp>
        <p:nvSpPr>
          <p:cNvPr id="10" name="Up Arrow 9"/>
          <p:cNvSpPr/>
          <p:nvPr/>
        </p:nvSpPr>
        <p:spPr>
          <a:xfrm>
            <a:off x="3354092" y="5733724"/>
            <a:ext cx="760708" cy="514866"/>
          </a:xfrm>
          <a:prstGeom prst="up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6390547"/>
            <a:ext cx="32765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– </a:t>
            </a:r>
            <a:r>
              <a:rPr lang="en-US" dirty="0">
                <a:hlinkClick r:id="rId4"/>
              </a:rPr>
              <a:t>http://amigo2.berkeleybop.org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57703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Gene Ontology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vocabulary of </a:t>
            </a:r>
            <a:r>
              <a:rPr lang="en-US" b="1" dirty="0" smtClean="0"/>
              <a:t>37,500</a:t>
            </a:r>
            <a:r>
              <a:rPr lang="en-US" b="1" baseline="30000" dirty="0" smtClean="0"/>
              <a:t>*</a:t>
            </a:r>
            <a:r>
              <a:rPr lang="en-US" b="1" dirty="0" smtClean="0"/>
              <a:t> </a:t>
            </a:r>
            <a:r>
              <a:rPr lang="en-US" dirty="0" smtClean="0"/>
              <a:t>distinct, connected </a:t>
            </a:r>
            <a:r>
              <a:rPr lang="en-US" b="1" dirty="0" smtClean="0"/>
              <a:t>descriptions</a:t>
            </a:r>
            <a:r>
              <a:rPr lang="en-US" dirty="0" smtClean="0"/>
              <a:t> that can be applied to gene products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That’s a lot…</a:t>
            </a:r>
          </a:p>
          <a:p>
            <a:pPr lvl="1"/>
            <a:r>
              <a:rPr lang="en-US" dirty="0" smtClean="0"/>
              <a:t>How big is the space of </a:t>
            </a:r>
            <a:r>
              <a:rPr lang="en-US" b="1" dirty="0" smtClean="0"/>
              <a:t>possible</a:t>
            </a:r>
            <a:r>
              <a:rPr lang="en-US" dirty="0" smtClean="0"/>
              <a:t> descriptions?</a:t>
            </a:r>
            <a:endParaRPr lang="en-US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3520" y="3039354"/>
            <a:ext cx="3736340" cy="2150258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0" y="6497320"/>
            <a:ext cx="91563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baseline="30000" dirty="0" smtClean="0"/>
              <a:t>*April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793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0300"/>
            <a:ext cx="9144000" cy="457980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733268" y="6063924"/>
            <a:ext cx="12369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CL, Uberon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8867" y="274638"/>
            <a:ext cx="1981200" cy="1016000"/>
          </a:xfrm>
          <a:prstGeom prst="rect">
            <a:avLst/>
          </a:prstGeom>
        </p:spPr>
      </p:pic>
      <p:sp>
        <p:nvSpPr>
          <p:cNvPr id="6" name="Up Arrow 5"/>
          <p:cNvSpPr/>
          <p:nvPr/>
        </p:nvSpPr>
        <p:spPr>
          <a:xfrm>
            <a:off x="3972560" y="5733724"/>
            <a:ext cx="760708" cy="514866"/>
          </a:xfrm>
          <a:prstGeom prst="up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390547"/>
            <a:ext cx="32765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– </a:t>
            </a:r>
            <a:r>
              <a:rPr lang="en-US" dirty="0">
                <a:hlinkClick r:id="rId4"/>
              </a:rPr>
              <a:t>http://amigo2.berkeleybop.org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581167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Curation tool 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Supported in</a:t>
            </a:r>
          </a:p>
          <a:p>
            <a:pPr lvl="1"/>
            <a:r>
              <a:rPr lang="en-US" dirty="0" smtClean="0"/>
              <a:t>Protein2GO (GOA, WormBase) </a:t>
            </a:r>
            <a:r>
              <a:rPr lang="en-US" b="1" dirty="0" smtClean="0"/>
              <a:t>[poster#97]</a:t>
            </a:r>
          </a:p>
          <a:p>
            <a:pPr lvl="1"/>
            <a:r>
              <a:rPr lang="en-US" dirty="0" smtClean="0"/>
              <a:t>CANTO (</a:t>
            </a:r>
            <a:r>
              <a:rPr lang="en-US" dirty="0" err="1" smtClean="0"/>
              <a:t>PomBase</a:t>
            </a:r>
            <a:r>
              <a:rPr lang="en-US" dirty="0" smtClean="0"/>
              <a:t>) </a:t>
            </a:r>
            <a:r>
              <a:rPr lang="en-US" b="1" dirty="0" smtClean="0"/>
              <a:t>[poster#110]</a:t>
            </a:r>
          </a:p>
          <a:p>
            <a:pPr lvl="1"/>
            <a:r>
              <a:rPr lang="en-US" dirty="0" smtClean="0"/>
              <a:t>MGI curation tool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670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tool 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i="1" dirty="0" smtClean="0"/>
              <a:t>Currently</a:t>
            </a:r>
            <a:r>
              <a:rPr lang="en-US" dirty="0" smtClean="0"/>
              <a:t>: Enrichment tools do not yet support annotation extensions</a:t>
            </a:r>
          </a:p>
          <a:p>
            <a:pPr lvl="1"/>
            <a:r>
              <a:rPr lang="en-US" dirty="0" smtClean="0"/>
              <a:t>Annotation extensions can be </a:t>
            </a:r>
            <a:r>
              <a:rPr lang="en-US" b="1" dirty="0" smtClean="0"/>
              <a:t>folded</a:t>
            </a:r>
            <a:r>
              <a:rPr lang="en-US" dirty="0" smtClean="0"/>
              <a:t> into an analysis ontology - </a:t>
            </a:r>
            <a:r>
              <a:rPr lang="en-US" dirty="0">
                <a:hlinkClick r:id="rId2"/>
              </a:rPr>
              <a:t>http://galaxy.berkeleybop.org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i="1" dirty="0" smtClean="0"/>
              <a:t>Future</a:t>
            </a:r>
            <a:r>
              <a:rPr lang="en-US" dirty="0" smtClean="0"/>
              <a:t>: Analysis tools can use extended annotations to their benefit</a:t>
            </a:r>
          </a:p>
          <a:p>
            <a:pPr lvl="1"/>
            <a:r>
              <a:rPr lang="en-US" dirty="0" smtClean="0"/>
              <a:t>E.g. account for other modes of regulation in their model</a:t>
            </a:r>
          </a:p>
          <a:p>
            <a:pPr lvl="1"/>
            <a:r>
              <a:rPr lang="en-US" dirty="0" smtClean="0"/>
              <a:t>Tool developers: contact us!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3002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Challenge: pre </a:t>
            </a:r>
            <a:r>
              <a:rPr lang="en-US" dirty="0" err="1" smtClean="0"/>
              <a:t>vs</a:t>
            </a:r>
            <a:r>
              <a:rPr lang="en-US" dirty="0" smtClean="0"/>
              <a:t> post composition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Curator question: do I…</a:t>
            </a:r>
          </a:p>
          <a:p>
            <a:pPr lvl="1"/>
            <a:r>
              <a:rPr lang="en-US" dirty="0" smtClean="0"/>
              <a:t>Request a pre-composed term via </a:t>
            </a:r>
            <a:r>
              <a:rPr lang="en-US" dirty="0" err="1" smtClean="0"/>
              <a:t>TermGenie</a:t>
            </a:r>
            <a:r>
              <a:rPr lang="en-US" dirty="0" smtClean="0"/>
              <a:t>[*]?</a:t>
            </a:r>
          </a:p>
          <a:p>
            <a:pPr lvl="1"/>
            <a:r>
              <a:rPr lang="en-US" dirty="0" smtClean="0"/>
              <a:t>Post-compose using annotation extensions?</a:t>
            </a:r>
          </a:p>
        </p:txBody>
      </p:sp>
      <p:sp>
        <p:nvSpPr>
          <p:cNvPr id="4" name="Rectangle 3"/>
          <p:cNvSpPr/>
          <p:nvPr/>
        </p:nvSpPr>
        <p:spPr>
          <a:xfrm>
            <a:off x="179252" y="6272014"/>
            <a:ext cx="502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See </a:t>
            </a:r>
            <a:r>
              <a:rPr lang="en-US" dirty="0" err="1" smtClean="0"/>
              <a:t>Heiko’s</a:t>
            </a:r>
            <a:r>
              <a:rPr lang="en-US" dirty="0" smtClean="0"/>
              <a:t> </a:t>
            </a:r>
            <a:r>
              <a:rPr lang="en-US" dirty="0" err="1" smtClean="0"/>
              <a:t>TermGenie</a:t>
            </a:r>
            <a:r>
              <a:rPr lang="en-US" dirty="0" smtClean="0"/>
              <a:t> talk tomorrow &amp; </a:t>
            </a:r>
            <a:r>
              <a:rPr lang="en-US" b="1" dirty="0" smtClean="0"/>
              <a:t>poster #33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8139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Up-Down Arrow 12"/>
          <p:cNvSpPr/>
          <p:nvPr/>
        </p:nvSpPr>
        <p:spPr>
          <a:xfrm>
            <a:off x="6993468" y="4216400"/>
            <a:ext cx="774440" cy="1119199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Challenge: pre </a:t>
            </a:r>
            <a:r>
              <a:rPr lang="en-US" dirty="0" err="1" smtClean="0"/>
              <a:t>vs</a:t>
            </a:r>
            <a:r>
              <a:rPr lang="en-US" dirty="0" smtClean="0"/>
              <a:t> post composition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837267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Curator question: do I…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Request a pre-composed term via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TermGenie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?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Post-compose using annotation extensions?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396335"/>
            <a:ext cx="7477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http://code.google.com/p/owltools/wiki/</a:t>
            </a:r>
            <a:r>
              <a:rPr lang="en-US" dirty="0" smtClean="0">
                <a:hlinkClick r:id="rId2"/>
              </a:rPr>
              <a:t>AnnotationExtensionFolding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3488267"/>
            <a:ext cx="5046134" cy="290806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From a computational perspective:</a:t>
            </a:r>
          </a:p>
          <a:p>
            <a:pPr lvl="1"/>
            <a:r>
              <a:rPr lang="en-US" dirty="0" smtClean="0"/>
              <a:t>It </a:t>
            </a:r>
            <a:r>
              <a:rPr lang="en-US" i="1" dirty="0" smtClean="0"/>
              <a:t>doesn’t matter</a:t>
            </a:r>
            <a:r>
              <a:rPr lang="en-US" dirty="0" smtClean="0"/>
              <a:t>, we’re using OWL</a:t>
            </a:r>
          </a:p>
          <a:p>
            <a:pPr lvl="1"/>
            <a:r>
              <a:rPr lang="en-US" dirty="0" smtClean="0"/>
              <a:t>40% of GO terms have OWL equivalence axioms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448041" y="5164666"/>
            <a:ext cx="1703493" cy="922205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</a:t>
            </a:r>
            <a:r>
              <a:rPr lang="en-US" dirty="0" smtClean="0"/>
              <a:t>rotein localization [</a:t>
            </a:r>
            <a:r>
              <a:rPr lang="en-US" dirty="0"/>
              <a:t>GO:</a:t>
            </a:r>
            <a:r>
              <a:rPr lang="en-US" dirty="0" smtClean="0"/>
              <a:t>0008104]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528560" y="5367867"/>
            <a:ext cx="1399279" cy="71900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Nucleus [GO:0005634]</a:t>
            </a:r>
          </a:p>
        </p:txBody>
      </p:sp>
      <p:sp>
        <p:nvSpPr>
          <p:cNvPr id="10" name="Rectangle 9"/>
          <p:cNvSpPr/>
          <p:nvPr/>
        </p:nvSpPr>
        <p:spPr>
          <a:xfrm>
            <a:off x="7705986" y="4985842"/>
            <a:ext cx="14380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/>
              <a:t>end_location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7151535" y="4216401"/>
            <a:ext cx="7235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/>
              <a:t>≡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151534" y="5367867"/>
            <a:ext cx="3770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⊓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774268" y="3479801"/>
            <a:ext cx="3217332" cy="736599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protein localization to nucleus[</a:t>
            </a:r>
            <a:r>
              <a:rPr lang="en-US" dirty="0"/>
              <a:t>GO:0034504]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537378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Curation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Manual Curation</a:t>
            </a:r>
          </a:p>
          <a:p>
            <a:pPr lvl="1"/>
            <a:r>
              <a:rPr lang="en-US" dirty="0" smtClean="0"/>
              <a:t>Fewer terms, but more degrees of freedom</a:t>
            </a:r>
          </a:p>
          <a:p>
            <a:pPr lvl="1"/>
            <a:r>
              <a:rPr lang="en-US" dirty="0" smtClean="0"/>
              <a:t>Curator consistency</a:t>
            </a:r>
          </a:p>
          <a:p>
            <a:pPr lvl="2"/>
            <a:r>
              <a:rPr lang="en-US" dirty="0" smtClean="0"/>
              <a:t>OWL constraints can help</a:t>
            </a:r>
          </a:p>
          <a:p>
            <a:r>
              <a:rPr lang="en-US" dirty="0" smtClean="0"/>
              <a:t>Automated annotation</a:t>
            </a:r>
          </a:p>
          <a:p>
            <a:pPr lvl="1"/>
            <a:r>
              <a:rPr lang="en-US" dirty="0" smtClean="0"/>
              <a:t>Phylogenetic propagation</a:t>
            </a:r>
          </a:p>
          <a:p>
            <a:pPr lvl="1"/>
            <a:r>
              <a:rPr lang="en-US" dirty="0" smtClean="0"/>
              <a:t>Text processing and NLP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7657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Similar approaches and future directions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Post-composition has been used extensively for phenotype annotation</a:t>
            </a:r>
          </a:p>
          <a:p>
            <a:pPr lvl="1"/>
            <a:r>
              <a:rPr lang="en-US" dirty="0" smtClean="0"/>
              <a:t>ZFIN </a:t>
            </a:r>
            <a:r>
              <a:rPr lang="en-US" b="1" dirty="0" smtClean="0"/>
              <a:t>[poster#95]</a:t>
            </a:r>
          </a:p>
          <a:p>
            <a:pPr lvl="1"/>
            <a:r>
              <a:rPr lang="en-US" dirty="0" err="1" smtClean="0"/>
              <a:t>Phenoscape</a:t>
            </a:r>
            <a:r>
              <a:rPr lang="en-US" dirty="0" smtClean="0"/>
              <a:t> </a:t>
            </a:r>
            <a:r>
              <a:rPr lang="en-US" b="1" dirty="0" smtClean="0"/>
              <a:t>[next talk]</a:t>
            </a:r>
          </a:p>
          <a:p>
            <a:r>
              <a:rPr lang="en-US" dirty="0" smtClean="0"/>
              <a:t>Future:</a:t>
            </a:r>
          </a:p>
          <a:p>
            <a:pPr lvl="1"/>
            <a:r>
              <a:rPr lang="en-US" dirty="0" smtClean="0"/>
              <a:t>A more expressive model that bridges GO with pathway representations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1470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Description space is huge</a:t>
            </a:r>
          </a:p>
          <a:p>
            <a:pPr lvl="1"/>
            <a:r>
              <a:rPr lang="en-US" dirty="0" smtClean="0"/>
              <a:t>Context is important</a:t>
            </a:r>
          </a:p>
          <a:p>
            <a:pPr lvl="1"/>
            <a:r>
              <a:rPr lang="en-US" dirty="0" smtClean="0"/>
              <a:t>Not appropriate to make a term for everything</a:t>
            </a:r>
          </a:p>
          <a:p>
            <a:pPr lvl="1"/>
            <a:r>
              <a:rPr lang="en-US" dirty="0" smtClean="0"/>
              <a:t>OWL allows us to mix and match pre and post composition</a:t>
            </a:r>
          </a:p>
          <a:p>
            <a:r>
              <a:rPr lang="en-US" dirty="0" smtClean="0"/>
              <a:t>Number of extension annotations is growing</a:t>
            </a:r>
          </a:p>
          <a:p>
            <a:r>
              <a:rPr lang="en-US" dirty="0" smtClean="0"/>
              <a:t>Annotation extensions represent untapped opportunity for tool developers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178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GO Consortium, model organism and </a:t>
            </a:r>
            <a:r>
              <a:rPr lang="en-US" dirty="0" err="1" smtClean="0"/>
              <a:t>UniProtKB</a:t>
            </a:r>
            <a:r>
              <a:rPr lang="en-US" dirty="0" smtClean="0"/>
              <a:t> curators</a:t>
            </a:r>
          </a:p>
          <a:p>
            <a:r>
              <a:rPr lang="en-US" dirty="0" smtClean="0"/>
              <a:t>GO Directors</a:t>
            </a:r>
          </a:p>
          <a:p>
            <a:r>
              <a:rPr lang="en-US" dirty="0" err="1" smtClean="0"/>
              <a:t>PomBase</a:t>
            </a:r>
            <a:r>
              <a:rPr lang="en-US" dirty="0" smtClean="0"/>
              <a:t> developers: </a:t>
            </a:r>
          </a:p>
          <a:p>
            <a:pPr lvl="1"/>
            <a:r>
              <a:rPr lang="en-US" dirty="0" smtClean="0"/>
              <a:t>Mark McDowell, Kim Rutherford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Funding</a:t>
            </a:r>
          </a:p>
          <a:p>
            <a:pPr lvl="1"/>
            <a:r>
              <a:rPr lang="en-US" dirty="0"/>
              <a:t>GO </a:t>
            </a:r>
            <a:r>
              <a:rPr lang="en-US" dirty="0" smtClean="0"/>
              <a:t>Consortium NIH </a:t>
            </a:r>
            <a:r>
              <a:rPr lang="en-US" dirty="0"/>
              <a:t>5P41HG002273-09</a:t>
            </a:r>
          </a:p>
          <a:p>
            <a:pPr lvl="1"/>
            <a:r>
              <a:rPr lang="en-US" dirty="0" err="1" smtClean="0"/>
              <a:t>UniProtKB</a:t>
            </a:r>
            <a:r>
              <a:rPr lang="en-US" dirty="0" smtClean="0"/>
              <a:t> GOA NHGRI U41HG006104</a:t>
            </a:r>
            <a:r>
              <a:rPr lang="en-US" dirty="0"/>
              <a:t>-03</a:t>
            </a:r>
          </a:p>
          <a:p>
            <a:pPr lvl="1"/>
            <a:r>
              <a:rPr lang="en-US" dirty="0" smtClean="0"/>
              <a:t>British </a:t>
            </a:r>
            <a:r>
              <a:rPr lang="en-US" dirty="0"/>
              <a:t>Heart Foundation grant SP/07/007/</a:t>
            </a:r>
            <a:r>
              <a:rPr lang="en-US" dirty="0" smtClean="0"/>
              <a:t>23671</a:t>
            </a:r>
          </a:p>
          <a:p>
            <a:pPr lvl="1"/>
            <a:r>
              <a:rPr lang="en-US" dirty="0" smtClean="0"/>
              <a:t>Kidney Research UK </a:t>
            </a:r>
            <a:r>
              <a:rPr lang="en-US" dirty="0"/>
              <a:t>RP26/2008</a:t>
            </a:r>
            <a:endParaRPr lang="en-US" dirty="0" smtClean="0"/>
          </a:p>
          <a:p>
            <a:pPr lvl="1"/>
            <a:r>
              <a:rPr lang="en-US" dirty="0" err="1" smtClean="0"/>
              <a:t>PomBase</a:t>
            </a:r>
            <a:r>
              <a:rPr lang="en-US" dirty="0" smtClean="0"/>
              <a:t> - Wellcome </a:t>
            </a:r>
            <a:r>
              <a:rPr lang="en-US" dirty="0"/>
              <a:t>Trust WT090548MA</a:t>
            </a:r>
            <a:endParaRPr lang="en-US" dirty="0" smtClean="0"/>
          </a:p>
          <a:p>
            <a:pPr lvl="1"/>
            <a:r>
              <a:rPr lang="en-US" dirty="0" smtClean="0"/>
              <a:t>MGD NHGRI </a:t>
            </a:r>
            <a:r>
              <a:rPr lang="en-US" dirty="0"/>
              <a:t>HG000330</a:t>
            </a:r>
          </a:p>
        </p:txBody>
      </p:sp>
    </p:spTree>
    <p:extLst>
      <p:ext uri="{BB962C8B-B14F-4D97-AF65-F5344CB8AC3E}">
        <p14:creationId xmlns:p14="http://schemas.microsoft.com/office/powerpoint/2010/main" val="4116783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9072" y="802246"/>
            <a:ext cx="6543508" cy="531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939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Current descriptions miss 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Author:</a:t>
            </a:r>
          </a:p>
          <a:p>
            <a:pPr lvl="1"/>
            <a:r>
              <a:rPr lang="en-US" dirty="0" smtClean="0"/>
              <a:t>LMTK1 (</a:t>
            </a:r>
            <a:r>
              <a:rPr lang="en-US" b="1" dirty="0" err="1" smtClean="0"/>
              <a:t>Aatk</a:t>
            </a:r>
            <a:r>
              <a:rPr lang="en-US" dirty="0" smtClean="0"/>
              <a:t>) </a:t>
            </a:r>
            <a:r>
              <a:rPr lang="en-US" dirty="0"/>
              <a:t>can </a:t>
            </a:r>
            <a:r>
              <a:rPr lang="en-US" dirty="0">
                <a:solidFill>
                  <a:srgbClr val="FF0000"/>
                </a:solidFill>
              </a:rPr>
              <a:t>negatively control axonal outgrowth</a:t>
            </a:r>
            <a:r>
              <a:rPr lang="en-US" dirty="0"/>
              <a:t> </a:t>
            </a:r>
            <a:r>
              <a:rPr lang="en-US" dirty="0" smtClean="0"/>
              <a:t>in </a:t>
            </a:r>
            <a:r>
              <a:rPr lang="en-US" dirty="0" smtClean="0">
                <a:solidFill>
                  <a:srgbClr val="3366FF"/>
                </a:solidFill>
              </a:rPr>
              <a:t>cortical neurons </a:t>
            </a:r>
            <a:r>
              <a:rPr lang="en-US" dirty="0" smtClean="0"/>
              <a:t>by </a:t>
            </a:r>
            <a:r>
              <a:rPr lang="en-US" dirty="0"/>
              <a:t>regulating </a:t>
            </a:r>
            <a:r>
              <a:rPr lang="en-US" dirty="0">
                <a:solidFill>
                  <a:srgbClr val="FF0080"/>
                </a:solidFill>
              </a:rPr>
              <a:t>Rab11A</a:t>
            </a:r>
            <a:r>
              <a:rPr lang="en-US" dirty="0"/>
              <a:t> activity in a </a:t>
            </a:r>
            <a:r>
              <a:rPr lang="en-US" dirty="0">
                <a:solidFill>
                  <a:srgbClr val="FF0080"/>
                </a:solidFill>
              </a:rPr>
              <a:t>Cdk5</a:t>
            </a:r>
            <a:r>
              <a:rPr lang="en-US" dirty="0"/>
              <a:t>-dependent </a:t>
            </a:r>
            <a:r>
              <a:rPr lang="en-US" dirty="0" smtClean="0"/>
              <a:t>manner</a:t>
            </a:r>
          </a:p>
          <a:p>
            <a:pPr lvl="3"/>
            <a:r>
              <a:rPr lang="en-US" dirty="0">
                <a:hlinkClick r:id="rId2"/>
              </a:rPr>
              <a:t>http://www.ncbi.nlm.nih.gov/pubmed/22573681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>
                <a:sym typeface="Wingdings"/>
              </a:rPr>
              <a:t>GO:</a:t>
            </a:r>
          </a:p>
          <a:p>
            <a:pPr lvl="1"/>
            <a:r>
              <a:rPr lang="en-US" dirty="0" smtClean="0">
                <a:sym typeface="Wingdings"/>
              </a:rPr>
              <a:t> </a:t>
            </a:r>
            <a:r>
              <a:rPr lang="en-US" b="1" dirty="0" err="1" smtClean="0">
                <a:sym typeface="Wingdings"/>
              </a:rPr>
              <a:t>Aatk</a:t>
            </a:r>
            <a:r>
              <a:rPr lang="en-US" dirty="0" smtClean="0">
                <a:sym typeface="Wingdings"/>
              </a:rPr>
              <a:t>: </a:t>
            </a:r>
            <a:r>
              <a:rPr lang="en-US" dirty="0" smtClean="0">
                <a:solidFill>
                  <a:srgbClr val="FF0000"/>
                </a:solidFill>
              </a:rPr>
              <a:t>GO</a:t>
            </a:r>
            <a:r>
              <a:rPr lang="en-US" dirty="0">
                <a:solidFill>
                  <a:srgbClr val="FF0000"/>
                </a:solidFill>
              </a:rPr>
              <a:t>:</a:t>
            </a:r>
            <a:r>
              <a:rPr lang="en-US" dirty="0" smtClean="0">
                <a:solidFill>
                  <a:srgbClr val="FF0000"/>
                </a:solidFill>
              </a:rPr>
              <a:t>0030517 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negative regulation of axon extension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GO terms will always be a </a:t>
            </a:r>
            <a:r>
              <a:rPr lang="en-US" i="1" dirty="0" smtClean="0"/>
              <a:t>subset</a:t>
            </a:r>
            <a:r>
              <a:rPr lang="en-US" dirty="0" smtClean="0"/>
              <a:t> of total set of possible descriptions</a:t>
            </a:r>
          </a:p>
          <a:p>
            <a:pPr lvl="1"/>
            <a:r>
              <a:rPr lang="en-US" dirty="0" smtClean="0"/>
              <a:t>We shouldn’t attempt to make a term for </a:t>
            </a:r>
            <a:r>
              <a:rPr lang="en-US" i="1" dirty="0" smtClean="0"/>
              <a:t>everything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72972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6116"/>
            <a:ext cx="8229600" cy="5850048"/>
          </a:xfrm>
        </p:spPr>
        <p:txBody>
          <a:bodyPr>
            <a:noAutofit/>
          </a:bodyPr>
          <a:lstStyle/>
          <a:p>
            <a:r>
              <a:rPr lang="en-US" dirty="0"/>
              <a:t>T63 Toxic effect of contact with venomous animals and plants</a:t>
            </a:r>
          </a:p>
          <a:p>
            <a:endParaRPr lang="en-US" dirty="0"/>
          </a:p>
        </p:txBody>
      </p:sp>
      <p:sp>
        <p:nvSpPr>
          <p:cNvPr id="5" name="Oval Callout 4"/>
          <p:cNvSpPr/>
          <p:nvPr/>
        </p:nvSpPr>
        <p:spPr>
          <a:xfrm>
            <a:off x="3478828" y="1560048"/>
            <a:ext cx="3998932" cy="2858398"/>
          </a:xfrm>
          <a:prstGeom prst="wedgeEllipseCallout">
            <a:avLst>
              <a:gd name="adj1" fmla="val -88952"/>
              <a:gd name="adj2" fmla="val -63556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smtClean="0"/>
              <a:t>Term from ICD-10, a hierarchical medical billing code system use to ‘annotate’ patient records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87986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6116"/>
            <a:ext cx="8229600" cy="5850048"/>
          </a:xfrm>
        </p:spPr>
        <p:txBody>
          <a:bodyPr>
            <a:noAutofit/>
          </a:bodyPr>
          <a:lstStyle/>
          <a:p>
            <a:r>
              <a:rPr lang="en-US" dirty="0"/>
              <a:t>T63 Toxic effect of contact with venomous animals and plants</a:t>
            </a:r>
          </a:p>
          <a:p>
            <a:pPr lvl="1"/>
            <a:r>
              <a:rPr lang="en-US" dirty="0"/>
              <a:t>T63.611 </a:t>
            </a:r>
            <a:r>
              <a:rPr lang="en-US" b="1" dirty="0"/>
              <a:t>Toxic effect of contact with </a:t>
            </a:r>
            <a:r>
              <a:rPr lang="en-US" b="1" dirty="0" err="1"/>
              <a:t>Portugese</a:t>
            </a:r>
            <a:r>
              <a:rPr lang="en-US" b="1" dirty="0"/>
              <a:t> Man-o-war, accidental (</a:t>
            </a:r>
            <a:r>
              <a:rPr lang="en-US" b="1" u="sng" dirty="0"/>
              <a:t>unintentional</a:t>
            </a:r>
            <a:r>
              <a:rPr lang="en-US" b="1" dirty="0"/>
              <a:t>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132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6116"/>
            <a:ext cx="8229600" cy="5850048"/>
          </a:xfrm>
        </p:spPr>
        <p:txBody>
          <a:bodyPr>
            <a:noAutofit/>
          </a:bodyPr>
          <a:lstStyle/>
          <a:p>
            <a:r>
              <a:rPr lang="en-US" dirty="0"/>
              <a:t>T63 Toxic effect of contact with venomous animals and plants</a:t>
            </a:r>
          </a:p>
          <a:p>
            <a:pPr lvl="1"/>
            <a:r>
              <a:rPr lang="en-US" dirty="0"/>
              <a:t>T63.611 Toxic effect of contact with </a:t>
            </a:r>
            <a:r>
              <a:rPr lang="en-US" dirty="0" err="1"/>
              <a:t>Portugese</a:t>
            </a:r>
            <a:r>
              <a:rPr lang="en-US" dirty="0"/>
              <a:t> Man-o-war, accidental (unintentional) </a:t>
            </a:r>
          </a:p>
          <a:p>
            <a:pPr lvl="1"/>
            <a:r>
              <a:rPr lang="en-US" dirty="0"/>
              <a:t>T63.612 </a:t>
            </a:r>
            <a:r>
              <a:rPr lang="en-US" b="1" dirty="0"/>
              <a:t>Toxic effect of contact with </a:t>
            </a:r>
            <a:r>
              <a:rPr lang="en-US" b="1" dirty="0" err="1"/>
              <a:t>Portugese</a:t>
            </a:r>
            <a:r>
              <a:rPr lang="en-US" b="1" dirty="0"/>
              <a:t> Man-o-war, </a:t>
            </a:r>
            <a:r>
              <a:rPr lang="en-US" b="1" i="1" dirty="0"/>
              <a:t>intentional self-harm </a:t>
            </a:r>
          </a:p>
          <a:p>
            <a:pPr lvl="2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363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6116"/>
            <a:ext cx="8229600" cy="5850048"/>
          </a:xfrm>
        </p:spPr>
        <p:txBody>
          <a:bodyPr>
            <a:noAutofit/>
          </a:bodyPr>
          <a:lstStyle/>
          <a:p>
            <a:r>
              <a:rPr lang="en-US" dirty="0"/>
              <a:t>T63 Toxic effect of contact with venomous animals and plants</a:t>
            </a:r>
          </a:p>
          <a:p>
            <a:pPr lvl="1"/>
            <a:r>
              <a:rPr lang="en-US" dirty="0"/>
              <a:t>T63.611 Toxic effect of contact with </a:t>
            </a:r>
            <a:r>
              <a:rPr lang="en-US" dirty="0" err="1"/>
              <a:t>Portugese</a:t>
            </a:r>
            <a:r>
              <a:rPr lang="en-US" dirty="0"/>
              <a:t> Man-o-war, accidental (unintentional) </a:t>
            </a:r>
          </a:p>
          <a:p>
            <a:pPr lvl="1"/>
            <a:r>
              <a:rPr lang="en-US" dirty="0"/>
              <a:t>T63.612 Toxic effect of contact with </a:t>
            </a:r>
            <a:r>
              <a:rPr lang="en-US" dirty="0" err="1"/>
              <a:t>Portugese</a:t>
            </a:r>
            <a:r>
              <a:rPr lang="en-US" dirty="0"/>
              <a:t> Man-o-war, intentional self-harm </a:t>
            </a:r>
          </a:p>
          <a:p>
            <a:pPr lvl="1"/>
            <a:r>
              <a:rPr lang="en-US" dirty="0"/>
              <a:t>T63.613 </a:t>
            </a:r>
            <a:r>
              <a:rPr lang="en-US" b="1" dirty="0"/>
              <a:t>Toxic effect of contact with </a:t>
            </a:r>
            <a:r>
              <a:rPr lang="en-US" b="1" dirty="0" err="1"/>
              <a:t>Portugese</a:t>
            </a:r>
            <a:r>
              <a:rPr lang="en-US" b="1" dirty="0"/>
              <a:t> Man-o-war, </a:t>
            </a:r>
            <a:r>
              <a:rPr lang="en-US" b="1" i="1" dirty="0"/>
              <a:t>assault </a:t>
            </a:r>
          </a:p>
          <a:p>
            <a:pPr lvl="2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730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6116"/>
            <a:ext cx="8229600" cy="5850048"/>
          </a:xfrm>
        </p:spPr>
        <p:txBody>
          <a:bodyPr>
            <a:noAutofit/>
          </a:bodyPr>
          <a:lstStyle/>
          <a:p>
            <a:r>
              <a:rPr lang="en-US" dirty="0"/>
              <a:t>T63 Toxic effect of contact with venomous animals and plants</a:t>
            </a:r>
          </a:p>
          <a:p>
            <a:pPr lvl="1"/>
            <a:r>
              <a:rPr lang="en-US" dirty="0"/>
              <a:t>T63.611 Toxic effect of contact with </a:t>
            </a:r>
            <a:r>
              <a:rPr lang="en-US" dirty="0" err="1"/>
              <a:t>Portugese</a:t>
            </a:r>
            <a:r>
              <a:rPr lang="en-US" dirty="0"/>
              <a:t> Man-o-war, accidental (unintentional) </a:t>
            </a:r>
          </a:p>
          <a:p>
            <a:pPr lvl="1"/>
            <a:r>
              <a:rPr lang="en-US" dirty="0"/>
              <a:t>T63.612 Toxic effect of contact with </a:t>
            </a:r>
            <a:r>
              <a:rPr lang="en-US" dirty="0" err="1"/>
              <a:t>Portugese</a:t>
            </a:r>
            <a:r>
              <a:rPr lang="en-US" dirty="0"/>
              <a:t> Man-o-war, intentional self-harm </a:t>
            </a:r>
          </a:p>
          <a:p>
            <a:pPr lvl="1"/>
            <a:r>
              <a:rPr lang="en-US" dirty="0"/>
              <a:t>T63.613 Toxic effect of contact with </a:t>
            </a:r>
            <a:r>
              <a:rPr lang="en-US" dirty="0" err="1"/>
              <a:t>Portugese</a:t>
            </a:r>
            <a:r>
              <a:rPr lang="en-US" dirty="0"/>
              <a:t> Man-o-war, assault </a:t>
            </a:r>
          </a:p>
          <a:p>
            <a:pPr lvl="2"/>
            <a:r>
              <a:rPr lang="en-US" b="1" dirty="0"/>
              <a:t>T63.613A Toxic effect of contact with </a:t>
            </a:r>
            <a:r>
              <a:rPr lang="en-US" b="1" dirty="0" err="1"/>
              <a:t>Portugese</a:t>
            </a:r>
            <a:r>
              <a:rPr lang="en-US" b="1" dirty="0"/>
              <a:t> Man-o-war, assault, </a:t>
            </a:r>
            <a:r>
              <a:rPr lang="en-US" b="1" i="1" dirty="0" smtClean="0"/>
              <a:t>initial encounter </a:t>
            </a:r>
          </a:p>
          <a:p>
            <a:pPr lvl="2"/>
            <a:r>
              <a:rPr lang="en-US" b="1" dirty="0" smtClean="0"/>
              <a:t>T63.613D </a:t>
            </a:r>
            <a:r>
              <a:rPr lang="en-US" b="1" dirty="0"/>
              <a:t>Toxic effect of contact with </a:t>
            </a:r>
            <a:r>
              <a:rPr lang="en-US" b="1" dirty="0" err="1"/>
              <a:t>Portugese</a:t>
            </a:r>
            <a:r>
              <a:rPr lang="en-US" b="1" dirty="0"/>
              <a:t> Man-o-war, assault, </a:t>
            </a:r>
            <a:r>
              <a:rPr lang="en-US" b="1" i="1" dirty="0" smtClean="0"/>
              <a:t>subsequent encounter </a:t>
            </a:r>
            <a:endParaRPr lang="en-US" b="1" i="1" dirty="0"/>
          </a:p>
          <a:p>
            <a:pPr lvl="2"/>
            <a:r>
              <a:rPr lang="en-US" b="1" dirty="0" smtClean="0"/>
              <a:t>T63.613S </a:t>
            </a:r>
            <a:r>
              <a:rPr lang="en-US" b="1" dirty="0"/>
              <a:t>Toxic effect of contact with </a:t>
            </a:r>
            <a:r>
              <a:rPr lang="en-US" b="1" dirty="0" err="1"/>
              <a:t>Portugese</a:t>
            </a:r>
            <a:r>
              <a:rPr lang="en-US" b="1" dirty="0"/>
              <a:t> Man-o-war, assault, </a:t>
            </a:r>
            <a:r>
              <a:rPr lang="en-US" b="1" i="1" dirty="0" err="1" smtClean="0"/>
              <a:t>sequela</a:t>
            </a:r>
            <a:endParaRPr lang="en-US" b="1" i="1" dirty="0"/>
          </a:p>
          <a:p>
            <a:pPr lvl="2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453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15838</TotalTime>
  <Words>1429</Words>
  <Application>Microsoft Macintosh PowerPoint</Application>
  <PresentationFormat>On-screen Show (4:3)</PresentationFormat>
  <Paragraphs>244</Paragraphs>
  <Slides>28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Increased Expressivity of Gene Ontology Annotations</vt:lpstr>
      <vt:lpstr>The Gene Ontology</vt:lpstr>
      <vt:lpstr>PowerPoint Presentation</vt:lpstr>
      <vt:lpstr>Current descriptions miss details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Post-composition</vt:lpstr>
      <vt:lpstr>“Classic” annotation model</vt:lpstr>
      <vt:lpstr>GO annotation extensions</vt:lpstr>
      <vt:lpstr>“Classic” GO annotations are unconnected</vt:lpstr>
      <vt:lpstr>Now with annotation extensions</vt:lpstr>
      <vt:lpstr>PomBase web interface – sty1</vt:lpstr>
      <vt:lpstr>PowerPoint Presentation</vt:lpstr>
      <vt:lpstr>Where do I get them?</vt:lpstr>
      <vt:lpstr>Query tool support: AmiGO 2</vt:lpstr>
      <vt:lpstr>PowerPoint Presentation</vt:lpstr>
      <vt:lpstr>PowerPoint Presentation</vt:lpstr>
      <vt:lpstr>Curation tool support</vt:lpstr>
      <vt:lpstr>Analysis tool support</vt:lpstr>
      <vt:lpstr>Challenge: pre vs post composition</vt:lpstr>
      <vt:lpstr>Challenge: pre vs post composition</vt:lpstr>
      <vt:lpstr>Curation Challenges</vt:lpstr>
      <vt:lpstr>Similar approaches and future directions</vt:lpstr>
      <vt:lpstr>Conclusions</vt:lpstr>
      <vt:lpstr>Acknowledgments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Increased Expressivity of Gene Ontology Annotations</dc:title>
  <dc:creator>Chris Mungall</dc:creator>
  <cp:lastModifiedBy>Chris Mungall</cp:lastModifiedBy>
  <cp:revision>319</cp:revision>
  <dcterms:created xsi:type="dcterms:W3CDTF">2012-07-11T23:53:38Z</dcterms:created>
  <dcterms:modified xsi:type="dcterms:W3CDTF">2013-04-24T17:03:13Z</dcterms:modified>
</cp:coreProperties>
</file>