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04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D799C-50A7-AA4E-8D2C-104C9DE8FEE9}" type="datetimeFigureOut">
              <a:rPr lang="en-US" smtClean="0"/>
              <a:t>4/3/13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4AD60-3417-9248-866A-050DF4F9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1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92 proteins in this</a:t>
            </a:r>
            <a:r>
              <a:rPr lang="en-US" baseline="0" dirty="0" smtClean="0"/>
              <a:t> family.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408C3-2DDE-0E49-AEF7-AB7CFFD64D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56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0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8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3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0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2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7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8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C39D6-22F1-EB4C-934A-9EB9C2FCA5E0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56225-12A1-6847-97C6-6B9699E82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0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Annotation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74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  <p:pic>
        <p:nvPicPr>
          <p:cNvPr id="2" name="Picture 1" descr="Screen Shot 2013-04-02 at 10.56.20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44"/>
          <a:stretch/>
        </p:blipFill>
        <p:spPr>
          <a:xfrm>
            <a:off x="533400" y="962689"/>
            <a:ext cx="7632700" cy="5746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2600" y="4829711"/>
            <a:ext cx="1398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duplication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in vertebrate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803400" y="5059680"/>
            <a:ext cx="571500" cy="266700"/>
          </a:xfrm>
          <a:prstGeom prst="rightArrow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235700" y="1465580"/>
            <a:ext cx="12700" cy="21336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48400" y="3751580"/>
            <a:ext cx="12700" cy="185283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07760" y="2235200"/>
            <a:ext cx="1166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vertebrate</a:t>
            </a:r>
          </a:p>
          <a:p>
            <a:r>
              <a:rPr lang="en-US" dirty="0" smtClean="0"/>
              <a:t>ACYP2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217920" y="4368800"/>
            <a:ext cx="1166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vertebrate</a:t>
            </a:r>
          </a:p>
          <a:p>
            <a:r>
              <a:rPr lang="en-US" dirty="0" smtClean="0"/>
              <a:t>ACYP1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916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3-04-02 at 10.56.41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445"/>
          <a:stretch/>
        </p:blipFill>
        <p:spPr>
          <a:xfrm>
            <a:off x="680720" y="779809"/>
            <a:ext cx="7741920" cy="58346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48400" y="1595120"/>
            <a:ext cx="73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insect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235700" y="1282700"/>
            <a:ext cx="12700" cy="141595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48400" y="3444240"/>
            <a:ext cx="0" cy="47752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248400" y="3545840"/>
            <a:ext cx="894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rotoza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245860" y="3982720"/>
            <a:ext cx="0" cy="8813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48400" y="400939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green </a:t>
            </a:r>
          </a:p>
          <a:p>
            <a:r>
              <a:rPr lang="en-US" dirty="0" smtClean="0"/>
              <a:t>plants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235700" y="5008880"/>
            <a:ext cx="0" cy="8813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258560" y="5259070"/>
            <a:ext cx="95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Archaea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</p:spTree>
    <p:extLst>
      <p:ext uri="{BB962C8B-B14F-4D97-AF65-F5344CB8AC3E}">
        <p14:creationId xmlns:p14="http://schemas.microsoft.com/office/powerpoint/2010/main" val="1860106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3-04-02 at 10.56.58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74"/>
          <a:stretch/>
        </p:blipFill>
        <p:spPr>
          <a:xfrm>
            <a:off x="631556" y="816877"/>
            <a:ext cx="8095884" cy="593822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6367780" y="1310640"/>
            <a:ext cx="0" cy="23164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09360" y="2113280"/>
            <a:ext cx="1181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Eubacteria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20040" y="2672080"/>
            <a:ext cx="571500" cy="266700"/>
          </a:xfrm>
          <a:prstGeom prst="rightArrow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398" y="2316480"/>
            <a:ext cx="1232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duplication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367780" y="4917440"/>
            <a:ext cx="0" cy="153416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67780" y="3799840"/>
            <a:ext cx="0" cy="95504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19520" y="3992880"/>
            <a:ext cx="1120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Archaea</a:t>
            </a:r>
            <a:r>
              <a:rPr lang="en-US" dirty="0" smtClean="0"/>
              <a:t>-</a:t>
            </a:r>
          </a:p>
          <a:p>
            <a:r>
              <a:rPr lang="en-US" dirty="0" err="1" smtClean="0"/>
              <a:t>Eukaryota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19520" y="5445760"/>
            <a:ext cx="1181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Eubacteria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53100" y="156477"/>
            <a:ext cx="4349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9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3-04-02 at 10.43.2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8" y="904240"/>
            <a:ext cx="4851352" cy="31009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  <p:pic>
        <p:nvPicPr>
          <p:cNvPr id="8" name="Picture 7" descr="Screen Shot 2013-04-02 at 1.36.02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5" t="9085" b="4900"/>
          <a:stretch/>
        </p:blipFill>
        <p:spPr>
          <a:xfrm>
            <a:off x="5953760" y="1381759"/>
            <a:ext cx="2245360" cy="240792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6553200" y="1036320"/>
            <a:ext cx="979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R23 N41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53760" y="3720716"/>
            <a:ext cx="240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PMID:9118002 (review)</a:t>
            </a:r>
            <a:endParaRPr lang="en-US" dirty="0"/>
          </a:p>
        </p:txBody>
      </p:sp>
      <p:pic>
        <p:nvPicPr>
          <p:cNvPr id="11" name="Picture 10" descr="Screen Shot 2013-04-02 at 1.39.52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9" t="24456" r="23768"/>
          <a:stretch/>
        </p:blipFill>
        <p:spPr>
          <a:xfrm>
            <a:off x="3481721" y="4419600"/>
            <a:ext cx="1679559" cy="9604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 descr="Screen Shot 2013-04-02 at 1.43.51 PM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17" b="15116"/>
          <a:stretch/>
        </p:blipFill>
        <p:spPr>
          <a:xfrm>
            <a:off x="833120" y="4460611"/>
            <a:ext cx="1874520" cy="9194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934720" y="5288652"/>
            <a:ext cx="178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acetyl phosphate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30880" y="5293360"/>
            <a:ext cx="22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carbamoyl</a:t>
            </a:r>
            <a:r>
              <a:rPr lang="en-US" dirty="0" smtClean="0"/>
              <a:t> phosphate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92480" y="4029948"/>
            <a:ext cx="120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substrates: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2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61" y="1330960"/>
            <a:ext cx="767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HypF</a:t>
            </a:r>
            <a:r>
              <a:rPr lang="en-US" dirty="0" smtClean="0"/>
              <a:t>: </a:t>
            </a:r>
            <a:r>
              <a:rPr lang="en-US" dirty="0" err="1" smtClean="0"/>
              <a:t>hydrogenase</a:t>
            </a:r>
            <a:r>
              <a:rPr lang="en-US" dirty="0" smtClean="0"/>
              <a:t> maturation protein F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 zinc-containing protein involved in </a:t>
            </a:r>
            <a:r>
              <a:rPr lang="en-US" dirty="0" err="1" smtClean="0"/>
              <a:t>NiFe-hydrogenase</a:t>
            </a:r>
            <a:r>
              <a:rPr lang="en-US" dirty="0" smtClean="0"/>
              <a:t> maturation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acts as </a:t>
            </a:r>
            <a:r>
              <a:rPr lang="en-US" dirty="0"/>
              <a:t>a </a:t>
            </a:r>
            <a:r>
              <a:rPr lang="en-US" dirty="0" err="1"/>
              <a:t>carbamoyltransferase</a:t>
            </a:r>
            <a:r>
              <a:rPr lang="en-US" dirty="0"/>
              <a:t> that transfers the </a:t>
            </a:r>
            <a:r>
              <a:rPr lang="en-US" dirty="0" err="1"/>
              <a:t>carbamoyl</a:t>
            </a:r>
            <a:r>
              <a:rPr lang="en-US" dirty="0"/>
              <a:t> moiety of </a:t>
            </a:r>
            <a:r>
              <a:rPr lang="en-US" dirty="0" err="1"/>
              <a:t>carbamoyladenylate</a:t>
            </a:r>
            <a:r>
              <a:rPr lang="en-US" dirty="0"/>
              <a:t> to the COOH-terminal cysteine of </a:t>
            </a:r>
            <a:r>
              <a:rPr lang="en-US" dirty="0" err="1"/>
              <a:t>HypE</a:t>
            </a:r>
            <a:r>
              <a:rPr lang="en-US" dirty="0"/>
              <a:t> (another </a:t>
            </a:r>
            <a:r>
              <a:rPr lang="en-US" dirty="0" err="1"/>
              <a:t>hydrogenase</a:t>
            </a:r>
            <a:r>
              <a:rPr lang="en-US" dirty="0"/>
              <a:t> maturation protein) [PMID:12586941]. </a:t>
            </a:r>
          </a:p>
        </p:txBody>
      </p:sp>
    </p:spTree>
    <p:extLst>
      <p:ext uri="{BB962C8B-B14F-4D97-AF65-F5344CB8AC3E}">
        <p14:creationId xmlns:p14="http://schemas.microsoft.com/office/powerpoint/2010/main" val="3465248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3100" y="156477"/>
            <a:ext cx="4349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  <a:p>
            <a:pPr algn="ctr"/>
            <a:r>
              <a:rPr lang="en-US" dirty="0" smtClean="0"/>
              <a:t>live demo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400" y="924560"/>
            <a:ext cx="8087361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Molecular </a:t>
            </a:r>
            <a:r>
              <a:rPr lang="en-US" b="1" dirty="0"/>
              <a:t>Function: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propagate </a:t>
            </a:r>
            <a:r>
              <a:rPr lang="en-US" dirty="0"/>
              <a:t>'</a:t>
            </a:r>
            <a:r>
              <a:rPr lang="en-US" dirty="0" err="1"/>
              <a:t>acylphosphatase</a:t>
            </a:r>
            <a:r>
              <a:rPr lang="en-US" dirty="0"/>
              <a:t> activity' to the </a:t>
            </a:r>
            <a:r>
              <a:rPr lang="en-US" dirty="0" err="1"/>
              <a:t>Acyp</a:t>
            </a:r>
            <a:r>
              <a:rPr lang="en-US" dirty="0"/>
              <a:t> </a:t>
            </a:r>
            <a:r>
              <a:rPr lang="en-US" dirty="0" smtClean="0"/>
              <a:t>clade. </a:t>
            </a:r>
            <a:r>
              <a:rPr lang="en-US" dirty="0"/>
              <a:t>Those (in </a:t>
            </a:r>
            <a:r>
              <a:rPr lang="en-US" dirty="0" err="1"/>
              <a:t>Acyp</a:t>
            </a:r>
            <a:r>
              <a:rPr lang="en-US" dirty="0"/>
              <a:t> clade) missing either one of the two conserved residues (R23 N41) are annotated to NOT '</a:t>
            </a:r>
            <a:r>
              <a:rPr lang="en-US" dirty="0" err="1"/>
              <a:t>acylphosphatase</a:t>
            </a:r>
            <a:r>
              <a:rPr lang="en-US" dirty="0"/>
              <a:t> activity' (IKR, inferred from key residues).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propagate </a:t>
            </a:r>
            <a:r>
              <a:rPr lang="en-US" dirty="0"/>
              <a:t>'carboxyl- or </a:t>
            </a:r>
            <a:r>
              <a:rPr lang="en-US" dirty="0" err="1"/>
              <a:t>carbamoyltransferase</a:t>
            </a:r>
            <a:r>
              <a:rPr lang="en-US" dirty="0"/>
              <a:t> activity' to the </a:t>
            </a:r>
            <a:r>
              <a:rPr lang="en-US" dirty="0" err="1"/>
              <a:t>hypF</a:t>
            </a:r>
            <a:r>
              <a:rPr lang="en-US" dirty="0"/>
              <a:t> </a:t>
            </a:r>
            <a:r>
              <a:rPr lang="en-US" dirty="0" smtClean="0"/>
              <a:t>clade.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propagate </a:t>
            </a:r>
            <a:r>
              <a:rPr lang="en-US" dirty="0"/>
              <a:t>'zinc ion binding' to the </a:t>
            </a:r>
            <a:r>
              <a:rPr lang="en-US" dirty="0" err="1"/>
              <a:t>hypF</a:t>
            </a:r>
            <a:r>
              <a:rPr lang="en-US" dirty="0"/>
              <a:t> </a:t>
            </a:r>
            <a:r>
              <a:rPr lang="en-US" dirty="0" smtClean="0"/>
              <a:t>clade.</a:t>
            </a:r>
          </a:p>
          <a:p>
            <a:endParaRPr lang="en-US" dirty="0"/>
          </a:p>
          <a:p>
            <a:r>
              <a:rPr lang="en-US" b="1" dirty="0"/>
              <a:t>Biological Process: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propagate </a:t>
            </a:r>
            <a:r>
              <a:rPr lang="en-US" dirty="0"/>
              <a:t>'protein maturation' to the </a:t>
            </a:r>
            <a:r>
              <a:rPr lang="en-US" dirty="0" err="1"/>
              <a:t>hypF</a:t>
            </a:r>
            <a:r>
              <a:rPr lang="en-US" dirty="0"/>
              <a:t> </a:t>
            </a:r>
            <a:r>
              <a:rPr lang="en-US" dirty="0" smtClean="0"/>
              <a:t>clade.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p</a:t>
            </a:r>
            <a:r>
              <a:rPr lang="en-US" dirty="0" smtClean="0"/>
              <a:t>ropagate </a:t>
            </a:r>
            <a:r>
              <a:rPr lang="en-US" dirty="0"/>
              <a:t>'protein </a:t>
            </a:r>
            <a:r>
              <a:rPr lang="en-US" dirty="0" err="1"/>
              <a:t>carbamoylation</a:t>
            </a:r>
            <a:r>
              <a:rPr lang="en-US" dirty="0"/>
              <a:t>' to the </a:t>
            </a:r>
            <a:r>
              <a:rPr lang="en-US" dirty="0" err="1"/>
              <a:t>hypF</a:t>
            </a:r>
            <a:r>
              <a:rPr lang="en-US" dirty="0"/>
              <a:t> </a:t>
            </a:r>
            <a:r>
              <a:rPr lang="en-US" dirty="0" smtClean="0"/>
              <a:t>clade.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Did not propagate 'phosphate-containing compound metabolic process' (TAS annotations).</a:t>
            </a:r>
          </a:p>
          <a:p>
            <a:endParaRPr lang="en-US" dirty="0" smtClean="0"/>
          </a:p>
          <a:p>
            <a:r>
              <a:rPr lang="en-US" b="1" dirty="0" smtClean="0"/>
              <a:t>Cellular </a:t>
            </a:r>
            <a:r>
              <a:rPr lang="en-US" b="1" dirty="0"/>
              <a:t>Component</a:t>
            </a:r>
            <a:r>
              <a:rPr lang="en-US" dirty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none propagated (annotation to mitochondrion in mouse is based on high throughput assay).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Annotation </a:t>
            </a:r>
            <a:r>
              <a:rPr lang="en-US" dirty="0">
                <a:solidFill>
                  <a:srgbClr val="0000FF"/>
                </a:solidFill>
              </a:rPr>
              <a:t>issues: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HypF</a:t>
            </a:r>
            <a:r>
              <a:rPr lang="en-US" dirty="0" smtClean="0"/>
              <a:t> </a:t>
            </a:r>
            <a:r>
              <a:rPr lang="en-US" dirty="0"/>
              <a:t>is also shown to have </a:t>
            </a:r>
            <a:r>
              <a:rPr lang="en-US" dirty="0" err="1"/>
              <a:t>carbamoyl</a:t>
            </a:r>
            <a:r>
              <a:rPr lang="en-US" dirty="0"/>
              <a:t>-phosphate phosphatase activity [PMID:12377778]. This annotation is not in GO yet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29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  <p:pic>
        <p:nvPicPr>
          <p:cNvPr id="2" name="Picture 1" descr="Screen Shot 2013-04-02 at 2.24.10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0" b="37265"/>
          <a:stretch/>
        </p:blipFill>
        <p:spPr>
          <a:xfrm>
            <a:off x="265769" y="1079500"/>
            <a:ext cx="8685191" cy="508762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3942080" y="6167120"/>
            <a:ext cx="0" cy="365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473450" y="6167120"/>
            <a:ext cx="0" cy="365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88080" y="6451600"/>
            <a:ext cx="543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19450" y="6431280"/>
            <a:ext cx="567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N41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483360" y="3464560"/>
            <a:ext cx="335280" cy="1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803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  <p:pic>
        <p:nvPicPr>
          <p:cNvPr id="4" name="Picture 3" descr="Screen Shot 2013-04-02 at 2.34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819398"/>
            <a:ext cx="8656320" cy="593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706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Macintosh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Annotation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Lawrence Berkeley National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Annotation</dc:title>
  <dc:creator>Suzanna Lewis</dc:creator>
  <cp:lastModifiedBy>Suzanna Lewis</cp:lastModifiedBy>
  <cp:revision>1</cp:revision>
  <dcterms:created xsi:type="dcterms:W3CDTF">2013-04-03T11:31:06Z</dcterms:created>
  <dcterms:modified xsi:type="dcterms:W3CDTF">2013-04-03T11:32:03Z</dcterms:modified>
</cp:coreProperties>
</file>