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87" r:id="rId17"/>
    <p:sldId id="289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1A749-1235-0C4A-A7E4-ABD75BD4A4D7}" type="datetimeFigureOut">
              <a:rPr lang="en-US" smtClean="0"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CCD88-ADA0-964C-B202-49647291B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75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1A749-1235-0C4A-A7E4-ABD75BD4A4D7}" type="datetimeFigureOut">
              <a:rPr lang="en-US" smtClean="0"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CCD88-ADA0-964C-B202-49647291B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303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1A749-1235-0C4A-A7E4-ABD75BD4A4D7}" type="datetimeFigureOut">
              <a:rPr lang="en-US" smtClean="0"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CCD88-ADA0-964C-B202-49647291B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881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1A749-1235-0C4A-A7E4-ABD75BD4A4D7}" type="datetimeFigureOut">
              <a:rPr lang="en-US" smtClean="0"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CCD88-ADA0-964C-B202-49647291B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01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1A749-1235-0C4A-A7E4-ABD75BD4A4D7}" type="datetimeFigureOut">
              <a:rPr lang="en-US" smtClean="0"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CCD88-ADA0-964C-B202-49647291B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445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1A749-1235-0C4A-A7E4-ABD75BD4A4D7}" type="datetimeFigureOut">
              <a:rPr lang="en-US" smtClean="0"/>
              <a:t>1/15/14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CCD88-ADA0-964C-B202-49647291B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209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1A749-1235-0C4A-A7E4-ABD75BD4A4D7}" type="datetimeFigureOut">
              <a:rPr lang="en-US" smtClean="0"/>
              <a:t>1/15/14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CCD88-ADA0-964C-B202-49647291B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870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1A749-1235-0C4A-A7E4-ABD75BD4A4D7}" type="datetimeFigureOut">
              <a:rPr lang="en-US" smtClean="0"/>
              <a:t>1/15/14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CCD88-ADA0-964C-B202-49647291B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021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1A749-1235-0C4A-A7E4-ABD75BD4A4D7}" type="datetimeFigureOut">
              <a:rPr lang="en-US" smtClean="0"/>
              <a:t>1/15/14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CCD88-ADA0-964C-B202-49647291B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324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1A749-1235-0C4A-A7E4-ABD75BD4A4D7}" type="datetimeFigureOut">
              <a:rPr lang="en-US" smtClean="0"/>
              <a:t>1/15/14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CCD88-ADA0-964C-B202-49647291B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697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1A749-1235-0C4A-A7E4-ABD75BD4A4D7}" type="datetimeFigureOut">
              <a:rPr lang="en-US" smtClean="0"/>
              <a:t>1/15/14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CCD88-ADA0-964C-B202-49647291B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867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1A749-1235-0C4A-A7E4-ABD75BD4A4D7}" type="datetimeFigureOut">
              <a:rPr lang="en-US" smtClean="0"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CCD88-ADA0-964C-B202-49647291B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04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ocs.google.com/document/d/196nLKiQ2Go4toilCq226w7u0p52odvCkq-bU5qgtzu0/edi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 OWL model of GO annotation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758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18566" cy="2504659"/>
          </a:xfrm>
        </p:spPr>
        <p:txBody>
          <a:bodyPr/>
          <a:lstStyle/>
          <a:p>
            <a:r>
              <a:rPr lang="en-US" dirty="0" smtClean="0"/>
              <a:t>Equivalent to </a:t>
            </a:r>
            <a:r>
              <a:rPr lang="en-US" dirty="0" err="1" smtClean="0"/>
              <a:t>precomposed</a:t>
            </a:r>
            <a:r>
              <a:rPr lang="en-US" dirty="0" smtClean="0"/>
              <a:t> class defined by an OWL equivalence axiom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60569" y="4518016"/>
            <a:ext cx="345734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Individual</a:t>
            </a:r>
            <a:r>
              <a:rPr lang="en-US" dirty="0" smtClean="0"/>
              <a:t>: gomf-0000012345</a:t>
            </a:r>
          </a:p>
          <a:p>
            <a:r>
              <a:rPr lang="en-US" b="1" dirty="0" smtClean="0"/>
              <a:t>Types</a:t>
            </a:r>
            <a:r>
              <a:rPr lang="en-US" dirty="0" smtClean="0"/>
              <a:t>: </a:t>
            </a:r>
          </a:p>
          <a:p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 </a:t>
            </a:r>
            <a:r>
              <a:rPr lang="en-US" dirty="0" err="1"/>
              <a:t>enabled_by</a:t>
            </a:r>
            <a:r>
              <a:rPr lang="en-US" dirty="0"/>
              <a:t> some </a:t>
            </a:r>
            <a:r>
              <a:rPr lang="en-US" dirty="0" smtClean="0"/>
              <a:t>PR:P87654, </a:t>
            </a:r>
          </a:p>
          <a:p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occurs_in some (GO</a:t>
            </a:r>
            <a:r>
              <a:rPr lang="en-US" dirty="0">
                <a:solidFill>
                  <a:srgbClr val="0000FF"/>
                </a:solidFill>
              </a:rPr>
              <a:t>:0005829 </a:t>
            </a:r>
            <a:r>
              <a:rPr lang="en-US" dirty="0" smtClean="0">
                <a:solidFill>
                  <a:srgbClr val="0000FF"/>
                </a:solidFill>
              </a:rPr>
              <a:t>and</a:t>
            </a:r>
          </a:p>
          <a:p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   part_of some </a:t>
            </a:r>
            <a:r>
              <a:rPr lang="en-US" dirty="0" err="1" smtClean="0">
                <a:solidFill>
                  <a:srgbClr val="0000FF"/>
                </a:solidFill>
              </a:rPr>
              <a:t>CL:nnnnnn</a:t>
            </a:r>
            <a:r>
              <a:rPr lang="en-US" dirty="0" smtClean="0">
                <a:solidFill>
                  <a:srgbClr val="0000FF"/>
                </a:solidFill>
              </a:rPr>
              <a:t>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899394" y="405621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OWL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99125" y="4043391"/>
            <a:ext cx="577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GAF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582001" y="3581594"/>
            <a:ext cx="140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Visualization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46975" y="4771898"/>
            <a:ext cx="22594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c2: P87654</a:t>
            </a:r>
          </a:p>
          <a:p>
            <a:r>
              <a:rPr lang="en-US" dirty="0" smtClean="0"/>
              <a:t>c5: GO:0005829</a:t>
            </a:r>
          </a:p>
          <a:p>
            <a:r>
              <a:rPr lang="en-US" dirty="0"/>
              <a:t>c</a:t>
            </a:r>
            <a:r>
              <a:rPr lang="en-US" dirty="0" smtClean="0"/>
              <a:t>9: C</a:t>
            </a:r>
          </a:p>
          <a:p>
            <a:r>
              <a:rPr lang="en-US" dirty="0" smtClean="0"/>
              <a:t>C16: part_of(</a:t>
            </a:r>
            <a:r>
              <a:rPr lang="en-US" dirty="0" err="1" smtClean="0"/>
              <a:t>CL:nnnn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383216" y="5082433"/>
            <a:ext cx="1760784" cy="49760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c</a:t>
            </a:r>
            <a:r>
              <a:rPr lang="en-US" sz="1400" b="1" dirty="0" smtClean="0"/>
              <a:t>ytosol </a:t>
            </a:r>
            <a:r>
              <a:rPr lang="en-US" sz="1400" dirty="0" smtClean="0"/>
              <a:t>and part_of some </a:t>
            </a:r>
            <a:r>
              <a:rPr lang="en-US" sz="1400" b="1" dirty="0" smtClean="0"/>
              <a:t>epithelium</a:t>
            </a:r>
            <a:endParaRPr lang="en-US" sz="1400" b="1" dirty="0"/>
          </a:p>
        </p:txBody>
      </p:sp>
      <p:sp>
        <p:nvSpPr>
          <p:cNvPr id="13" name="Rectangle 12"/>
          <p:cNvSpPr/>
          <p:nvPr/>
        </p:nvSpPr>
        <p:spPr>
          <a:xfrm>
            <a:off x="5976860" y="4412723"/>
            <a:ext cx="742832" cy="4617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Gask3b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>
          <a:xfrm>
            <a:off x="5983393" y="4864363"/>
            <a:ext cx="1399824" cy="71567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352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 expressions: any level of nesting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18566" cy="2504659"/>
          </a:xfrm>
        </p:spPr>
        <p:txBody>
          <a:bodyPr/>
          <a:lstStyle/>
          <a:p>
            <a:r>
              <a:rPr lang="en-US" dirty="0" smtClean="0"/>
              <a:t>OWL allows arbitrary depth of expressions (e.g. </a:t>
            </a:r>
            <a:r>
              <a:rPr lang="en-US" i="1" dirty="0" smtClean="0"/>
              <a:t>P</a:t>
            </a:r>
            <a:r>
              <a:rPr lang="en-US" dirty="0" smtClean="0"/>
              <a:t> </a:t>
            </a:r>
            <a:r>
              <a:rPr lang="en-US" b="1" dirty="0" smtClean="0"/>
              <a:t>some</a:t>
            </a:r>
            <a:r>
              <a:rPr lang="en-US" dirty="0" smtClean="0"/>
              <a:t> </a:t>
            </a:r>
            <a:r>
              <a:rPr lang="en-US" i="1" dirty="0" smtClean="0"/>
              <a:t>C</a:t>
            </a:r>
            <a:r>
              <a:rPr lang="en-US" dirty="0" smtClean="0"/>
              <a:t>)  combined with OR or AND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19513" y="4518016"/>
            <a:ext cx="3457347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Individual</a:t>
            </a:r>
            <a:r>
              <a:rPr lang="en-US" dirty="0" smtClean="0"/>
              <a:t>: gomf-0000012345</a:t>
            </a:r>
          </a:p>
          <a:p>
            <a:r>
              <a:rPr lang="en-US" b="1" dirty="0" smtClean="0"/>
              <a:t>Types</a:t>
            </a:r>
            <a:r>
              <a:rPr lang="en-US" dirty="0" smtClean="0"/>
              <a:t>: </a:t>
            </a:r>
          </a:p>
          <a:p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 </a:t>
            </a:r>
            <a:r>
              <a:rPr lang="en-US" dirty="0" err="1"/>
              <a:t>enabled_by</a:t>
            </a:r>
            <a:r>
              <a:rPr lang="en-US" dirty="0"/>
              <a:t> some </a:t>
            </a:r>
            <a:r>
              <a:rPr lang="en-US" dirty="0" smtClean="0"/>
              <a:t>PR:P87654,</a:t>
            </a:r>
          </a:p>
          <a:p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occurs_in some (GO</a:t>
            </a:r>
            <a:r>
              <a:rPr lang="en-US" dirty="0">
                <a:solidFill>
                  <a:srgbClr val="0000FF"/>
                </a:solidFill>
              </a:rPr>
              <a:t>:0005829 </a:t>
            </a:r>
            <a:r>
              <a:rPr lang="en-US" dirty="0" smtClean="0">
                <a:solidFill>
                  <a:srgbClr val="0000FF"/>
                </a:solidFill>
              </a:rPr>
              <a:t>and</a:t>
            </a:r>
          </a:p>
          <a:p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   part_of some (</a:t>
            </a:r>
            <a:r>
              <a:rPr lang="en-US" dirty="0" err="1" smtClean="0">
                <a:solidFill>
                  <a:srgbClr val="0000FF"/>
                </a:solidFill>
              </a:rPr>
              <a:t>CL:nnnnnn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and </a:t>
            </a:r>
          </a:p>
          <a:p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     part_of some (</a:t>
            </a:r>
            <a:r>
              <a:rPr lang="en-US" dirty="0" err="1" smtClean="0">
                <a:solidFill>
                  <a:srgbClr val="0000FF"/>
                </a:solidFill>
              </a:rPr>
              <a:t>UBERON:nnnnn</a:t>
            </a:r>
            <a:r>
              <a:rPr lang="en-US" dirty="0" smtClean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99394" y="405621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OWL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99125" y="4043391"/>
            <a:ext cx="577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GAF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582001" y="3581594"/>
            <a:ext cx="140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Visualization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46975" y="4771898"/>
            <a:ext cx="2762295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c2: P87654</a:t>
            </a:r>
          </a:p>
          <a:p>
            <a:r>
              <a:rPr lang="en-US" dirty="0" smtClean="0"/>
              <a:t>c5: GO:0005829</a:t>
            </a:r>
          </a:p>
          <a:p>
            <a:r>
              <a:rPr lang="en-US" dirty="0" smtClean="0"/>
              <a:t>c9: C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C16: part_of(</a:t>
            </a:r>
            <a:r>
              <a:rPr lang="en-US" dirty="0" err="1" smtClean="0">
                <a:solidFill>
                  <a:srgbClr val="FF0000"/>
                </a:solidFill>
              </a:rPr>
              <a:t>CL:nnnn</a:t>
            </a:r>
            <a:r>
              <a:rPr lang="en-US" dirty="0" smtClean="0">
                <a:solidFill>
                  <a:srgbClr val="FF0000"/>
                </a:solidFill>
              </a:rPr>
              <a:t>),</a:t>
            </a:r>
          </a:p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part_of(</a:t>
            </a:r>
            <a:r>
              <a:rPr lang="en-US" dirty="0" err="1" smtClean="0">
                <a:solidFill>
                  <a:srgbClr val="FF0000"/>
                </a:solidFill>
              </a:rPr>
              <a:t>UBERON:nnn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NOT STRICTLY EQUIVALENT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383216" y="5082433"/>
            <a:ext cx="1760784" cy="59105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c</a:t>
            </a:r>
            <a:r>
              <a:rPr lang="en-US" sz="1400" b="1" dirty="0" smtClean="0"/>
              <a:t>ytosol </a:t>
            </a:r>
            <a:r>
              <a:rPr lang="en-US" sz="1400" dirty="0" smtClean="0"/>
              <a:t>and part_of some </a:t>
            </a:r>
            <a:r>
              <a:rPr lang="en-US" sz="1400" b="1" dirty="0" smtClean="0"/>
              <a:t>epithelium </a:t>
            </a:r>
            <a:r>
              <a:rPr lang="en-US" sz="1400" dirty="0" smtClean="0"/>
              <a:t>and part_of some </a:t>
            </a:r>
            <a:r>
              <a:rPr lang="en-US" sz="1400" b="1" dirty="0" smtClean="0"/>
              <a:t>gut</a:t>
            </a:r>
            <a:endParaRPr lang="en-US" sz="1400" b="1" dirty="0"/>
          </a:p>
        </p:txBody>
      </p:sp>
      <p:sp>
        <p:nvSpPr>
          <p:cNvPr id="13" name="Rectangle 12"/>
          <p:cNvSpPr/>
          <p:nvPr/>
        </p:nvSpPr>
        <p:spPr>
          <a:xfrm>
            <a:off x="5976860" y="4412723"/>
            <a:ext cx="742832" cy="4617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Gask3b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>
          <a:xfrm>
            <a:off x="5983393" y="4864363"/>
            <a:ext cx="1399824" cy="71567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572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 expressions: anywhere you can have a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18566" cy="2504659"/>
          </a:xfrm>
        </p:spPr>
        <p:txBody>
          <a:bodyPr/>
          <a:lstStyle/>
          <a:p>
            <a:r>
              <a:rPr lang="en-US" dirty="0" smtClean="0"/>
              <a:t>OWL allows arbitrary depth of expressions combined with OR or AND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42473" y="4518016"/>
            <a:ext cx="3916457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Individual</a:t>
            </a:r>
            <a:r>
              <a:rPr lang="en-US" dirty="0" smtClean="0"/>
              <a:t>: gomf-0000012345</a:t>
            </a:r>
          </a:p>
          <a:p>
            <a:r>
              <a:rPr lang="en-US" b="1" dirty="0" smtClean="0"/>
              <a:t>Types</a:t>
            </a:r>
            <a:r>
              <a:rPr lang="en-US" dirty="0" smtClean="0"/>
              <a:t>: </a:t>
            </a:r>
          </a:p>
          <a:p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enabled_by</a:t>
            </a:r>
            <a:r>
              <a:rPr lang="en-US" dirty="0" smtClean="0"/>
              <a:t> some </a:t>
            </a:r>
            <a:r>
              <a:rPr lang="en-US" dirty="0" smtClean="0">
                <a:solidFill>
                  <a:srgbClr val="3366FF"/>
                </a:solidFill>
              </a:rPr>
              <a:t>(</a:t>
            </a:r>
            <a:r>
              <a:rPr lang="en-US" dirty="0" err="1" smtClean="0">
                <a:solidFill>
                  <a:srgbClr val="3366FF"/>
                </a:solidFill>
              </a:rPr>
              <a:t>GO:complex</a:t>
            </a:r>
            <a:endParaRPr lang="en-US" dirty="0">
              <a:solidFill>
                <a:srgbClr val="3366FF"/>
              </a:solidFill>
            </a:endParaRPr>
          </a:p>
          <a:p>
            <a:r>
              <a:rPr lang="en-US" dirty="0" smtClean="0">
                <a:solidFill>
                  <a:srgbClr val="3366FF"/>
                </a:solidFill>
              </a:rPr>
              <a:t>   and has_part some PR:A and has_part</a:t>
            </a:r>
          </a:p>
          <a:p>
            <a:r>
              <a:rPr lang="en-US" dirty="0">
                <a:solidFill>
                  <a:srgbClr val="3366FF"/>
                </a:solidFill>
              </a:rPr>
              <a:t> </a:t>
            </a:r>
            <a:r>
              <a:rPr lang="en-US" dirty="0" smtClean="0">
                <a:solidFill>
                  <a:srgbClr val="3366FF"/>
                </a:solidFill>
              </a:rPr>
              <a:t>   some PR:B),</a:t>
            </a:r>
          </a:p>
          <a:p>
            <a:r>
              <a:rPr lang="en-US" dirty="0"/>
              <a:t> </a:t>
            </a:r>
            <a:r>
              <a:rPr lang="en-US" dirty="0" smtClean="0"/>
              <a:t> occurs_in some GO</a:t>
            </a:r>
            <a:r>
              <a:rPr lang="en-US" dirty="0"/>
              <a:t>:</a:t>
            </a:r>
            <a:r>
              <a:rPr lang="en-US" dirty="0" smtClean="0"/>
              <a:t>0005829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99394" y="405621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OWL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99125" y="4043391"/>
            <a:ext cx="577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GAF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582001" y="3581594"/>
            <a:ext cx="1712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Visualization (?)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46975" y="4771898"/>
            <a:ext cx="505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n/a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383216" y="5082433"/>
            <a:ext cx="1760784" cy="49760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cytosol</a:t>
            </a:r>
            <a:endParaRPr lang="en-US" sz="1400" b="1" dirty="0"/>
          </a:p>
        </p:txBody>
      </p:sp>
      <p:sp>
        <p:nvSpPr>
          <p:cNvPr id="13" name="Rectangle 12"/>
          <p:cNvSpPr/>
          <p:nvPr/>
        </p:nvSpPr>
        <p:spPr>
          <a:xfrm>
            <a:off x="5976859" y="4104859"/>
            <a:ext cx="912411" cy="7696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Complex</a:t>
            </a:r>
          </a:p>
          <a:p>
            <a:pPr marL="285750" indent="-285750" algn="ctr">
              <a:buFont typeface="Arial"/>
              <a:buChar char="•"/>
            </a:pPr>
            <a:r>
              <a:rPr lang="en-US" sz="1400" dirty="0" smtClean="0"/>
              <a:t>A</a:t>
            </a:r>
          </a:p>
          <a:p>
            <a:pPr marL="285750" indent="-285750" algn="ctr">
              <a:buFont typeface="Arial"/>
              <a:buChar char="•"/>
            </a:pPr>
            <a:r>
              <a:rPr lang="en-US" sz="1400" dirty="0" smtClean="0"/>
              <a:t>B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983393" y="4864363"/>
            <a:ext cx="1399824" cy="71567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025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Class expression materialization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18566" cy="2504659"/>
          </a:xfrm>
        </p:spPr>
        <p:txBody>
          <a:bodyPr/>
          <a:lstStyle/>
          <a:p>
            <a:r>
              <a:rPr lang="en-US" dirty="0" smtClean="0"/>
              <a:t>Translation from extensions</a:t>
            </a:r>
          </a:p>
          <a:p>
            <a:pPr lvl="1"/>
            <a:r>
              <a:rPr lang="en-US" dirty="0" smtClean="0"/>
              <a:t>Equivalent to class expression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60569" y="3741439"/>
            <a:ext cx="338735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Individual: </a:t>
            </a:r>
            <a:r>
              <a:rPr lang="en-US" dirty="0"/>
              <a:t>gobp-0000000001</a:t>
            </a:r>
          </a:p>
          <a:p>
            <a:r>
              <a:rPr lang="en-US" b="1" dirty="0"/>
              <a:t>Types: </a:t>
            </a:r>
            <a:r>
              <a:rPr lang="en-US" dirty="0"/>
              <a:t>GO:</a:t>
            </a:r>
            <a:r>
              <a:rPr lang="en-US" dirty="0" smtClean="0"/>
              <a:t>0060070</a:t>
            </a:r>
            <a:endParaRPr lang="en-US" b="1" dirty="0"/>
          </a:p>
          <a:p>
            <a:r>
              <a:rPr lang="en-US" b="1" dirty="0" smtClean="0"/>
              <a:t>Individual</a:t>
            </a:r>
            <a:r>
              <a:rPr lang="en-US" dirty="0" smtClean="0"/>
              <a:t>: gomf-0000012345</a:t>
            </a:r>
          </a:p>
          <a:p>
            <a:r>
              <a:rPr lang="en-US" b="1" dirty="0">
                <a:solidFill>
                  <a:srgbClr val="0000FF"/>
                </a:solidFill>
              </a:rPr>
              <a:t>Facts</a:t>
            </a:r>
            <a:r>
              <a:rPr lang="en-US" dirty="0">
                <a:solidFill>
                  <a:srgbClr val="0000FF"/>
                </a:solidFill>
              </a:rPr>
              <a:t>:</a:t>
            </a:r>
          </a:p>
          <a:p>
            <a:r>
              <a:rPr lang="en-US" dirty="0">
                <a:solidFill>
                  <a:srgbClr val="0000FF"/>
                </a:solidFill>
              </a:rPr>
              <a:t>  </a:t>
            </a:r>
            <a:r>
              <a:rPr lang="en-US" dirty="0" err="1">
                <a:solidFill>
                  <a:srgbClr val="0000FF"/>
                </a:solidFill>
              </a:rPr>
              <a:t>required_for</a:t>
            </a:r>
            <a:r>
              <a:rPr lang="en-US" dirty="0">
                <a:solidFill>
                  <a:srgbClr val="0000FF"/>
                </a:solidFill>
              </a:rPr>
              <a:t> gomf-</a:t>
            </a:r>
            <a:r>
              <a:rPr lang="en-US" dirty="0" smtClean="0">
                <a:solidFill>
                  <a:srgbClr val="0000FF"/>
                </a:solidFill>
              </a:rPr>
              <a:t>0000012346</a:t>
            </a:r>
            <a:endParaRPr lang="en-US" dirty="0" smtClean="0"/>
          </a:p>
          <a:p>
            <a:r>
              <a:rPr lang="en-US" b="1" dirty="0" smtClean="0"/>
              <a:t>Types</a:t>
            </a:r>
            <a:r>
              <a:rPr lang="en-US" dirty="0" smtClean="0"/>
              <a:t>: </a:t>
            </a:r>
          </a:p>
          <a:p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/>
              <a:t>GO:</a:t>
            </a:r>
            <a:r>
              <a:rPr lang="en-US" dirty="0" smtClean="0"/>
              <a:t>0004672,</a:t>
            </a:r>
          </a:p>
          <a:p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 </a:t>
            </a:r>
            <a:r>
              <a:rPr lang="en-US" dirty="0" err="1"/>
              <a:t>enabled_by</a:t>
            </a:r>
            <a:r>
              <a:rPr lang="en-US" dirty="0"/>
              <a:t> some PR:P87654 </a:t>
            </a:r>
            <a:r>
              <a:rPr lang="en-US" dirty="0" smtClean="0"/>
              <a:t>#</a:t>
            </a:r>
          </a:p>
          <a:p>
            <a:r>
              <a:rPr lang="en-US" dirty="0"/>
              <a:t> </a:t>
            </a:r>
            <a:r>
              <a:rPr lang="en-US" dirty="0" smtClean="0"/>
              <a:t> occurs_in some GO</a:t>
            </a:r>
            <a:r>
              <a:rPr lang="en-US" dirty="0"/>
              <a:t>:0005829 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899394" y="327964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OWL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99125" y="4043391"/>
            <a:ext cx="577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GAF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4449674"/>
            <a:ext cx="27238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c2: P87654</a:t>
            </a:r>
          </a:p>
          <a:p>
            <a:r>
              <a:rPr lang="en-US" dirty="0" smtClean="0"/>
              <a:t>c5: </a:t>
            </a:r>
            <a:r>
              <a:rPr lang="en-US" dirty="0"/>
              <a:t>GO:0004672</a:t>
            </a:r>
          </a:p>
          <a:p>
            <a:r>
              <a:rPr lang="en-US" dirty="0" smtClean="0"/>
              <a:t>c9: F</a:t>
            </a:r>
          </a:p>
          <a:p>
            <a:r>
              <a:rPr lang="en-US" dirty="0" smtClean="0"/>
              <a:t>C16: part_of(</a:t>
            </a:r>
            <a:r>
              <a:rPr lang="en-US" dirty="0"/>
              <a:t>GO:0060070 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454382" y="2725292"/>
            <a:ext cx="140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Visualization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5855773" y="5419106"/>
            <a:ext cx="1769166" cy="5772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  <a:r>
              <a:rPr lang="en-US" dirty="0" smtClean="0"/>
              <a:t>rotein kinase activity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855773" y="3313834"/>
            <a:ext cx="1769166" cy="5772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anonical </a:t>
            </a:r>
            <a:r>
              <a:rPr lang="en-US" dirty="0" err="1" smtClean="0"/>
              <a:t>Wnt</a:t>
            </a:r>
            <a:r>
              <a:rPr lang="en-US" dirty="0"/>
              <a:t> </a:t>
            </a:r>
            <a:r>
              <a:rPr lang="en-US" dirty="0" smtClean="0"/>
              <a:t>signaling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15" idx="0"/>
            <a:endCxn id="16" idx="2"/>
          </p:cNvCxnSpPr>
          <p:nvPr/>
        </p:nvCxnSpPr>
        <p:spPr>
          <a:xfrm flipV="1">
            <a:off x="6740356" y="3891079"/>
            <a:ext cx="0" cy="15280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454382" y="4321003"/>
            <a:ext cx="413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</a:t>
            </a:r>
            <a:endParaRPr lang="en-US" b="1" dirty="0"/>
          </a:p>
        </p:txBody>
      </p:sp>
      <p:sp>
        <p:nvSpPr>
          <p:cNvPr id="19" name="Rectangle 18"/>
          <p:cNvSpPr/>
          <p:nvPr/>
        </p:nvSpPr>
        <p:spPr>
          <a:xfrm>
            <a:off x="5817916" y="4957309"/>
            <a:ext cx="742832" cy="4617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Gask3b</a:t>
            </a:r>
            <a:endParaRPr lang="en-US" sz="1400" dirty="0"/>
          </a:p>
        </p:txBody>
      </p:sp>
      <p:sp>
        <p:nvSpPr>
          <p:cNvPr id="20" name="Rectangle 19"/>
          <p:cNvSpPr/>
          <p:nvPr/>
        </p:nvSpPr>
        <p:spPr>
          <a:xfrm>
            <a:off x="7624939" y="5637175"/>
            <a:ext cx="1007594" cy="3591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cytosol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915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417213" cy="1350167"/>
          </a:xfrm>
        </p:spPr>
        <p:txBody>
          <a:bodyPr/>
          <a:lstStyle/>
          <a:p>
            <a:r>
              <a:rPr lang="en-US" dirty="0" smtClean="0"/>
              <a:t>Attached at level of individual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86292" y="3072216"/>
            <a:ext cx="318548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Individual: </a:t>
            </a:r>
            <a:r>
              <a:rPr lang="en-US" dirty="0" smtClean="0"/>
              <a:t>gobp-0000000001</a:t>
            </a:r>
          </a:p>
          <a:p>
            <a:r>
              <a:rPr lang="en-US" b="1" dirty="0" smtClean="0"/>
              <a:t>Types: </a:t>
            </a:r>
            <a:r>
              <a:rPr lang="en-US" dirty="0" smtClean="0"/>
              <a:t>GO:0000000 #</a:t>
            </a:r>
            <a:endParaRPr lang="en-US" b="1" dirty="0" smtClean="0"/>
          </a:p>
          <a:p>
            <a:r>
              <a:rPr lang="en-US" b="1" dirty="0" smtClean="0"/>
              <a:t>Individual</a:t>
            </a:r>
            <a:r>
              <a:rPr lang="en-US" dirty="0" smtClean="0"/>
              <a:t>: gomf-0000012345</a:t>
            </a:r>
          </a:p>
          <a:p>
            <a:r>
              <a:rPr lang="en-US" b="1" dirty="0" smtClean="0"/>
              <a:t>Types</a:t>
            </a:r>
            <a:r>
              <a:rPr lang="en-US" dirty="0" smtClean="0"/>
              <a:t>: 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enabled_by</a:t>
            </a:r>
            <a:r>
              <a:rPr lang="en-US" dirty="0" smtClean="0"/>
              <a:t> some PR:P87654 #</a:t>
            </a:r>
          </a:p>
          <a:p>
            <a:r>
              <a:rPr lang="en-US" b="1" dirty="0" smtClean="0"/>
              <a:t>Facts:</a:t>
            </a:r>
          </a:p>
          <a:p>
            <a:r>
              <a:rPr lang="en-US" b="1" dirty="0"/>
              <a:t> </a:t>
            </a:r>
            <a:r>
              <a:rPr lang="en-US" b="1" dirty="0" smtClean="0"/>
              <a:t>  </a:t>
            </a:r>
            <a:r>
              <a:rPr lang="en-US" dirty="0" smtClean="0"/>
              <a:t>part_of: </a:t>
            </a:r>
            <a:r>
              <a:rPr lang="en-US" dirty="0" smtClean="0"/>
              <a:t>gobp-0000000001,</a:t>
            </a:r>
            <a:endParaRPr lang="en-US" dirty="0" smtClean="0"/>
          </a:p>
          <a:p>
            <a:r>
              <a:rPr lang="en-US" b="1" dirty="0"/>
              <a:t> </a:t>
            </a:r>
            <a:r>
              <a:rPr lang="en-US" b="1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describedBy</a:t>
            </a:r>
            <a:r>
              <a:rPr lang="en-US" dirty="0" smtClean="0">
                <a:solidFill>
                  <a:srgbClr val="3366FF"/>
                </a:solidFill>
              </a:rPr>
              <a:t> {</a:t>
            </a:r>
          </a:p>
          <a:p>
            <a:r>
              <a:rPr lang="en-US" dirty="0">
                <a:solidFill>
                  <a:srgbClr val="3366FF"/>
                </a:solidFill>
              </a:rPr>
              <a:t> </a:t>
            </a:r>
            <a:r>
              <a:rPr lang="en-US" dirty="0" smtClean="0">
                <a:solidFill>
                  <a:srgbClr val="3366FF"/>
                </a:solidFill>
              </a:rPr>
              <a:t>   </a:t>
            </a:r>
            <a:r>
              <a:rPr lang="en-US" b="1" dirty="0" smtClean="0">
                <a:solidFill>
                  <a:srgbClr val="3366FF"/>
                </a:solidFill>
              </a:rPr>
              <a:t>Types</a:t>
            </a:r>
            <a:r>
              <a:rPr lang="en-US" dirty="0" smtClean="0">
                <a:solidFill>
                  <a:srgbClr val="3366FF"/>
                </a:solidFill>
              </a:rPr>
              <a:t>: </a:t>
            </a:r>
            <a:r>
              <a:rPr lang="en-US" dirty="0" err="1" smtClean="0">
                <a:solidFill>
                  <a:srgbClr val="3366FF"/>
                </a:solidFill>
              </a:rPr>
              <a:t>ECO:nnnnn</a:t>
            </a:r>
            <a:r>
              <a:rPr lang="en-US" dirty="0">
                <a:solidFill>
                  <a:srgbClr val="3366FF"/>
                </a:solidFill>
              </a:rPr>
              <a:t> </a:t>
            </a:r>
            <a:r>
              <a:rPr lang="en-US" dirty="0" smtClean="0">
                <a:solidFill>
                  <a:srgbClr val="3366FF"/>
                </a:solidFill>
              </a:rPr>
              <a:t># IDA</a:t>
            </a:r>
          </a:p>
          <a:p>
            <a:r>
              <a:rPr lang="en-US" dirty="0">
                <a:solidFill>
                  <a:srgbClr val="3366FF"/>
                </a:solidFill>
              </a:rPr>
              <a:t> </a:t>
            </a:r>
            <a:r>
              <a:rPr lang="en-US" dirty="0" smtClean="0">
                <a:solidFill>
                  <a:srgbClr val="3366FF"/>
                </a:solidFill>
              </a:rPr>
              <a:t>   </a:t>
            </a:r>
            <a:r>
              <a:rPr lang="en-US" b="1" dirty="0" smtClean="0">
                <a:solidFill>
                  <a:srgbClr val="3366FF"/>
                </a:solidFill>
              </a:rPr>
              <a:t>Facts</a:t>
            </a:r>
            <a:r>
              <a:rPr lang="en-US" dirty="0" smtClean="0">
                <a:solidFill>
                  <a:srgbClr val="3366FF"/>
                </a:solidFill>
              </a:rPr>
              <a:t>:</a:t>
            </a:r>
          </a:p>
          <a:p>
            <a:r>
              <a:rPr lang="en-US" dirty="0">
                <a:solidFill>
                  <a:srgbClr val="3366FF"/>
                </a:solidFill>
              </a:rPr>
              <a:t> </a:t>
            </a:r>
            <a:r>
              <a:rPr lang="en-US" dirty="0" smtClean="0">
                <a:solidFill>
                  <a:srgbClr val="3366FF"/>
                </a:solidFill>
              </a:rPr>
              <a:t>     </a:t>
            </a:r>
            <a:r>
              <a:rPr lang="en-US" dirty="0" err="1" smtClean="0">
                <a:solidFill>
                  <a:srgbClr val="3366FF"/>
                </a:solidFill>
              </a:rPr>
              <a:t>dc:source</a:t>
            </a:r>
            <a:r>
              <a:rPr lang="en-US" dirty="0" smtClean="0">
                <a:solidFill>
                  <a:srgbClr val="3366FF"/>
                </a:solidFill>
              </a:rPr>
              <a:t> pmid:7654,</a:t>
            </a:r>
          </a:p>
          <a:p>
            <a:r>
              <a:rPr lang="en-US" dirty="0">
                <a:solidFill>
                  <a:srgbClr val="3366FF"/>
                </a:solidFill>
              </a:rPr>
              <a:t> </a:t>
            </a:r>
            <a:r>
              <a:rPr lang="en-US" dirty="0" smtClean="0">
                <a:solidFill>
                  <a:srgbClr val="3366FF"/>
                </a:solidFill>
              </a:rPr>
              <a:t>     with db:1111,</a:t>
            </a:r>
          </a:p>
          <a:p>
            <a:r>
              <a:rPr lang="en-US" dirty="0">
                <a:solidFill>
                  <a:srgbClr val="3366FF"/>
                </a:solidFill>
              </a:rPr>
              <a:t> </a:t>
            </a:r>
            <a:r>
              <a:rPr lang="en-US" dirty="0" smtClean="0">
                <a:solidFill>
                  <a:srgbClr val="3366FF"/>
                </a:solidFill>
              </a:rPr>
              <a:t>     aspect </a:t>
            </a:r>
            <a:r>
              <a:rPr lang="en-US" dirty="0" err="1" smtClean="0">
                <a:solidFill>
                  <a:srgbClr val="3366FF"/>
                </a:solidFill>
              </a:rPr>
              <a:t>ro:occurs_in</a:t>
            </a:r>
            <a:endParaRPr lang="en-US" dirty="0" smtClean="0">
              <a:solidFill>
                <a:srgbClr val="3366FF"/>
              </a:solidFill>
            </a:endParaRPr>
          </a:p>
          <a:p>
            <a:r>
              <a:rPr lang="en-US" b="1" dirty="0">
                <a:solidFill>
                  <a:srgbClr val="3366FF"/>
                </a:solidFill>
              </a:rPr>
              <a:t> </a:t>
            </a:r>
            <a:r>
              <a:rPr lang="en-US" b="1" dirty="0" smtClean="0">
                <a:solidFill>
                  <a:srgbClr val="3366FF"/>
                </a:solidFill>
              </a:rPr>
              <a:t> }</a:t>
            </a:r>
            <a:endParaRPr lang="en-US" b="1" dirty="0">
              <a:solidFill>
                <a:srgbClr val="3366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25117" y="270288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OWL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031607" y="2539881"/>
            <a:ext cx="1712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Visualization (?)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5432998" y="5233695"/>
            <a:ext cx="1769166" cy="5772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  <a:r>
              <a:rPr lang="en-US" dirty="0" smtClean="0"/>
              <a:t>rotein kinase activity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432998" y="3128423"/>
            <a:ext cx="1769166" cy="5772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anonical </a:t>
            </a:r>
            <a:r>
              <a:rPr lang="en-US" dirty="0" err="1" smtClean="0"/>
              <a:t>Wnt</a:t>
            </a:r>
            <a:r>
              <a:rPr lang="en-US" dirty="0"/>
              <a:t> </a:t>
            </a:r>
            <a:r>
              <a:rPr lang="en-US" dirty="0" smtClean="0"/>
              <a:t>signaling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15" idx="0"/>
            <a:endCxn id="16" idx="2"/>
          </p:cNvCxnSpPr>
          <p:nvPr/>
        </p:nvCxnSpPr>
        <p:spPr>
          <a:xfrm flipV="1">
            <a:off x="6317581" y="3705668"/>
            <a:ext cx="0" cy="15280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031607" y="4135592"/>
            <a:ext cx="413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</a:t>
            </a:r>
            <a:endParaRPr lang="en-US" b="1" dirty="0"/>
          </a:p>
        </p:txBody>
      </p:sp>
      <p:sp>
        <p:nvSpPr>
          <p:cNvPr id="19" name="Rectangle 18"/>
          <p:cNvSpPr/>
          <p:nvPr/>
        </p:nvSpPr>
        <p:spPr>
          <a:xfrm>
            <a:off x="5395141" y="4771898"/>
            <a:ext cx="742832" cy="4617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Gask3b</a:t>
            </a:r>
            <a:endParaRPr lang="en-US" sz="1400" dirty="0"/>
          </a:p>
        </p:txBody>
      </p:sp>
      <p:sp>
        <p:nvSpPr>
          <p:cNvPr id="20" name="Rectangle 19"/>
          <p:cNvSpPr/>
          <p:nvPr/>
        </p:nvSpPr>
        <p:spPr>
          <a:xfrm>
            <a:off x="7202164" y="5451764"/>
            <a:ext cx="1007594" cy="3591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cytosol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7156862" y="5626274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Bauhaus 93"/>
                <a:cs typeface="Bauhaus 93"/>
              </a:rPr>
              <a:t>IDA</a:t>
            </a:r>
          </a:p>
        </p:txBody>
      </p:sp>
    </p:spTree>
    <p:extLst>
      <p:ext uri="{BB962C8B-B14F-4D97-AF65-F5344CB8AC3E}">
        <p14:creationId xmlns:p14="http://schemas.microsoft.com/office/powerpoint/2010/main" val="13723205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Evidence , evolutionary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170427" y="1436682"/>
            <a:ext cx="1712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Visualization (?)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877736" y="5222289"/>
            <a:ext cx="1769166" cy="5772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  <a:r>
              <a:rPr lang="en-US" dirty="0" smtClean="0"/>
              <a:t>rotein kinase activity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877736" y="3117017"/>
            <a:ext cx="1769166" cy="5772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anonical </a:t>
            </a:r>
            <a:r>
              <a:rPr lang="en-US" dirty="0" err="1" smtClean="0"/>
              <a:t>Wnt</a:t>
            </a:r>
            <a:r>
              <a:rPr lang="en-US" dirty="0"/>
              <a:t> </a:t>
            </a:r>
            <a:r>
              <a:rPr lang="en-US" dirty="0" smtClean="0"/>
              <a:t>signaling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15" idx="0"/>
            <a:endCxn id="16" idx="2"/>
          </p:cNvCxnSpPr>
          <p:nvPr/>
        </p:nvCxnSpPr>
        <p:spPr>
          <a:xfrm flipV="1">
            <a:off x="1762319" y="3694262"/>
            <a:ext cx="0" cy="15280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476345" y="4124186"/>
            <a:ext cx="413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</a:t>
            </a:r>
            <a:endParaRPr lang="en-US" b="1" dirty="0"/>
          </a:p>
        </p:txBody>
      </p:sp>
      <p:sp>
        <p:nvSpPr>
          <p:cNvPr id="19" name="Rectangle 18"/>
          <p:cNvSpPr/>
          <p:nvPr/>
        </p:nvSpPr>
        <p:spPr>
          <a:xfrm>
            <a:off x="839879" y="4760492"/>
            <a:ext cx="922440" cy="4617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GAS3KB</a:t>
            </a:r>
            <a:endParaRPr lang="en-US" sz="1400" dirty="0"/>
          </a:p>
        </p:txBody>
      </p:sp>
      <p:sp>
        <p:nvSpPr>
          <p:cNvPr id="20" name="Rectangle 19"/>
          <p:cNvSpPr/>
          <p:nvPr/>
        </p:nvSpPr>
        <p:spPr>
          <a:xfrm>
            <a:off x="2646902" y="5440358"/>
            <a:ext cx="1007594" cy="3591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cytosol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2601600" y="5614868"/>
            <a:ext cx="5619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uhaus 93"/>
                <a:cs typeface="Bauhaus 93"/>
              </a:rPr>
              <a:t>IBD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  <a:latin typeface="Bauhaus 93"/>
              <a:cs typeface="Bauhaus 93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675203" y="5292843"/>
            <a:ext cx="1769166" cy="5772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  <a:r>
              <a:rPr lang="en-US" dirty="0" smtClean="0"/>
              <a:t>rotein kinase activity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675203" y="3187571"/>
            <a:ext cx="1769166" cy="5772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anonical </a:t>
            </a:r>
            <a:r>
              <a:rPr lang="en-US" dirty="0" err="1" smtClean="0"/>
              <a:t>Wnt</a:t>
            </a:r>
            <a:r>
              <a:rPr lang="en-US" dirty="0"/>
              <a:t> </a:t>
            </a:r>
            <a:r>
              <a:rPr lang="en-US" dirty="0" smtClean="0"/>
              <a:t>signaling</a:t>
            </a:r>
            <a:endParaRPr lang="en-US" dirty="0"/>
          </a:p>
        </p:txBody>
      </p:sp>
      <p:cxnSp>
        <p:nvCxnSpPr>
          <p:cNvPr id="25" name="Straight Arrow Connector 24"/>
          <p:cNvCxnSpPr>
            <a:stCxn id="23" idx="0"/>
            <a:endCxn id="24" idx="2"/>
          </p:cNvCxnSpPr>
          <p:nvPr/>
        </p:nvCxnSpPr>
        <p:spPr>
          <a:xfrm flipV="1">
            <a:off x="6559786" y="3764816"/>
            <a:ext cx="0" cy="15280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273812" y="4194740"/>
            <a:ext cx="413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</a:t>
            </a:r>
            <a:endParaRPr lang="en-US" b="1" dirty="0"/>
          </a:p>
        </p:txBody>
      </p:sp>
      <p:sp>
        <p:nvSpPr>
          <p:cNvPr id="27" name="Rectangle 26"/>
          <p:cNvSpPr/>
          <p:nvPr/>
        </p:nvSpPr>
        <p:spPr>
          <a:xfrm>
            <a:off x="5637346" y="4831046"/>
            <a:ext cx="742832" cy="4617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Gask3b</a:t>
            </a:r>
            <a:endParaRPr lang="en-US" sz="1400" dirty="0"/>
          </a:p>
        </p:txBody>
      </p:sp>
      <p:sp>
        <p:nvSpPr>
          <p:cNvPr id="28" name="Rectangle 27"/>
          <p:cNvSpPr/>
          <p:nvPr/>
        </p:nvSpPr>
        <p:spPr>
          <a:xfrm>
            <a:off x="7444369" y="5510912"/>
            <a:ext cx="1007594" cy="3591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cytosol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7399067" y="5685422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Bauhaus 93"/>
                <a:cs typeface="Bauhaus 93"/>
              </a:rPr>
              <a:t>IDA</a:t>
            </a:r>
          </a:p>
        </p:txBody>
      </p:sp>
      <p:cxnSp>
        <p:nvCxnSpPr>
          <p:cNvPr id="8" name="Elbow Connector 7"/>
          <p:cNvCxnSpPr>
            <a:stCxn id="19" idx="0"/>
          </p:cNvCxnSpPr>
          <p:nvPr/>
        </p:nvCxnSpPr>
        <p:spPr>
          <a:xfrm rot="5400000" flipH="1" flipV="1">
            <a:off x="2369466" y="2959529"/>
            <a:ext cx="732597" cy="2869330"/>
          </a:xfrm>
          <a:prstGeom prst="bentConnector2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0" name="Elbow Connector 29"/>
          <p:cNvCxnSpPr/>
          <p:nvPr/>
        </p:nvCxnSpPr>
        <p:spPr>
          <a:xfrm rot="10800000">
            <a:off x="4170431" y="4027896"/>
            <a:ext cx="1716715" cy="803151"/>
          </a:xfrm>
          <a:prstGeom prst="bentConnector3">
            <a:avLst>
              <a:gd name="adj1" fmla="val 2172"/>
            </a:avLst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" name="Elbow Connector 31"/>
          <p:cNvCxnSpPr/>
          <p:nvPr/>
        </p:nvCxnSpPr>
        <p:spPr>
          <a:xfrm flipV="1">
            <a:off x="4540747" y="2384420"/>
            <a:ext cx="2869329" cy="1643475"/>
          </a:xfrm>
          <a:prstGeom prst="bentConnector3">
            <a:avLst>
              <a:gd name="adj1" fmla="val -971"/>
            </a:avLst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5810791" y="5799533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Bauhaus 93"/>
                <a:cs typeface="Bauhaus 93"/>
              </a:rPr>
              <a:t>IDA</a:t>
            </a:r>
          </a:p>
        </p:txBody>
      </p:sp>
      <p:sp>
        <p:nvSpPr>
          <p:cNvPr id="36" name="Rectangle 35"/>
          <p:cNvSpPr/>
          <p:nvPr/>
        </p:nvSpPr>
        <p:spPr>
          <a:xfrm>
            <a:off x="1020144" y="5685422"/>
            <a:ext cx="5619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uhaus 93"/>
                <a:cs typeface="Bauhaus 93"/>
              </a:rPr>
              <a:t>IBD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  <a:latin typeface="Bauhaus 93"/>
              <a:cs typeface="Bauhaus 93"/>
            </a:endParaRPr>
          </a:p>
        </p:txBody>
      </p:sp>
    </p:spTree>
    <p:extLst>
      <p:ext uri="{BB962C8B-B14F-4D97-AF65-F5344CB8AC3E}">
        <p14:creationId xmlns:p14="http://schemas.microsoft.com/office/powerpoint/2010/main" val="27546422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Host-</a:t>
            </a:r>
            <a:r>
              <a:rPr lang="en-US" dirty="0" err="1" smtClean="0"/>
              <a:t>symbiont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5183078" cy="2312936"/>
          </a:xfrm>
        </p:spPr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394208" y="2135743"/>
            <a:ext cx="345734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Individual</a:t>
            </a:r>
            <a:r>
              <a:rPr lang="en-US" dirty="0" smtClean="0"/>
              <a:t>: _</a:t>
            </a:r>
          </a:p>
          <a:p>
            <a:r>
              <a:rPr lang="en-US" b="1" dirty="0" smtClean="0"/>
              <a:t>Types</a:t>
            </a:r>
            <a:r>
              <a:rPr lang="en-US" dirty="0" smtClean="0"/>
              <a:t>: </a:t>
            </a:r>
          </a:p>
          <a:p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00"/>
                </a:solidFill>
              </a:rPr>
              <a:t>occurs_in some (GO:0005886 and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  part_of some NCBITaxon_9606)</a:t>
            </a:r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enabled_by</a:t>
            </a:r>
            <a:r>
              <a:rPr lang="en-US" dirty="0" smtClean="0"/>
              <a:t> some PLSMDB:123 </a:t>
            </a:r>
          </a:p>
          <a:p>
            <a:r>
              <a:rPr lang="en-US" b="1" dirty="0" smtClean="0"/>
              <a:t>Class</a:t>
            </a:r>
            <a:r>
              <a:rPr lang="en-US" dirty="0" smtClean="0"/>
              <a:t>:</a:t>
            </a:r>
          </a:p>
          <a:p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smtClean="0"/>
              <a:t>PLSMDB:123 </a:t>
            </a:r>
          </a:p>
          <a:p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b="1" dirty="0" err="1" smtClean="0"/>
              <a:t>SubClassOf</a:t>
            </a:r>
            <a:r>
              <a:rPr lang="en-US" dirty="0" smtClean="0"/>
              <a:t>: </a:t>
            </a:r>
            <a:r>
              <a:rPr lang="en-US" dirty="0" err="1" smtClean="0"/>
              <a:t>product_of</a:t>
            </a:r>
            <a:r>
              <a:rPr lang="en-US" dirty="0" smtClean="0"/>
              <a:t> some (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expressed_in</a:t>
            </a:r>
            <a:r>
              <a:rPr lang="en-US" dirty="0" smtClean="0"/>
              <a:t> some Plasmodium)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94208" y="1734033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OWL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597823" y="4150275"/>
            <a:ext cx="739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GPAD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276851" y="4786186"/>
            <a:ext cx="140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Visualization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491615" y="4694116"/>
            <a:ext cx="21434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GO:0005886</a:t>
            </a:r>
          </a:p>
          <a:p>
            <a:r>
              <a:rPr lang="en-US" dirty="0" smtClean="0"/>
              <a:t>C8: NCBITaxon_9606</a:t>
            </a:r>
          </a:p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128812" y="5546893"/>
            <a:ext cx="1616328" cy="67751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Plasma membrane </a:t>
            </a:r>
            <a:r>
              <a:rPr lang="en-US" sz="1400" b="1" dirty="0" smtClean="0"/>
              <a:t>and</a:t>
            </a:r>
            <a:r>
              <a:rPr lang="en-US" sz="1400" dirty="0" smtClean="0"/>
              <a:t> </a:t>
            </a:r>
            <a:r>
              <a:rPr lang="en-US" sz="1400" i="1" dirty="0" smtClean="0"/>
              <a:t>part_of</a:t>
            </a:r>
            <a:r>
              <a:rPr lang="en-US" sz="1400" dirty="0" smtClean="0"/>
              <a:t> </a:t>
            </a:r>
            <a:r>
              <a:rPr lang="en-US" sz="1400" b="1" dirty="0" smtClean="0"/>
              <a:t>some</a:t>
            </a:r>
            <a:r>
              <a:rPr lang="en-US" sz="1400" dirty="0" smtClean="0"/>
              <a:t> Homo sapiens</a:t>
            </a:r>
            <a:endParaRPr lang="en-US" sz="1400" dirty="0"/>
          </a:p>
        </p:txBody>
      </p:sp>
      <p:sp>
        <p:nvSpPr>
          <p:cNvPr id="10" name="Rectangle 9"/>
          <p:cNvSpPr/>
          <p:nvPr/>
        </p:nvSpPr>
        <p:spPr>
          <a:xfrm>
            <a:off x="5728988" y="5328823"/>
            <a:ext cx="1409949" cy="89558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728987" y="4867026"/>
            <a:ext cx="940955" cy="4617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RIFi1</a:t>
            </a:r>
          </a:p>
          <a:p>
            <a:pPr algn="ctr"/>
            <a:r>
              <a:rPr lang="en-US" sz="1000" dirty="0" smtClean="0"/>
              <a:t>(plasmodium)</a:t>
            </a:r>
            <a:endParaRPr lang="en-US" sz="1000" dirty="0"/>
          </a:p>
        </p:txBody>
      </p:sp>
      <p:sp>
        <p:nvSpPr>
          <p:cNvPr id="12" name="TextBox 11"/>
          <p:cNvSpPr txBox="1"/>
          <p:nvPr/>
        </p:nvSpPr>
        <p:spPr>
          <a:xfrm>
            <a:off x="563408" y="4057679"/>
            <a:ext cx="516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GPI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57200" y="4601520"/>
            <a:ext cx="13847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PLSMDB:123</a:t>
            </a:r>
          </a:p>
          <a:p>
            <a:r>
              <a:rPr lang="en-US" dirty="0" smtClean="0"/>
              <a:t>RIFi1</a:t>
            </a:r>
          </a:p>
          <a:p>
            <a:r>
              <a:rPr lang="en-US" dirty="0" smtClean="0"/>
              <a:t>Plasmodium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7015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of process or function of a </a:t>
            </a:r>
            <a:r>
              <a:rPr lang="en-US" dirty="0" err="1" smtClean="0"/>
              <a:t>symbiont</a:t>
            </a:r>
            <a:r>
              <a:rPr lang="en-US" dirty="0" smtClean="0"/>
              <a:t> in host</a:t>
            </a:r>
          </a:p>
          <a:p>
            <a:r>
              <a:rPr lang="en-US" dirty="0" smtClean="0"/>
              <a:t>Example from POV of host</a:t>
            </a:r>
          </a:p>
          <a:p>
            <a:r>
              <a:rPr lang="de-DE" dirty="0" smtClean="0">
                <a:hlinkClick r:id="rId2"/>
              </a:rPr>
              <a:t>https://docs.google.com/document/d/196nLKiQ2Go4toilCq226w7u0p52odvCkq-bU5qgtzu0/edit</a:t>
            </a:r>
            <a:endParaRPr lang="de-D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274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These slides illustrate a translation for modeling GO annotations in OWL</a:t>
            </a:r>
          </a:p>
          <a:p>
            <a:pPr lvl="1"/>
            <a:r>
              <a:rPr lang="en-US" dirty="0" smtClean="0"/>
              <a:t>Assumes basic knowledge of OWL</a:t>
            </a:r>
          </a:p>
          <a:p>
            <a:r>
              <a:rPr lang="en-US" dirty="0" smtClean="0"/>
              <a:t>We start with existing ‘classic’ annotations, and then proceed to enhancements that are supported by OWL</a:t>
            </a:r>
          </a:p>
          <a:p>
            <a:r>
              <a:rPr lang="en-US" dirty="0" smtClean="0"/>
              <a:t>The end result is equivalent to what we have been calling ‘LEGO’</a:t>
            </a:r>
          </a:p>
        </p:txBody>
      </p:sp>
    </p:spTree>
    <p:extLst>
      <p:ext uri="{BB962C8B-B14F-4D97-AF65-F5344CB8AC3E}">
        <p14:creationId xmlns:p14="http://schemas.microsoft.com/office/powerpoint/2010/main" val="301487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Elucidation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Molecular view</a:t>
            </a:r>
            <a:r>
              <a:rPr lang="en-US" dirty="0" smtClean="0"/>
              <a:t> of biological process</a:t>
            </a:r>
          </a:p>
          <a:p>
            <a:pPr lvl="1"/>
            <a:r>
              <a:rPr lang="en-US" dirty="0" smtClean="0"/>
              <a:t>A process is a coordinated series of molecular activities</a:t>
            </a:r>
          </a:p>
          <a:p>
            <a:pPr lvl="1"/>
            <a:endParaRPr lang="en-US" dirty="0"/>
          </a:p>
          <a:p>
            <a:r>
              <a:rPr lang="en-US" dirty="0" smtClean="0"/>
              <a:t>See:</a:t>
            </a:r>
          </a:p>
          <a:p>
            <a:pPr lvl="1"/>
            <a:r>
              <a:rPr lang="en-US" dirty="0" smtClean="0"/>
              <a:t>LEGO white paper 2009 (Paul Thomas)</a:t>
            </a:r>
          </a:p>
          <a:p>
            <a:pPr lvl="1"/>
            <a:r>
              <a:rPr lang="en-US" dirty="0" smtClean="0"/>
              <a:t>GO biological process documentation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625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OWL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Expressive modeling language</a:t>
            </a:r>
          </a:p>
          <a:p>
            <a:r>
              <a:rPr lang="en-US" b="1" dirty="0" smtClean="0"/>
              <a:t>Classes</a:t>
            </a:r>
          </a:p>
          <a:p>
            <a:pPr lvl="1"/>
            <a:r>
              <a:rPr lang="en-US" dirty="0" smtClean="0"/>
              <a:t>The “ontology”</a:t>
            </a:r>
          </a:p>
          <a:p>
            <a:pPr lvl="2"/>
            <a:r>
              <a:rPr lang="en-US" dirty="0" smtClean="0"/>
              <a:t>Classes/class expressions connected via axioms</a:t>
            </a:r>
          </a:p>
          <a:p>
            <a:r>
              <a:rPr lang="en-US" b="1" dirty="0" smtClean="0"/>
              <a:t>Individuals</a:t>
            </a:r>
          </a:p>
          <a:p>
            <a:pPr lvl="1"/>
            <a:r>
              <a:rPr lang="en-US" dirty="0" smtClean="0"/>
              <a:t>Instantiations of classes or class expressions in  the ontology</a:t>
            </a:r>
          </a:p>
          <a:p>
            <a:pPr lvl="2"/>
            <a:r>
              <a:rPr lang="en-US" dirty="0" smtClean="0"/>
              <a:t>“type” assertions</a:t>
            </a:r>
          </a:p>
          <a:p>
            <a:pPr lvl="1"/>
            <a:r>
              <a:rPr lang="en-US" dirty="0" smtClean="0"/>
              <a:t>Connection between these individuals</a:t>
            </a:r>
          </a:p>
          <a:p>
            <a:pPr lvl="2"/>
            <a:r>
              <a:rPr lang="en-US" dirty="0" smtClean="0"/>
              <a:t>“triples” &lt;I, P, J&gt; (</a:t>
            </a:r>
            <a:r>
              <a:rPr lang="en-US" dirty="0" err="1" smtClean="0"/>
              <a:t>rdf</a:t>
            </a:r>
            <a:r>
              <a:rPr lang="en-US" dirty="0" smtClean="0"/>
              <a:t>-speak)</a:t>
            </a:r>
          </a:p>
          <a:p>
            <a:pPr lvl="2"/>
            <a:r>
              <a:rPr lang="en-US" dirty="0" smtClean="0"/>
              <a:t>Aka “facts” (</a:t>
            </a:r>
            <a:r>
              <a:rPr lang="en-US" dirty="0" err="1" smtClean="0"/>
              <a:t>manchester</a:t>
            </a:r>
            <a:r>
              <a:rPr lang="en-US" dirty="0" smtClean="0"/>
              <a:t>-speak), aka “object property assertion axioms” (owl formal speak)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888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	“classic” GO annotations in OWL: MF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061377" cy="1863274"/>
          </a:xfrm>
        </p:spPr>
        <p:txBody>
          <a:bodyPr>
            <a:normAutofit fontScale="85000" lnSpcReduction="20000"/>
          </a:bodyPr>
          <a:lstStyle/>
          <a:p>
            <a:r>
              <a:rPr lang="en-US" i="1" dirty="0" smtClean="0"/>
              <a:t>Proposed OWL interpretation</a:t>
            </a:r>
            <a:r>
              <a:rPr lang="en-US" dirty="0" smtClean="0"/>
              <a:t>: A molecular function annotation describes a single instance (</a:t>
            </a:r>
            <a:r>
              <a:rPr lang="en-US" b="1" dirty="0" smtClean="0"/>
              <a:t>individual</a:t>
            </a:r>
            <a:r>
              <a:rPr lang="en-US" dirty="0" smtClean="0"/>
              <a:t>) of an activity (the </a:t>
            </a:r>
            <a:r>
              <a:rPr lang="en-US" b="1" dirty="0" smtClean="0"/>
              <a:t>type</a:t>
            </a:r>
            <a:r>
              <a:rPr lang="en-US" dirty="0" smtClean="0"/>
              <a:t>), enabled by </a:t>
            </a:r>
            <a:r>
              <a:rPr lang="en-US" b="1" dirty="0" smtClean="0"/>
              <a:t>some</a:t>
            </a:r>
            <a:r>
              <a:rPr lang="en-US" dirty="0" smtClean="0"/>
              <a:t> instance of a gene product</a:t>
            </a:r>
          </a:p>
          <a:p>
            <a:pPr lvl="1"/>
            <a:r>
              <a:rPr lang="en-US" dirty="0" smtClean="0"/>
              <a:t>Note here gene products modeled as </a:t>
            </a:r>
            <a:r>
              <a:rPr lang="en-US" b="1" dirty="0" smtClean="0"/>
              <a:t>classes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43150" y="4412723"/>
            <a:ext cx="31854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Individual</a:t>
            </a:r>
            <a:r>
              <a:rPr lang="en-US" dirty="0" smtClean="0"/>
              <a:t>: gomfi-0000012345</a:t>
            </a:r>
          </a:p>
          <a:p>
            <a:r>
              <a:rPr lang="en-US" b="1" dirty="0" smtClean="0"/>
              <a:t>Types</a:t>
            </a:r>
            <a:r>
              <a:rPr lang="en-US" dirty="0" smtClean="0"/>
              <a:t>: GO:0004672, # </a:t>
            </a:r>
          </a:p>
          <a:p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enabled_by</a:t>
            </a:r>
            <a:r>
              <a:rPr lang="en-US" dirty="0" smtClean="0"/>
              <a:t> some PR:P87654 #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81975" y="395092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OWL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99125" y="4043391"/>
            <a:ext cx="577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GAF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335191" y="3950926"/>
            <a:ext cx="140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Visualization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7108628" y="5233695"/>
            <a:ext cx="1409949" cy="5772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p</a:t>
            </a:r>
            <a:r>
              <a:rPr lang="en-US" sz="1600" dirty="0" smtClean="0"/>
              <a:t>rotein kinase activity</a:t>
            </a:r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7108628" y="4771898"/>
            <a:ext cx="742832" cy="4617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Gask3b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641459" y="4771898"/>
            <a:ext cx="16924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c2: P87654</a:t>
            </a:r>
          </a:p>
          <a:p>
            <a:r>
              <a:rPr lang="en-US" dirty="0" smtClean="0"/>
              <a:t>c5: GO:</a:t>
            </a:r>
            <a:r>
              <a:rPr lang="en-US" dirty="0" smtClean="0"/>
              <a:t>0004672 </a:t>
            </a:r>
            <a:endParaRPr lang="en-US" dirty="0" smtClean="0"/>
          </a:p>
          <a:p>
            <a:r>
              <a:rPr lang="en-US" dirty="0" smtClean="0"/>
              <a:t>c9: 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708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	“classic” GO annotations in OWL: CC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61377" cy="2260933"/>
          </a:xfrm>
        </p:spPr>
        <p:txBody>
          <a:bodyPr/>
          <a:lstStyle/>
          <a:p>
            <a:r>
              <a:rPr lang="en-US" dirty="0" smtClean="0"/>
              <a:t>Classic cellular component annotation – </a:t>
            </a:r>
            <a:r>
              <a:rPr lang="en-US" smtClean="0"/>
              <a:t>some </a:t>
            </a:r>
            <a:r>
              <a:rPr lang="en-US" i="1" smtClean="0"/>
              <a:t>unspecified</a:t>
            </a:r>
            <a:r>
              <a:rPr lang="en-US" smtClean="0"/>
              <a:t> </a:t>
            </a:r>
            <a:r>
              <a:rPr lang="en-US" dirty="0" smtClean="0"/>
              <a:t>activity being executed in some material entity (CC)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43150" y="4412723"/>
            <a:ext cx="303963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Individual</a:t>
            </a:r>
            <a:r>
              <a:rPr lang="en-US" dirty="0" smtClean="0"/>
              <a:t>: gomf-0000012345</a:t>
            </a:r>
          </a:p>
          <a:p>
            <a:r>
              <a:rPr lang="en-US" b="1" dirty="0" smtClean="0"/>
              <a:t>Types</a:t>
            </a:r>
            <a:r>
              <a:rPr lang="en-US" dirty="0" smtClean="0"/>
              <a:t>: </a:t>
            </a:r>
          </a:p>
          <a:p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occurs_in some GO:0005829,  </a:t>
            </a:r>
          </a:p>
          <a:p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enabled_by</a:t>
            </a:r>
            <a:r>
              <a:rPr lang="en-US" dirty="0" smtClean="0"/>
              <a:t> some PR:P87654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81975" y="395092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OWL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99125" y="4043391"/>
            <a:ext cx="577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GAF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335191" y="3950926"/>
            <a:ext cx="140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Visualization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41459" y="4771898"/>
            <a:ext cx="16924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c2: P87654</a:t>
            </a:r>
          </a:p>
          <a:p>
            <a:r>
              <a:rPr lang="en-US" dirty="0" smtClean="0"/>
              <a:t>c5: GO:</a:t>
            </a:r>
            <a:r>
              <a:rPr lang="en-US" dirty="0" smtClean="0">
                <a:solidFill>
                  <a:srgbClr val="0000FF"/>
                </a:solidFill>
              </a:rPr>
              <a:t>0005829 </a:t>
            </a:r>
            <a:endParaRPr lang="en-US" dirty="0" smtClean="0"/>
          </a:p>
          <a:p>
            <a:r>
              <a:rPr lang="en-US" dirty="0"/>
              <a:t>c</a:t>
            </a:r>
            <a:r>
              <a:rPr lang="en-US" dirty="0" smtClean="0"/>
              <a:t>9: C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136406" y="5451765"/>
            <a:ext cx="1007594" cy="3591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cytosol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736582" y="5233695"/>
            <a:ext cx="1409949" cy="5772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736582" y="4771898"/>
            <a:ext cx="742832" cy="4617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Gask3b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48829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	“classic” GO annotations in OWL: BP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871437" cy="2260933"/>
          </a:xfrm>
        </p:spPr>
        <p:txBody>
          <a:bodyPr/>
          <a:lstStyle/>
          <a:p>
            <a:r>
              <a:rPr lang="en-US" dirty="0" smtClean="0"/>
              <a:t>BP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43150" y="4412723"/>
            <a:ext cx="3251649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3366FF"/>
                </a:solidFill>
              </a:rPr>
              <a:t>Individual: </a:t>
            </a:r>
            <a:r>
              <a:rPr lang="en-US" dirty="0" smtClean="0">
                <a:solidFill>
                  <a:srgbClr val="3366FF"/>
                </a:solidFill>
              </a:rPr>
              <a:t>gobp-0000000001</a:t>
            </a:r>
          </a:p>
          <a:p>
            <a:r>
              <a:rPr lang="en-US" b="1" dirty="0" smtClean="0">
                <a:solidFill>
                  <a:srgbClr val="3366FF"/>
                </a:solidFill>
              </a:rPr>
              <a:t>Types: </a:t>
            </a:r>
            <a:r>
              <a:rPr lang="en-US" dirty="0">
                <a:solidFill>
                  <a:srgbClr val="3366FF"/>
                </a:solidFill>
              </a:rPr>
              <a:t>GO:</a:t>
            </a:r>
            <a:r>
              <a:rPr lang="en-US" dirty="0" smtClean="0">
                <a:solidFill>
                  <a:srgbClr val="3366FF"/>
                </a:solidFill>
              </a:rPr>
              <a:t>0060070 </a:t>
            </a:r>
            <a:endParaRPr lang="en-US" b="1" dirty="0" smtClean="0">
              <a:solidFill>
                <a:srgbClr val="3366FF"/>
              </a:solidFill>
            </a:endParaRPr>
          </a:p>
          <a:p>
            <a:r>
              <a:rPr lang="en-US" b="1" dirty="0" smtClean="0"/>
              <a:t>Individual</a:t>
            </a:r>
            <a:r>
              <a:rPr lang="en-US" dirty="0" smtClean="0"/>
              <a:t>: gomf-0000012345</a:t>
            </a:r>
          </a:p>
          <a:p>
            <a:r>
              <a:rPr lang="en-US" b="1" dirty="0" smtClean="0">
                <a:solidFill>
                  <a:srgbClr val="3366FF"/>
                </a:solidFill>
              </a:rPr>
              <a:t>Facts: </a:t>
            </a:r>
            <a:r>
              <a:rPr lang="en-US" dirty="0" smtClean="0">
                <a:solidFill>
                  <a:srgbClr val="3366FF"/>
                </a:solidFill>
              </a:rPr>
              <a:t>part_of </a:t>
            </a:r>
            <a:r>
              <a:rPr lang="en-US" dirty="0">
                <a:solidFill>
                  <a:srgbClr val="3366FF"/>
                </a:solidFill>
              </a:rPr>
              <a:t>gobp-</a:t>
            </a:r>
            <a:r>
              <a:rPr lang="en-US" dirty="0" smtClean="0">
                <a:solidFill>
                  <a:srgbClr val="3366FF"/>
                </a:solidFill>
              </a:rPr>
              <a:t>0000000001</a:t>
            </a:r>
            <a:endParaRPr lang="en-US" b="1" dirty="0" smtClean="0">
              <a:solidFill>
                <a:srgbClr val="3366FF"/>
              </a:solidFill>
            </a:endParaRPr>
          </a:p>
          <a:p>
            <a:r>
              <a:rPr lang="en-US" b="1" dirty="0" smtClean="0"/>
              <a:t>Types</a:t>
            </a:r>
            <a:r>
              <a:rPr lang="en-US" dirty="0" smtClean="0"/>
              <a:t>: 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enabled_by</a:t>
            </a:r>
            <a:r>
              <a:rPr lang="en-US" dirty="0" smtClean="0"/>
              <a:t> </a:t>
            </a:r>
            <a:r>
              <a:rPr lang="en-US" b="1" dirty="0" smtClean="0"/>
              <a:t>some</a:t>
            </a:r>
            <a:r>
              <a:rPr lang="en-US" dirty="0" smtClean="0"/>
              <a:t> PR:P87654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81975" y="395092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OWL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99125" y="4043391"/>
            <a:ext cx="577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GAF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335191" y="2539881"/>
            <a:ext cx="140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Visualization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41459" y="4771898"/>
            <a:ext cx="16924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c2: P87654</a:t>
            </a:r>
          </a:p>
          <a:p>
            <a:r>
              <a:rPr lang="en-US" dirty="0" smtClean="0"/>
              <a:t>c5: GO:0060070</a:t>
            </a:r>
          </a:p>
          <a:p>
            <a:r>
              <a:rPr lang="en-US" dirty="0"/>
              <a:t>c</a:t>
            </a:r>
            <a:r>
              <a:rPr lang="en-US" dirty="0" smtClean="0"/>
              <a:t>9: P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736582" y="5233695"/>
            <a:ext cx="1769166" cy="5772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736582" y="3128423"/>
            <a:ext cx="1769166" cy="5772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anonical </a:t>
            </a:r>
            <a:r>
              <a:rPr lang="en-US" dirty="0" err="1" smtClean="0"/>
              <a:t>Wnt</a:t>
            </a:r>
            <a:r>
              <a:rPr lang="en-US" dirty="0"/>
              <a:t> </a:t>
            </a:r>
            <a:r>
              <a:rPr lang="en-US" dirty="0" smtClean="0"/>
              <a:t>signaling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11" idx="0"/>
            <a:endCxn id="12" idx="2"/>
          </p:cNvCxnSpPr>
          <p:nvPr/>
        </p:nvCxnSpPr>
        <p:spPr>
          <a:xfrm flipV="1">
            <a:off x="7621165" y="3705668"/>
            <a:ext cx="0" cy="15280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335191" y="4135592"/>
            <a:ext cx="413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</a:t>
            </a:r>
            <a:endParaRPr lang="en-US" b="1" dirty="0"/>
          </a:p>
        </p:txBody>
      </p:sp>
      <p:sp>
        <p:nvSpPr>
          <p:cNvPr id="16" name="Rectangle 15"/>
          <p:cNvSpPr/>
          <p:nvPr/>
        </p:nvSpPr>
        <p:spPr>
          <a:xfrm>
            <a:off x="6698725" y="4771898"/>
            <a:ext cx="742832" cy="4617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Gask3b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64637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	Combining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600201"/>
            <a:ext cx="4764276" cy="1876102"/>
          </a:xfrm>
        </p:spPr>
        <p:txBody>
          <a:bodyPr>
            <a:normAutofit/>
          </a:bodyPr>
          <a:lstStyle/>
          <a:p>
            <a:r>
              <a:rPr lang="en-US" dirty="0" smtClean="0"/>
              <a:t>Simultaneous MF, BP, CC</a:t>
            </a:r>
          </a:p>
          <a:p>
            <a:pPr lvl="1"/>
            <a:r>
              <a:rPr lang="en-US" dirty="0" smtClean="0"/>
              <a:t>Formally stronger than 3 separate individuals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24378" y="4359267"/>
            <a:ext cx="325164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Individual: </a:t>
            </a:r>
            <a:r>
              <a:rPr lang="en-US" dirty="0" smtClean="0"/>
              <a:t>gobp-0000000001</a:t>
            </a:r>
          </a:p>
          <a:p>
            <a:r>
              <a:rPr lang="en-US" b="1" dirty="0" smtClean="0"/>
              <a:t>Types: </a:t>
            </a:r>
            <a:r>
              <a:rPr lang="en-US" dirty="0"/>
              <a:t>GO:</a:t>
            </a:r>
            <a:r>
              <a:rPr lang="en-US" dirty="0" smtClean="0"/>
              <a:t>0060070 #</a:t>
            </a:r>
            <a:endParaRPr lang="en-US" b="1" dirty="0" smtClean="0"/>
          </a:p>
          <a:p>
            <a:r>
              <a:rPr lang="en-US" b="1" dirty="0" smtClean="0"/>
              <a:t>Individual</a:t>
            </a:r>
            <a:r>
              <a:rPr lang="en-US" dirty="0" smtClean="0"/>
              <a:t>: gomf-0000012345</a:t>
            </a:r>
          </a:p>
          <a:p>
            <a:r>
              <a:rPr lang="en-US" b="1" dirty="0" smtClean="0"/>
              <a:t>Facts: </a:t>
            </a:r>
            <a:r>
              <a:rPr lang="en-US" dirty="0" smtClean="0"/>
              <a:t>part_of gobp-0000000001</a:t>
            </a:r>
            <a:endParaRPr lang="en-US" dirty="0" smtClean="0"/>
          </a:p>
          <a:p>
            <a:r>
              <a:rPr lang="en-US" b="1" dirty="0" smtClean="0"/>
              <a:t>Types</a:t>
            </a:r>
            <a:r>
              <a:rPr lang="en-US" dirty="0" smtClean="0"/>
              <a:t>: </a:t>
            </a:r>
            <a:r>
              <a:rPr lang="en-US" dirty="0"/>
              <a:t>GO:0004672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occurs_in </a:t>
            </a:r>
            <a:r>
              <a:rPr lang="en-US" b="1" dirty="0"/>
              <a:t>some</a:t>
            </a:r>
            <a:r>
              <a:rPr lang="en-US" dirty="0"/>
              <a:t> GO:0005829 </a:t>
            </a:r>
            <a:endParaRPr lang="en-US" dirty="0" smtClean="0"/>
          </a:p>
          <a:p>
            <a:r>
              <a:rPr lang="en-US" dirty="0" smtClean="0"/>
              <a:t>  </a:t>
            </a:r>
            <a:r>
              <a:rPr lang="en-US" dirty="0" err="1" smtClean="0"/>
              <a:t>enabled_by</a:t>
            </a:r>
            <a:r>
              <a:rPr lang="en-US" dirty="0" smtClean="0"/>
              <a:t> </a:t>
            </a:r>
            <a:r>
              <a:rPr lang="en-US" b="1" dirty="0" smtClean="0"/>
              <a:t>some</a:t>
            </a:r>
            <a:r>
              <a:rPr lang="en-US" dirty="0" smtClean="0"/>
              <a:t> PR:P87654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463203" y="389747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OWL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99125" y="4043391"/>
            <a:ext cx="577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GAF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902295" y="4771898"/>
            <a:ext cx="521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n/a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31607" y="2539881"/>
            <a:ext cx="140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Visualization</a:t>
            </a:r>
            <a:endParaRPr lang="en-US" b="1" dirty="0"/>
          </a:p>
        </p:txBody>
      </p:sp>
      <p:sp>
        <p:nvSpPr>
          <p:cNvPr id="16" name="Rectangle 15"/>
          <p:cNvSpPr/>
          <p:nvPr/>
        </p:nvSpPr>
        <p:spPr>
          <a:xfrm>
            <a:off x="5432998" y="5233695"/>
            <a:ext cx="1769166" cy="5772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  <a:r>
              <a:rPr lang="en-US" dirty="0" smtClean="0"/>
              <a:t>rotein kinase activity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432998" y="3128423"/>
            <a:ext cx="1769166" cy="5772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anonical </a:t>
            </a:r>
            <a:r>
              <a:rPr lang="en-US" dirty="0" err="1" smtClean="0"/>
              <a:t>Wnt</a:t>
            </a:r>
            <a:r>
              <a:rPr lang="en-US" dirty="0"/>
              <a:t> </a:t>
            </a:r>
            <a:r>
              <a:rPr lang="en-US" dirty="0" smtClean="0"/>
              <a:t>signaling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16" idx="0"/>
            <a:endCxn id="17" idx="2"/>
          </p:cNvCxnSpPr>
          <p:nvPr/>
        </p:nvCxnSpPr>
        <p:spPr>
          <a:xfrm flipV="1">
            <a:off x="6317581" y="3705668"/>
            <a:ext cx="0" cy="15280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031607" y="4135592"/>
            <a:ext cx="413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</a:t>
            </a:r>
            <a:endParaRPr lang="en-US" b="1" dirty="0"/>
          </a:p>
        </p:txBody>
      </p:sp>
      <p:sp>
        <p:nvSpPr>
          <p:cNvPr id="20" name="Rectangle 19"/>
          <p:cNvSpPr/>
          <p:nvPr/>
        </p:nvSpPr>
        <p:spPr>
          <a:xfrm>
            <a:off x="5395141" y="4771898"/>
            <a:ext cx="742832" cy="4617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Gask3b</a:t>
            </a:r>
            <a:endParaRPr lang="en-US" sz="1400" dirty="0"/>
          </a:p>
        </p:txBody>
      </p:sp>
      <p:sp>
        <p:nvSpPr>
          <p:cNvPr id="21" name="Rectangle 20"/>
          <p:cNvSpPr/>
          <p:nvPr/>
        </p:nvSpPr>
        <p:spPr>
          <a:xfrm>
            <a:off x="7202164" y="5451764"/>
            <a:ext cx="1007594" cy="3591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cytosol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386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Connecting individuals via triples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8748" y="1453238"/>
            <a:ext cx="5303103" cy="2158311"/>
          </a:xfrm>
        </p:spPr>
        <p:txBody>
          <a:bodyPr/>
          <a:lstStyle/>
          <a:p>
            <a:r>
              <a:rPr lang="en-US" dirty="0" smtClean="0"/>
              <a:t>….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6684" y="2330612"/>
            <a:ext cx="3262131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Individual: </a:t>
            </a:r>
            <a:r>
              <a:rPr lang="en-US" dirty="0"/>
              <a:t>gobp-0000000001</a:t>
            </a:r>
          </a:p>
          <a:p>
            <a:r>
              <a:rPr lang="en-US" b="1" dirty="0"/>
              <a:t>Types: </a:t>
            </a:r>
            <a:r>
              <a:rPr lang="en-US" dirty="0"/>
              <a:t>GO:0060070 #</a:t>
            </a:r>
            <a:endParaRPr lang="en-US" b="1" dirty="0"/>
          </a:p>
          <a:p>
            <a:r>
              <a:rPr lang="en-US" b="1" dirty="0"/>
              <a:t>Individual</a:t>
            </a:r>
            <a:r>
              <a:rPr lang="en-US" dirty="0"/>
              <a:t>: gomf-0000012345</a:t>
            </a:r>
          </a:p>
          <a:p>
            <a:r>
              <a:rPr lang="en-US" b="1" dirty="0"/>
              <a:t>Types</a:t>
            </a:r>
            <a:r>
              <a:rPr lang="en-US" dirty="0"/>
              <a:t>: GO:0004672 </a:t>
            </a:r>
          </a:p>
          <a:p>
            <a:r>
              <a:rPr lang="en-US" dirty="0"/>
              <a:t>  occurs_in some GO:</a:t>
            </a:r>
            <a:r>
              <a:rPr lang="en-US" dirty="0" smtClean="0"/>
              <a:t>0005829, </a:t>
            </a:r>
            <a:endParaRPr lang="en-US" dirty="0"/>
          </a:p>
          <a:p>
            <a:r>
              <a:rPr lang="en-US" dirty="0"/>
              <a:t>  </a:t>
            </a:r>
            <a:r>
              <a:rPr lang="en-US" dirty="0" err="1"/>
              <a:t>enabled_by</a:t>
            </a:r>
            <a:r>
              <a:rPr lang="en-US" dirty="0"/>
              <a:t> some PR:P87654 </a:t>
            </a:r>
            <a:endParaRPr lang="en-US" dirty="0" smtClean="0"/>
          </a:p>
          <a:p>
            <a:r>
              <a:rPr lang="en-US" b="1" dirty="0" smtClean="0">
                <a:solidFill>
                  <a:srgbClr val="0000FF"/>
                </a:solidFill>
              </a:rPr>
              <a:t>Facts</a:t>
            </a:r>
            <a:r>
              <a:rPr lang="en-US" dirty="0" smtClean="0">
                <a:solidFill>
                  <a:srgbClr val="0000FF"/>
                </a:solidFill>
              </a:rPr>
              <a:t>:</a:t>
            </a:r>
          </a:p>
          <a:p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required_for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gomf-0000012346</a:t>
            </a:r>
            <a:endParaRPr lang="en-US" dirty="0" smtClean="0">
              <a:solidFill>
                <a:srgbClr val="0000FF"/>
              </a:solidFill>
            </a:endParaRPr>
          </a:p>
          <a:p>
            <a:r>
              <a:rPr lang="en-US" b="1" dirty="0">
                <a:solidFill>
                  <a:srgbClr val="0000FF"/>
                </a:solidFill>
              </a:rPr>
              <a:t>Individual</a:t>
            </a:r>
            <a:r>
              <a:rPr lang="en-US" dirty="0">
                <a:solidFill>
                  <a:srgbClr val="0000FF"/>
                </a:solidFill>
              </a:rPr>
              <a:t>: gomf-</a:t>
            </a:r>
            <a:r>
              <a:rPr lang="en-US" dirty="0" smtClean="0">
                <a:solidFill>
                  <a:srgbClr val="0000FF"/>
                </a:solidFill>
              </a:rPr>
              <a:t>0000012346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b="1" dirty="0">
                <a:solidFill>
                  <a:srgbClr val="0000FF"/>
                </a:solidFill>
              </a:rPr>
              <a:t>Types</a:t>
            </a:r>
            <a:r>
              <a:rPr lang="en-US" dirty="0">
                <a:solidFill>
                  <a:srgbClr val="0000FF"/>
                </a:solidFill>
              </a:rPr>
              <a:t>: GO</a:t>
            </a:r>
            <a:r>
              <a:rPr lang="en-US" dirty="0" smtClean="0">
                <a:solidFill>
                  <a:srgbClr val="0000FF"/>
                </a:solidFill>
              </a:rPr>
              <a:t>:0005515,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  occurs_in some GO:</a:t>
            </a:r>
            <a:r>
              <a:rPr lang="en-US" dirty="0" smtClean="0">
                <a:solidFill>
                  <a:srgbClr val="0000FF"/>
                </a:solidFill>
              </a:rPr>
              <a:t>0005829, 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  </a:t>
            </a:r>
            <a:r>
              <a:rPr lang="en-US" dirty="0" err="1">
                <a:solidFill>
                  <a:srgbClr val="0000FF"/>
                </a:solidFill>
              </a:rPr>
              <a:t>enabled_by</a:t>
            </a:r>
            <a:r>
              <a:rPr lang="en-US" dirty="0">
                <a:solidFill>
                  <a:srgbClr val="0000FF"/>
                </a:solidFill>
              </a:rPr>
              <a:t> some </a:t>
            </a:r>
            <a:r>
              <a:rPr lang="en-US" dirty="0" smtClean="0">
                <a:solidFill>
                  <a:srgbClr val="0000FF"/>
                </a:solidFill>
              </a:rPr>
              <a:t>PR:Q01011</a:t>
            </a:r>
            <a:endParaRPr lang="en-US" dirty="0">
              <a:solidFill>
                <a:srgbClr val="0000FF"/>
              </a:solidFill>
            </a:endParaRP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9833" y="1775561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OWL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031607" y="2539881"/>
            <a:ext cx="140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Visualization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5432998" y="5233695"/>
            <a:ext cx="1769166" cy="5772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  <a:r>
              <a:rPr lang="en-US" dirty="0" smtClean="0"/>
              <a:t>rotein kinase activity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432998" y="3128423"/>
            <a:ext cx="1769166" cy="5772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anonical </a:t>
            </a:r>
            <a:r>
              <a:rPr lang="en-US" dirty="0" err="1" smtClean="0"/>
              <a:t>Wnt</a:t>
            </a:r>
            <a:r>
              <a:rPr lang="en-US" dirty="0"/>
              <a:t> </a:t>
            </a:r>
            <a:r>
              <a:rPr lang="en-US" dirty="0" smtClean="0"/>
              <a:t>signaling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15" idx="0"/>
            <a:endCxn id="16" idx="2"/>
          </p:cNvCxnSpPr>
          <p:nvPr/>
        </p:nvCxnSpPr>
        <p:spPr>
          <a:xfrm flipV="1">
            <a:off x="6317581" y="3705668"/>
            <a:ext cx="0" cy="15280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031607" y="4135592"/>
            <a:ext cx="413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</a:t>
            </a:r>
            <a:endParaRPr lang="en-US" b="1" dirty="0"/>
          </a:p>
        </p:txBody>
      </p:sp>
      <p:sp>
        <p:nvSpPr>
          <p:cNvPr id="19" name="Rectangle 18"/>
          <p:cNvSpPr/>
          <p:nvPr/>
        </p:nvSpPr>
        <p:spPr>
          <a:xfrm>
            <a:off x="5395141" y="4771898"/>
            <a:ext cx="742832" cy="4617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Gask3b</a:t>
            </a:r>
            <a:endParaRPr lang="en-US" sz="1400" dirty="0"/>
          </a:p>
        </p:txBody>
      </p:sp>
      <p:sp>
        <p:nvSpPr>
          <p:cNvPr id="20" name="Rectangle 19"/>
          <p:cNvSpPr/>
          <p:nvPr/>
        </p:nvSpPr>
        <p:spPr>
          <a:xfrm>
            <a:off x="7202164" y="5451764"/>
            <a:ext cx="1007594" cy="3591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cytosol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2887196" y="6115738"/>
            <a:ext cx="1769166" cy="5772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  <a:r>
              <a:rPr lang="en-US" dirty="0" smtClean="0"/>
              <a:t>rotein binding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2849339" y="5653941"/>
            <a:ext cx="742832" cy="4617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Btrc</a:t>
            </a:r>
            <a:endParaRPr lang="en-US" sz="1400" dirty="0"/>
          </a:p>
        </p:txBody>
      </p:sp>
      <p:sp>
        <p:nvSpPr>
          <p:cNvPr id="23" name="Rectangle 22"/>
          <p:cNvSpPr/>
          <p:nvPr/>
        </p:nvSpPr>
        <p:spPr>
          <a:xfrm>
            <a:off x="4656362" y="6333807"/>
            <a:ext cx="1007594" cy="3591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cytosol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4323435" y="5810939"/>
            <a:ext cx="1109563" cy="3047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399266" y="5766130"/>
            <a:ext cx="13797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0000FF"/>
                </a:solidFill>
              </a:rPr>
              <a:t>required_for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282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991</Words>
  <Application>Microsoft Macintosh PowerPoint</Application>
  <PresentationFormat>On-screen Show (4:3)</PresentationFormat>
  <Paragraphs>255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An OWL model of GO annotation</vt:lpstr>
      <vt:lpstr>Outline</vt:lpstr>
      <vt:lpstr>Elucidation</vt:lpstr>
      <vt:lpstr>OWL Basics</vt:lpstr>
      <vt:lpstr> “classic” GO annotations in OWL: MF</vt:lpstr>
      <vt:lpstr> “classic” GO annotations in OWL: CC</vt:lpstr>
      <vt:lpstr> “classic” GO annotations in OWL: BP</vt:lpstr>
      <vt:lpstr> Combining</vt:lpstr>
      <vt:lpstr>Connecting individuals via triples</vt:lpstr>
      <vt:lpstr>Class expressions</vt:lpstr>
      <vt:lpstr>Class expressions: any level of nesting</vt:lpstr>
      <vt:lpstr>Class expressions: anywhere you can have a class</vt:lpstr>
      <vt:lpstr>Class expression materialization</vt:lpstr>
      <vt:lpstr>Metadata</vt:lpstr>
      <vt:lpstr>Evidence , evolutionary</vt:lpstr>
      <vt:lpstr>Host-symbiont</vt:lpstr>
      <vt:lpstr>TODO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OWL model of GO annotation</dc:title>
  <dc:creator>Chris Mungall</dc:creator>
  <cp:lastModifiedBy>Chris Mungall</cp:lastModifiedBy>
  <cp:revision>68</cp:revision>
  <dcterms:created xsi:type="dcterms:W3CDTF">2014-01-15T19:25:36Z</dcterms:created>
  <dcterms:modified xsi:type="dcterms:W3CDTF">2014-01-16T03:30:38Z</dcterms:modified>
</cp:coreProperties>
</file>