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BD9D-4E36-A947-810F-2BF6B1EDC11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EA4-28B5-7E48-B365-D27188626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7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BD9D-4E36-A947-810F-2BF6B1EDC11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EA4-28B5-7E48-B365-D27188626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02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BD9D-4E36-A947-810F-2BF6B1EDC11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EA4-28B5-7E48-B365-D27188626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BD9D-4E36-A947-810F-2BF6B1EDC11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EA4-28B5-7E48-B365-D27188626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94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BD9D-4E36-A947-810F-2BF6B1EDC11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EA4-28B5-7E48-B365-D27188626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BD9D-4E36-A947-810F-2BF6B1EDC11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EA4-28B5-7E48-B365-D27188626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17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BD9D-4E36-A947-810F-2BF6B1EDC11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EA4-28B5-7E48-B365-D27188626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0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BD9D-4E36-A947-810F-2BF6B1EDC11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EA4-28B5-7E48-B365-D27188626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8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BD9D-4E36-A947-810F-2BF6B1EDC11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EA4-28B5-7E48-B365-D27188626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6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BD9D-4E36-A947-810F-2BF6B1EDC11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EA4-28B5-7E48-B365-D27188626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5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BD9D-4E36-A947-810F-2BF6B1EDC11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EA4-28B5-7E48-B365-D27188626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7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9BD9D-4E36-A947-810F-2BF6B1EDC11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EEA4-28B5-7E48-B365-D27188626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91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url.obolibrary.org/obo/GO_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url.obolibrary.org/obo/GO_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url.obolibrary.org/obo/GO_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 in OWL part 2: JSON-</a:t>
            </a:r>
            <a:r>
              <a:rPr lang="en-US" smtClean="0"/>
              <a:t>LD serialization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8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BP annotations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4062" y="1582341"/>
            <a:ext cx="82342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{ </a:t>
            </a:r>
            <a:r>
              <a:rPr lang="en-US" sz="1600" dirty="0">
                <a:latin typeface="Courier"/>
                <a:cs typeface="Courier"/>
              </a:rPr>
              <a:t>type: "GO</a:t>
            </a:r>
            <a:r>
              <a:rPr lang="en-US" sz="1600" dirty="0" smtClean="0">
                <a:latin typeface="Courier"/>
                <a:cs typeface="Courier"/>
              </a:rPr>
              <a:t>:0003674" </a:t>
            </a:r>
            <a:r>
              <a:rPr lang="en-US" sz="1600" dirty="0">
                <a:latin typeface="Courier"/>
                <a:cs typeface="Courier"/>
              </a:rPr>
              <a:t>,   ## MF</a:t>
            </a:r>
          </a:p>
          <a:p>
            <a:r>
              <a:rPr lang="en-US" sz="1600" dirty="0">
                <a:latin typeface="Courier"/>
                <a:cs typeface="Courier"/>
              </a:rPr>
              <a:t>      part_of: { type: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},   ## BP</a:t>
            </a:r>
          </a:p>
          <a:p>
            <a:r>
              <a:rPr lang="en-US" sz="1600" strike="sngStrike" dirty="0">
                <a:latin typeface="Courier"/>
                <a:cs typeface="Courier"/>
              </a:rPr>
              <a:t>      occurs_in: { type: "</a:t>
            </a:r>
            <a:r>
              <a:rPr lang="en-US" sz="1600" strike="sngStrike" dirty="0" err="1">
                <a:latin typeface="Courier"/>
                <a:cs typeface="Courier"/>
              </a:rPr>
              <a:t>GO:nnnn</a:t>
            </a:r>
            <a:r>
              <a:rPr lang="en-US" sz="1600" strike="sngStrike" dirty="0">
                <a:latin typeface="Courier"/>
                <a:cs typeface="Courier"/>
              </a:rPr>
              <a:t>" },   ## CC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enabled_by</a:t>
            </a:r>
            <a:r>
              <a:rPr lang="en-US" sz="1600" dirty="0">
                <a:latin typeface="Courier"/>
                <a:cs typeface="Courier"/>
              </a:rPr>
              <a:t>: { type: "</a:t>
            </a:r>
            <a:r>
              <a:rPr lang="en-US" sz="1600" dirty="0" err="1">
                <a:latin typeface="Courier"/>
                <a:cs typeface="Courier"/>
              </a:rPr>
              <a:t>UniProtKB:nnn</a:t>
            </a:r>
            <a:r>
              <a:rPr lang="en-US" sz="1600" dirty="0">
                <a:latin typeface="Courier"/>
                <a:cs typeface="Courier"/>
              </a:rPr>
              <a:t>"},  #</a:t>
            </a:r>
            <a:r>
              <a:rPr lang="en-US" sz="1600" dirty="0" smtClean="0">
                <a:latin typeface="Courier"/>
                <a:cs typeface="Courier"/>
              </a:rPr>
              <a:t># mandatory 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describedBy</a:t>
            </a:r>
            <a:r>
              <a:rPr lang="en-US" sz="1600" dirty="0">
                <a:latin typeface="Courier"/>
                <a:cs typeface="Courier"/>
              </a:rPr>
              <a:t>: {</a:t>
            </a:r>
          </a:p>
          <a:p>
            <a:r>
              <a:rPr lang="en-US" sz="1600" dirty="0">
                <a:latin typeface="Courier"/>
                <a:cs typeface="Courier"/>
              </a:rPr>
              <a:t>        reference: "PMID:123456",</a:t>
            </a:r>
          </a:p>
          <a:p>
            <a:r>
              <a:rPr lang="en-US" sz="1600" dirty="0">
                <a:latin typeface="Courier"/>
                <a:cs typeface="Courier"/>
              </a:rPr>
              <a:t>        evidence: {</a:t>
            </a:r>
          </a:p>
          <a:p>
            <a:r>
              <a:rPr lang="en-US" sz="1600" dirty="0">
                <a:latin typeface="Courier"/>
                <a:cs typeface="Courier"/>
              </a:rPr>
              <a:t>          type: "ECO:0000001",</a:t>
            </a:r>
          </a:p>
          <a:p>
            <a:r>
              <a:rPr lang="en-US" sz="1600" dirty="0">
                <a:latin typeface="Courier"/>
                <a:cs typeface="Courier"/>
              </a:rPr>
              <a:t>          with: "XXXX"</a:t>
            </a:r>
          </a:p>
          <a:p>
            <a:r>
              <a:rPr lang="en-US" sz="1600" dirty="0">
                <a:latin typeface="Courier"/>
                <a:cs typeface="Courier"/>
              </a:rPr>
              <a:t>        }</a:t>
            </a:r>
          </a:p>
          <a:p>
            <a:r>
              <a:rPr lang="en-US" sz="1600" dirty="0">
                <a:latin typeface="Courier"/>
                <a:cs typeface="Courier"/>
              </a:rPr>
              <a:t>      }</a:t>
            </a:r>
          </a:p>
          <a:p>
            <a:r>
              <a:rPr lang="en-US" sz="1600" dirty="0">
                <a:latin typeface="Courier"/>
                <a:cs typeface="Courier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57336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4062" y="1582341"/>
            <a:ext cx="82342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{ </a:t>
            </a:r>
            <a:r>
              <a:rPr lang="en-US" sz="1600" dirty="0">
                <a:latin typeface="Courier"/>
                <a:cs typeface="Courier"/>
              </a:rPr>
              <a:t>type: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,   ## </a:t>
            </a:r>
            <a:r>
              <a:rPr lang="en-US" sz="1600" dirty="0" smtClean="0">
                <a:latin typeface="Courier"/>
                <a:cs typeface="Courier"/>
              </a:rPr>
              <a:t>MF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has_input: “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CHEBI:nnnn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”,  ## (same as c16)</a:t>
            </a:r>
            <a:endParaRPr lang="en-US" sz="1600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part_of: { type: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},   ## BP</a:t>
            </a:r>
          </a:p>
          <a:p>
            <a:r>
              <a:rPr lang="en-US" sz="1600" dirty="0">
                <a:latin typeface="Courier"/>
                <a:cs typeface="Courier"/>
              </a:rPr>
              <a:t>      occurs_in: { type: "</a:t>
            </a:r>
            <a:r>
              <a:rPr lang="en-US" sz="1600" dirty="0" err="1" smtClean="0">
                <a:latin typeface="Courier"/>
                <a:cs typeface="Courier"/>
              </a:rPr>
              <a:t>GO:nnnn</a:t>
            </a:r>
            <a:r>
              <a:rPr lang="en-US" sz="1600" dirty="0" smtClean="0">
                <a:latin typeface="Courier"/>
                <a:cs typeface="Courier"/>
              </a:rPr>
              <a:t>”,   ## CC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part_of: { type: “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CL:nnnnn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”,</a:t>
            </a:r>
          </a:p>
          <a:p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                             part_of: { type: “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UBERON:nnnn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” }}}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enabled_by</a:t>
            </a:r>
            <a:r>
              <a:rPr lang="en-US" sz="1600" dirty="0">
                <a:latin typeface="Courier"/>
                <a:cs typeface="Courier"/>
              </a:rPr>
              <a:t>: { type: "</a:t>
            </a:r>
            <a:r>
              <a:rPr lang="en-US" sz="1600" dirty="0" err="1">
                <a:latin typeface="Courier"/>
                <a:cs typeface="Courier"/>
              </a:rPr>
              <a:t>UniProtKB:nnn</a:t>
            </a:r>
            <a:r>
              <a:rPr lang="en-US" sz="1600" dirty="0">
                <a:latin typeface="Courier"/>
                <a:cs typeface="Courier"/>
              </a:rPr>
              <a:t>"},  ##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describedBy</a:t>
            </a:r>
            <a:r>
              <a:rPr lang="en-US" sz="1600" dirty="0">
                <a:latin typeface="Courier"/>
                <a:cs typeface="Courier"/>
              </a:rPr>
              <a:t>: {</a:t>
            </a:r>
          </a:p>
          <a:p>
            <a:r>
              <a:rPr lang="en-US" sz="1600" dirty="0">
                <a:latin typeface="Courier"/>
                <a:cs typeface="Courier"/>
              </a:rPr>
              <a:t>        reference: "PMID:123456",</a:t>
            </a:r>
          </a:p>
          <a:p>
            <a:r>
              <a:rPr lang="en-US" sz="1600" dirty="0">
                <a:latin typeface="Courier"/>
                <a:cs typeface="Courier"/>
              </a:rPr>
              <a:t>        evidence: {</a:t>
            </a:r>
          </a:p>
          <a:p>
            <a:r>
              <a:rPr lang="en-US" sz="1600" dirty="0">
                <a:latin typeface="Courier"/>
                <a:cs typeface="Courier"/>
              </a:rPr>
              <a:t>          type: "ECO:0000001",</a:t>
            </a:r>
          </a:p>
          <a:p>
            <a:r>
              <a:rPr lang="en-US" sz="1600" dirty="0">
                <a:latin typeface="Courier"/>
                <a:cs typeface="Courier"/>
              </a:rPr>
              <a:t>          with: "XXXX"</a:t>
            </a:r>
          </a:p>
          <a:p>
            <a:r>
              <a:rPr lang="en-US" sz="1600" dirty="0">
                <a:latin typeface="Courier"/>
                <a:cs typeface="Courier"/>
              </a:rPr>
              <a:t>        }</a:t>
            </a:r>
          </a:p>
          <a:p>
            <a:r>
              <a:rPr lang="en-US" sz="1600" dirty="0">
                <a:latin typeface="Courier"/>
                <a:cs typeface="Courier"/>
              </a:rPr>
              <a:t>      }</a:t>
            </a:r>
          </a:p>
          <a:p>
            <a:r>
              <a:rPr lang="en-US" sz="1600" dirty="0">
                <a:latin typeface="Courier"/>
                <a:cs typeface="Courier"/>
              </a:rPr>
              <a:t> 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37616" y="4733415"/>
            <a:ext cx="2223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(assume a blank node</a:t>
            </a:r>
          </a:p>
          <a:p>
            <a:r>
              <a:rPr lang="en-US" dirty="0" smtClean="0"/>
              <a:t>Serialization here)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085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 (OPAs)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4062" y="1582341"/>
            <a:ext cx="823423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{ 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id: “GOC:ann12345”, 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type</a:t>
            </a:r>
            <a:r>
              <a:rPr lang="en-US" sz="1600" dirty="0">
                <a:latin typeface="Courier"/>
                <a:cs typeface="Courier"/>
              </a:rPr>
              <a:t>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,   ## </a:t>
            </a:r>
            <a:r>
              <a:rPr lang="en-US" sz="1600" dirty="0" smtClean="0">
                <a:latin typeface="Courier"/>
                <a:cs typeface="Courier"/>
              </a:rPr>
              <a:t>MF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has_input: “</a:t>
            </a:r>
            <a:r>
              <a:rPr lang="en-US" sz="1600" dirty="0" err="1" smtClean="0">
                <a:latin typeface="Courier"/>
                <a:cs typeface="Courier"/>
              </a:rPr>
              <a:t>CHEBI:nnnn</a:t>
            </a:r>
            <a:r>
              <a:rPr lang="en-US" sz="1600" dirty="0" smtClean="0">
                <a:latin typeface="Courier"/>
                <a:cs typeface="Courier"/>
              </a:rPr>
              <a:t>”,  ## (same as c16)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>
                <a:solidFill>
                  <a:srgbClr val="3366FF"/>
                </a:solidFill>
                <a:latin typeface="Courier"/>
                <a:cs typeface="Courier"/>
              </a:rPr>
              <a:t>part_of: { type: "</a:t>
            </a:r>
            <a:r>
              <a:rPr lang="en-US" sz="1600" dirty="0" err="1">
                <a:solidFill>
                  <a:srgbClr val="3366FF"/>
                </a:solidFill>
                <a:latin typeface="Courier"/>
                <a:cs typeface="Courier"/>
              </a:rPr>
              <a:t>GO:nnnn</a:t>
            </a:r>
            <a:r>
              <a:rPr lang="en-US" sz="1600" dirty="0">
                <a:solidFill>
                  <a:srgbClr val="3366FF"/>
                </a:solidFill>
                <a:latin typeface="Courier"/>
                <a:cs typeface="Courier"/>
              </a:rPr>
              <a:t>" },   ## BP</a:t>
            </a:r>
          </a:p>
          <a:p>
            <a:r>
              <a:rPr lang="en-US" sz="1600" dirty="0">
                <a:latin typeface="Courier"/>
                <a:cs typeface="Courier"/>
              </a:rPr>
              <a:t>      occurs_in: { type: "</a:t>
            </a:r>
            <a:r>
              <a:rPr lang="en-US" sz="1600" dirty="0" err="1" smtClean="0">
                <a:latin typeface="Courier"/>
                <a:cs typeface="Courier"/>
              </a:rPr>
              <a:t>GO:nnnn</a:t>
            </a:r>
            <a:r>
              <a:rPr lang="en-US" sz="1600" dirty="0" smtClean="0">
                <a:latin typeface="Courier"/>
                <a:cs typeface="Courier"/>
              </a:rPr>
              <a:t>”,   ## CC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part_of: { type: “</a:t>
            </a:r>
            <a:r>
              <a:rPr lang="en-US" sz="1600" dirty="0" err="1" smtClean="0">
                <a:latin typeface="Courier"/>
                <a:cs typeface="Courier"/>
              </a:rPr>
              <a:t>CL:nnnnn</a:t>
            </a:r>
            <a:r>
              <a:rPr lang="en-US" sz="1600" dirty="0" smtClean="0">
                <a:latin typeface="Courier"/>
                <a:cs typeface="Courier"/>
              </a:rPr>
              <a:t>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       part_of: { type: “</a:t>
            </a:r>
            <a:r>
              <a:rPr lang="en-US" sz="1600" dirty="0" err="1" smtClean="0">
                <a:latin typeface="Courier"/>
                <a:cs typeface="Courier"/>
              </a:rPr>
              <a:t>UBERON:nnnn</a:t>
            </a:r>
            <a:r>
              <a:rPr lang="en-US" sz="1600" dirty="0" smtClean="0">
                <a:latin typeface="Courier"/>
                <a:cs typeface="Courier"/>
              </a:rPr>
              <a:t>” }}},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enabled_by</a:t>
            </a:r>
            <a:r>
              <a:rPr lang="en-US" sz="1600" dirty="0">
                <a:latin typeface="Courier"/>
                <a:cs typeface="Courier"/>
              </a:rPr>
              <a:t>: { type: "</a:t>
            </a:r>
            <a:r>
              <a:rPr lang="en-US" sz="1600" dirty="0" err="1">
                <a:latin typeface="Courier"/>
                <a:cs typeface="Courier"/>
              </a:rPr>
              <a:t>UniProtKB:nnn</a:t>
            </a:r>
            <a:r>
              <a:rPr lang="en-US" sz="1600" dirty="0">
                <a:latin typeface="Courier"/>
                <a:cs typeface="Courier"/>
              </a:rPr>
              <a:t>"},  ##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describedBy</a:t>
            </a:r>
            <a:r>
              <a:rPr lang="en-US" sz="1600" dirty="0">
                <a:latin typeface="Courier"/>
                <a:cs typeface="Courier"/>
              </a:rPr>
              <a:t>: {</a:t>
            </a:r>
          </a:p>
          <a:p>
            <a:r>
              <a:rPr lang="en-US" sz="1600" dirty="0">
                <a:latin typeface="Courier"/>
                <a:cs typeface="Courier"/>
              </a:rPr>
              <a:t>        reference: "PMID:123456",</a:t>
            </a:r>
          </a:p>
          <a:p>
            <a:r>
              <a:rPr lang="en-US" sz="1600" dirty="0">
                <a:latin typeface="Courier"/>
                <a:cs typeface="Courier"/>
              </a:rPr>
              <a:t>        evidence: {</a:t>
            </a:r>
          </a:p>
          <a:p>
            <a:r>
              <a:rPr lang="en-US" sz="1600" dirty="0">
                <a:latin typeface="Courier"/>
                <a:cs typeface="Courier"/>
              </a:rPr>
              <a:t>          type: "ECO:0000001",</a:t>
            </a:r>
          </a:p>
          <a:p>
            <a:r>
              <a:rPr lang="en-US" sz="1600" dirty="0">
                <a:latin typeface="Courier"/>
                <a:cs typeface="Courier"/>
              </a:rPr>
              <a:t>          with: "XXXX"</a:t>
            </a:r>
          </a:p>
          <a:p>
            <a:r>
              <a:rPr lang="en-US" sz="1600" dirty="0">
                <a:latin typeface="Courier"/>
                <a:cs typeface="Courier"/>
              </a:rPr>
              <a:t>        }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smtClean="0">
                <a:latin typeface="Courier"/>
                <a:cs typeface="Courier"/>
              </a:rPr>
              <a:t>},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directly_activates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: “GOC:ann9876”,</a:t>
            </a:r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587166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way of tree-</a:t>
            </a:r>
            <a:r>
              <a:rPr lang="en-US" dirty="0" err="1" smtClean="0"/>
              <a:t>ifying</a:t>
            </a:r>
            <a:r>
              <a:rPr lang="en-US" dirty="0" smtClean="0"/>
              <a:t> facts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4062" y="1582341"/>
            <a:ext cx="8234238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{ 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id: “GOC:ann12345”, 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type</a:t>
            </a:r>
            <a:r>
              <a:rPr lang="en-US" sz="1600" dirty="0">
                <a:latin typeface="Courier"/>
                <a:cs typeface="Courier"/>
              </a:rPr>
              <a:t>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,   ## </a:t>
            </a:r>
            <a:r>
              <a:rPr lang="en-US" sz="1600" dirty="0" smtClean="0">
                <a:latin typeface="Courier"/>
                <a:cs typeface="Courier"/>
              </a:rPr>
              <a:t>MF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has_input: “</a:t>
            </a:r>
            <a:r>
              <a:rPr lang="en-US" sz="1600" dirty="0" err="1" smtClean="0">
                <a:latin typeface="Courier"/>
                <a:cs typeface="Courier"/>
              </a:rPr>
              <a:t>CHEBI:nnnn</a:t>
            </a:r>
            <a:r>
              <a:rPr lang="en-US" sz="1600" dirty="0" smtClean="0">
                <a:latin typeface="Courier"/>
                <a:cs typeface="Courier"/>
              </a:rPr>
              <a:t>”,  ## (same as c16)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hasFacts</a:t>
            </a:r>
            <a:r>
              <a:rPr lang="en-US" sz="1600" dirty="0" smtClean="0">
                <a:latin typeface="Courier"/>
                <a:cs typeface="Courier"/>
              </a:rPr>
              <a:t> : [</a:t>
            </a:r>
          </a:p>
          <a:p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         {property: “part_of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”,</a:t>
            </a:r>
          </a:p>
          <a:p>
            <a:r>
              <a:rPr lang="en-US" sz="1600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      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target: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1600" dirty="0">
                <a:solidFill>
                  <a:srgbClr val="3366FF"/>
                </a:solidFill>
                <a:latin typeface="Courier"/>
                <a:cs typeface="Courier"/>
              </a:rPr>
              <a:t>"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GO:nnnn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”},</a:t>
            </a:r>
          </a:p>
          <a:p>
            <a:r>
              <a:rPr lang="en-US" sz="1600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     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{property: “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directly_activates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”,</a:t>
            </a:r>
          </a:p>
          <a:p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          target: "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GOC:ann9876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”},</a:t>
            </a:r>
          </a:p>
          <a:p>
            <a:r>
              <a:rPr lang="en-US" sz="1600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        ]</a:t>
            </a:r>
            <a:endParaRPr lang="en-US" sz="1600" dirty="0" smtClean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occurs_in: { type: "</a:t>
            </a:r>
            <a:r>
              <a:rPr lang="en-US" sz="1600" dirty="0" err="1" smtClean="0">
                <a:latin typeface="Courier"/>
                <a:cs typeface="Courier"/>
              </a:rPr>
              <a:t>GO:nnnn</a:t>
            </a:r>
            <a:r>
              <a:rPr lang="en-US" sz="1600" dirty="0" smtClean="0">
                <a:latin typeface="Courier"/>
                <a:cs typeface="Courier"/>
              </a:rPr>
              <a:t>”,   ## CC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           </a:t>
            </a:r>
            <a:r>
              <a:rPr lang="en-US" sz="1600" dirty="0" smtClean="0">
                <a:latin typeface="Courier"/>
                <a:cs typeface="Courier"/>
              </a:rPr>
              <a:t>part_of: { type: “</a:t>
            </a:r>
            <a:r>
              <a:rPr lang="en-US" sz="1600" dirty="0" err="1" smtClean="0">
                <a:latin typeface="Courier"/>
                <a:cs typeface="Courier"/>
              </a:rPr>
              <a:t>CL:nnnnn</a:t>
            </a:r>
            <a:r>
              <a:rPr lang="en-US" sz="1600" dirty="0" smtClean="0">
                <a:latin typeface="Courier"/>
                <a:cs typeface="Courier"/>
              </a:rPr>
              <a:t>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       part_of: { type: “</a:t>
            </a:r>
            <a:r>
              <a:rPr lang="en-US" sz="1600" dirty="0" err="1" smtClean="0">
                <a:latin typeface="Courier"/>
                <a:cs typeface="Courier"/>
              </a:rPr>
              <a:t>UBERON:nnnn</a:t>
            </a:r>
            <a:r>
              <a:rPr lang="en-US" sz="1600" dirty="0" smtClean="0">
                <a:latin typeface="Courier"/>
                <a:cs typeface="Courier"/>
              </a:rPr>
              <a:t>” }}},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enabled_by</a:t>
            </a:r>
            <a:r>
              <a:rPr lang="en-US" sz="1600" dirty="0">
                <a:latin typeface="Courier"/>
                <a:cs typeface="Courier"/>
              </a:rPr>
              <a:t>: { type: "</a:t>
            </a:r>
            <a:r>
              <a:rPr lang="en-US" sz="1600" dirty="0" err="1">
                <a:latin typeface="Courier"/>
                <a:cs typeface="Courier"/>
              </a:rPr>
              <a:t>UniProtKB:nnn</a:t>
            </a:r>
            <a:r>
              <a:rPr lang="en-US" sz="1600" dirty="0">
                <a:latin typeface="Courier"/>
                <a:cs typeface="Courier"/>
              </a:rPr>
              <a:t>"},  ##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describedBy</a:t>
            </a:r>
            <a:r>
              <a:rPr lang="en-US" sz="1600" dirty="0">
                <a:latin typeface="Courier"/>
                <a:cs typeface="Courier"/>
              </a:rPr>
              <a:t>: {</a:t>
            </a:r>
          </a:p>
          <a:p>
            <a:r>
              <a:rPr lang="en-US" sz="1600" dirty="0">
                <a:latin typeface="Courier"/>
                <a:cs typeface="Courier"/>
              </a:rPr>
              <a:t>        reference: "PMID:123456",</a:t>
            </a:r>
          </a:p>
          <a:p>
            <a:r>
              <a:rPr lang="en-US" sz="1600" dirty="0">
                <a:latin typeface="Courier"/>
                <a:cs typeface="Courier"/>
              </a:rPr>
              <a:t>        evidence: {</a:t>
            </a:r>
          </a:p>
          <a:p>
            <a:r>
              <a:rPr lang="en-US" sz="1600" dirty="0">
                <a:latin typeface="Courier"/>
                <a:cs typeface="Courier"/>
              </a:rPr>
              <a:t>          type: "ECO:0000001",</a:t>
            </a:r>
          </a:p>
          <a:p>
            <a:r>
              <a:rPr lang="en-US" sz="1600" dirty="0">
                <a:latin typeface="Courier"/>
                <a:cs typeface="Courier"/>
              </a:rPr>
              <a:t>          with: "XXXX"</a:t>
            </a:r>
          </a:p>
          <a:p>
            <a:r>
              <a:rPr lang="en-US" sz="1600" dirty="0">
                <a:latin typeface="Courier"/>
                <a:cs typeface="Courier"/>
              </a:rPr>
              <a:t>        }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smtClean="0">
                <a:latin typeface="Courier"/>
                <a:cs typeface="Courier"/>
              </a:rPr>
              <a:t>},</a:t>
            </a:r>
          </a:p>
          <a:p>
            <a:r>
              <a:rPr lang="en-US" sz="1600" dirty="0" smtClean="0">
                <a:latin typeface="Courier"/>
                <a:cs typeface="Courier"/>
              </a:rPr>
              <a:t>}</a:t>
            </a:r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662017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way of tree-</a:t>
            </a:r>
            <a:r>
              <a:rPr lang="en-US" dirty="0" err="1" smtClean="0"/>
              <a:t>ifying</a:t>
            </a:r>
            <a:r>
              <a:rPr lang="en-US" dirty="0" smtClean="0"/>
              <a:t> facts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4062" y="1582341"/>
            <a:ext cx="8234238" cy="6494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{ 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id: “GOC:ann12345”, 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type</a:t>
            </a:r>
            <a:r>
              <a:rPr lang="en-US" sz="1600" dirty="0">
                <a:latin typeface="Courier"/>
                <a:cs typeface="Courier"/>
              </a:rPr>
              <a:t>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,   ## </a:t>
            </a:r>
            <a:r>
              <a:rPr lang="en-US" sz="1600" dirty="0" smtClean="0">
                <a:latin typeface="Courier"/>
                <a:cs typeface="Courier"/>
              </a:rPr>
              <a:t>MF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has_input: “</a:t>
            </a:r>
            <a:r>
              <a:rPr lang="en-US" sz="1600" dirty="0" err="1" smtClean="0">
                <a:latin typeface="Courier"/>
                <a:cs typeface="Courier"/>
              </a:rPr>
              <a:t>CHEBI:nnnn</a:t>
            </a:r>
            <a:r>
              <a:rPr lang="en-US" sz="1600" dirty="0" smtClean="0">
                <a:latin typeface="Courier"/>
                <a:cs typeface="Courier"/>
              </a:rPr>
              <a:t>”,  ## (same as c16)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hasFacts</a:t>
            </a:r>
            <a:r>
              <a:rPr lang="en-US" sz="1600" dirty="0" smtClean="0">
                <a:latin typeface="Courier"/>
                <a:cs typeface="Courier"/>
              </a:rPr>
              <a:t> : [</a:t>
            </a:r>
          </a:p>
          <a:p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         {property: “part_of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”,</a:t>
            </a:r>
          </a:p>
          <a:p>
            <a:r>
              <a:rPr lang="en-US" sz="1600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      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target: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1600" dirty="0">
                <a:solidFill>
                  <a:srgbClr val="3366FF"/>
                </a:solidFill>
                <a:latin typeface="Courier"/>
                <a:cs typeface="Courier"/>
              </a:rPr>
              <a:t>"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GO:nnnn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”},</a:t>
            </a:r>
          </a:p>
          <a:p>
            <a:r>
              <a:rPr lang="en-US" sz="1600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     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{property: “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directly_activates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”,</a:t>
            </a:r>
          </a:p>
          <a:p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          target: "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GOC:ann9876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”},</a:t>
            </a:r>
          </a:p>
          <a:p>
            <a:r>
              <a:rPr lang="en-US" sz="1600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        ]</a:t>
            </a:r>
          </a:p>
          <a:p>
            <a:r>
              <a:rPr lang="en-US" sz="1600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    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hasTypes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: [</a:t>
            </a:r>
          </a:p>
          <a:p>
            <a:r>
              <a:rPr lang="en-US" sz="1600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       { id: “</a:t>
            </a:r>
            <a:r>
              <a:rPr lang="en-US" sz="1600" dirty="0" err="1" smtClean="0">
                <a:latin typeface="Courier"/>
                <a:cs typeface="Courier"/>
              </a:rPr>
              <a:t>GO:nnnn</a:t>
            </a:r>
            <a:r>
              <a:rPr lang="en-US" sz="1600" dirty="0" smtClean="0">
                <a:latin typeface="Courier"/>
                <a:cs typeface="Courier"/>
              </a:rPr>
              <a:t>”},</a:t>
            </a:r>
            <a:endParaRPr lang="en-US" sz="1600" dirty="0" smtClean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   { property: “</a:t>
            </a:r>
            <a:r>
              <a:rPr lang="en-US" sz="1600" dirty="0" err="1" smtClean="0">
                <a:latin typeface="Courier"/>
                <a:cs typeface="Courier"/>
              </a:rPr>
              <a:t>enabled_by</a:t>
            </a:r>
            <a:r>
              <a:rPr lang="en-US" sz="1600" dirty="0" smtClean="0">
                <a:latin typeface="Courier"/>
                <a:cs typeface="Courier"/>
              </a:rPr>
              <a:t>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</a:t>
            </a:r>
            <a:r>
              <a:rPr lang="en-US" sz="1600" dirty="0" smtClean="0">
                <a:latin typeface="Courier"/>
                <a:cs typeface="Courier"/>
              </a:rPr>
              <a:t>value: "</a:t>
            </a:r>
            <a:r>
              <a:rPr lang="en-US" sz="1600" dirty="0" err="1" smtClean="0">
                <a:latin typeface="Courier"/>
                <a:cs typeface="Courier"/>
              </a:rPr>
              <a:t>UniProtKB:nnn</a:t>
            </a:r>
            <a:r>
              <a:rPr lang="en-US" sz="1600" dirty="0" smtClean="0">
                <a:latin typeface="Courier"/>
                <a:cs typeface="Courier"/>
              </a:rPr>
              <a:t>"},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{ property: “occurs_in”,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value: { </a:t>
            </a:r>
            <a:r>
              <a:rPr lang="en-US" sz="1600" dirty="0" err="1" smtClean="0">
                <a:latin typeface="Courier"/>
                <a:cs typeface="Courier"/>
              </a:rPr>
              <a:t>hasTypes</a:t>
            </a:r>
            <a:r>
              <a:rPr lang="en-US" sz="1600" dirty="0" smtClean="0">
                <a:latin typeface="Courier"/>
                <a:cs typeface="Courier"/>
              </a:rPr>
              <a:t>: ["</a:t>
            </a:r>
            <a:r>
              <a:rPr lang="en-US" sz="1600" dirty="0" err="1" smtClean="0">
                <a:latin typeface="Courier"/>
                <a:cs typeface="Courier"/>
              </a:rPr>
              <a:t>GO:nnnn</a:t>
            </a:r>
            <a:r>
              <a:rPr lang="en-US" sz="1600" dirty="0" smtClean="0">
                <a:latin typeface="Courier"/>
                <a:cs typeface="Courier"/>
              </a:rPr>
              <a:t>”,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                …]}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]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describedBy</a:t>
            </a:r>
            <a:r>
              <a:rPr lang="en-US" sz="1600" dirty="0">
                <a:latin typeface="Courier"/>
                <a:cs typeface="Courier"/>
              </a:rPr>
              <a:t>: {</a:t>
            </a:r>
          </a:p>
          <a:p>
            <a:r>
              <a:rPr lang="en-US" sz="1600" dirty="0">
                <a:latin typeface="Courier"/>
                <a:cs typeface="Courier"/>
              </a:rPr>
              <a:t>        reference: "PMID:123456",</a:t>
            </a:r>
          </a:p>
          <a:p>
            <a:r>
              <a:rPr lang="en-US" sz="1600" dirty="0">
                <a:latin typeface="Courier"/>
                <a:cs typeface="Courier"/>
              </a:rPr>
              <a:t>        evidence: {</a:t>
            </a:r>
          </a:p>
          <a:p>
            <a:r>
              <a:rPr lang="en-US" sz="1600" dirty="0">
                <a:latin typeface="Courier"/>
                <a:cs typeface="Courier"/>
              </a:rPr>
              <a:t>          type: "ECO:0000001",</a:t>
            </a:r>
          </a:p>
          <a:p>
            <a:r>
              <a:rPr lang="en-US" sz="1600" dirty="0">
                <a:latin typeface="Courier"/>
                <a:cs typeface="Courier"/>
              </a:rPr>
              <a:t>          with: "XXXX"</a:t>
            </a:r>
          </a:p>
          <a:p>
            <a:r>
              <a:rPr lang="en-US" sz="1600" dirty="0">
                <a:latin typeface="Courier"/>
                <a:cs typeface="Courier"/>
              </a:rPr>
              <a:t>        }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smtClean="0">
                <a:latin typeface="Courier"/>
                <a:cs typeface="Courier"/>
              </a:rPr>
              <a:t>},</a:t>
            </a:r>
          </a:p>
          <a:p>
            <a:r>
              <a:rPr lang="en-US" sz="1600" dirty="0" smtClean="0">
                <a:latin typeface="Courier"/>
                <a:cs typeface="Courier"/>
              </a:rPr>
              <a:t>}</a:t>
            </a:r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194301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JSON-LD Schema: mapping to RDF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4062" y="1582341"/>
            <a:ext cx="823423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{ 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id: “GOC:ann12345”, 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type</a:t>
            </a:r>
            <a:r>
              <a:rPr lang="en-US" sz="1600" dirty="0">
                <a:latin typeface="Courier"/>
                <a:cs typeface="Courier"/>
              </a:rPr>
              <a:t>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,   ## </a:t>
            </a:r>
            <a:r>
              <a:rPr lang="en-US" sz="1600" dirty="0" smtClean="0">
                <a:latin typeface="Courier"/>
                <a:cs typeface="Courier"/>
              </a:rPr>
              <a:t>MF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has_input: “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CHEBI:nnnn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”,  ## (same as c16)</a:t>
            </a:r>
            <a:endParaRPr lang="en-US" sz="1600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part_of: { type: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},   ## BP</a:t>
            </a:r>
          </a:p>
          <a:p>
            <a:r>
              <a:rPr lang="en-US" sz="1600" dirty="0">
                <a:latin typeface="Courier"/>
                <a:cs typeface="Courier"/>
              </a:rPr>
              <a:t>      occurs_in: { type: "</a:t>
            </a:r>
            <a:r>
              <a:rPr lang="en-US" sz="1600" dirty="0" err="1" smtClean="0">
                <a:latin typeface="Courier"/>
                <a:cs typeface="Courier"/>
              </a:rPr>
              <a:t>GO:nnnn</a:t>
            </a:r>
            <a:r>
              <a:rPr lang="en-US" sz="1600" dirty="0" smtClean="0">
                <a:latin typeface="Courier"/>
                <a:cs typeface="Courier"/>
              </a:rPr>
              <a:t>”,   ## CC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part_of: { type: “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CL:nnnnn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”,</a:t>
            </a:r>
          </a:p>
          <a:p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                             part_of: { type: “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UBERON:nnnn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” }}}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enabled_by</a:t>
            </a:r>
            <a:r>
              <a:rPr lang="en-US" sz="1600" dirty="0">
                <a:latin typeface="Courier"/>
                <a:cs typeface="Courier"/>
              </a:rPr>
              <a:t>: { type: "</a:t>
            </a:r>
            <a:r>
              <a:rPr lang="en-US" sz="1600" dirty="0" err="1">
                <a:latin typeface="Courier"/>
                <a:cs typeface="Courier"/>
              </a:rPr>
              <a:t>UniProtKB:nnn</a:t>
            </a:r>
            <a:r>
              <a:rPr lang="en-US" sz="1600" dirty="0">
                <a:latin typeface="Courier"/>
                <a:cs typeface="Courier"/>
              </a:rPr>
              <a:t>"},  ##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describedBy</a:t>
            </a:r>
            <a:r>
              <a:rPr lang="en-US" sz="1600" dirty="0">
                <a:latin typeface="Courier"/>
                <a:cs typeface="Courier"/>
              </a:rPr>
              <a:t>: {</a:t>
            </a:r>
          </a:p>
          <a:p>
            <a:r>
              <a:rPr lang="en-US" sz="1600" dirty="0">
                <a:latin typeface="Courier"/>
                <a:cs typeface="Courier"/>
              </a:rPr>
              <a:t>        reference: "PMID:123456",</a:t>
            </a:r>
          </a:p>
          <a:p>
            <a:r>
              <a:rPr lang="en-US" sz="1600" dirty="0">
                <a:latin typeface="Courier"/>
                <a:cs typeface="Courier"/>
              </a:rPr>
              <a:t>        evidence: {</a:t>
            </a:r>
          </a:p>
          <a:p>
            <a:r>
              <a:rPr lang="en-US" sz="1600" dirty="0">
                <a:latin typeface="Courier"/>
                <a:cs typeface="Courier"/>
              </a:rPr>
              <a:t>          type: "ECO:0000001",</a:t>
            </a:r>
          </a:p>
          <a:p>
            <a:r>
              <a:rPr lang="en-US" sz="1600" dirty="0">
                <a:latin typeface="Courier"/>
                <a:cs typeface="Courier"/>
              </a:rPr>
              <a:t>          with: "XXXX"</a:t>
            </a:r>
          </a:p>
          <a:p>
            <a:r>
              <a:rPr lang="en-US" sz="1600" dirty="0">
                <a:latin typeface="Courier"/>
                <a:cs typeface="Courier"/>
              </a:rPr>
              <a:t>        }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smtClean="0">
                <a:latin typeface="Courier"/>
                <a:cs typeface="Courier"/>
              </a:rPr>
              <a:t>},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directly_activates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: “GOC:ann9876”,</a:t>
            </a:r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}</a:t>
            </a:r>
          </a:p>
        </p:txBody>
      </p:sp>
      <p:sp>
        <p:nvSpPr>
          <p:cNvPr id="6" name="Rectangle 5"/>
          <p:cNvSpPr/>
          <p:nvPr/>
        </p:nvSpPr>
        <p:spPr>
          <a:xfrm>
            <a:off x="1181015" y="3204467"/>
            <a:ext cx="8234238" cy="181588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{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“GO”: </a:t>
            </a:r>
            <a:r>
              <a:rPr lang="en-US" sz="1600" dirty="0" smtClean="0">
                <a:latin typeface="Courier"/>
                <a:cs typeface="Courier"/>
                <a:hlinkClick r:id="rId2"/>
              </a:rPr>
              <a:t>http://purl.obolibrary.org/obo/GO_</a:t>
            </a:r>
            <a:r>
              <a:rPr lang="en-US" sz="1600" dirty="0" smtClean="0">
                <a:latin typeface="Courier"/>
                <a:cs typeface="Courier"/>
              </a:rPr>
              <a:t>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“type”: “</a:t>
            </a:r>
            <a:r>
              <a:rPr lang="en-US" sz="1600" dirty="0" err="1" smtClean="0">
                <a:latin typeface="Courier"/>
                <a:cs typeface="Courier"/>
              </a:rPr>
              <a:t>rdf:type</a:t>
            </a:r>
            <a:r>
              <a:rPr lang="en-US" sz="1600" dirty="0" smtClean="0">
                <a:latin typeface="Courier"/>
                <a:cs typeface="Courier"/>
              </a:rPr>
              <a:t>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“has_input”: “RO:0002233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“part_of”: “BFO:0000050”,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“occurs_in”: “BFO:0000066”,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}</a:t>
            </a:r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123412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JSON-LD Schema: mapping to RDF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4062" y="1582341"/>
            <a:ext cx="823423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{ 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id: “GOC:ann12345”, 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type</a:t>
            </a:r>
            <a:r>
              <a:rPr lang="en-US" sz="1600" dirty="0">
                <a:latin typeface="Courier"/>
                <a:cs typeface="Courier"/>
              </a:rPr>
              <a:t>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,   ## </a:t>
            </a:r>
            <a:r>
              <a:rPr lang="en-US" sz="1600" dirty="0" smtClean="0">
                <a:latin typeface="Courier"/>
                <a:cs typeface="Courier"/>
              </a:rPr>
              <a:t>MF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has_input: “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CHEBI:nnnn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”,  ## (same as c16)</a:t>
            </a:r>
            <a:endParaRPr lang="en-US" sz="1600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part_of: { type: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},   ## BP</a:t>
            </a:r>
          </a:p>
          <a:p>
            <a:r>
              <a:rPr lang="en-US" sz="1600" dirty="0">
                <a:latin typeface="Courier"/>
                <a:cs typeface="Courier"/>
              </a:rPr>
              <a:t>      occurs_in: { type: "</a:t>
            </a:r>
            <a:r>
              <a:rPr lang="en-US" sz="1600" dirty="0" err="1" smtClean="0">
                <a:latin typeface="Courier"/>
                <a:cs typeface="Courier"/>
              </a:rPr>
              <a:t>GO:nnnn</a:t>
            </a:r>
            <a:r>
              <a:rPr lang="en-US" sz="1600" dirty="0" smtClean="0">
                <a:latin typeface="Courier"/>
                <a:cs typeface="Courier"/>
              </a:rPr>
              <a:t>”,   ## CC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part_of: { type: “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CL:nnnnn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”,</a:t>
            </a:r>
          </a:p>
          <a:p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                             part_of: { type: “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UBERON:nnnn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” }}}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enabled_by</a:t>
            </a:r>
            <a:r>
              <a:rPr lang="en-US" sz="1600" dirty="0">
                <a:latin typeface="Courier"/>
                <a:cs typeface="Courier"/>
              </a:rPr>
              <a:t>: { type: "</a:t>
            </a:r>
            <a:r>
              <a:rPr lang="en-US" sz="1600" dirty="0" err="1">
                <a:latin typeface="Courier"/>
                <a:cs typeface="Courier"/>
              </a:rPr>
              <a:t>UniProtKB:nnn</a:t>
            </a:r>
            <a:r>
              <a:rPr lang="en-US" sz="1600" dirty="0">
                <a:latin typeface="Courier"/>
                <a:cs typeface="Courier"/>
              </a:rPr>
              <a:t>"},  ##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describedBy</a:t>
            </a:r>
            <a:r>
              <a:rPr lang="en-US" sz="1600" dirty="0">
                <a:latin typeface="Courier"/>
                <a:cs typeface="Courier"/>
              </a:rPr>
              <a:t>: {</a:t>
            </a:r>
          </a:p>
          <a:p>
            <a:r>
              <a:rPr lang="en-US" sz="1600" dirty="0">
                <a:latin typeface="Courier"/>
                <a:cs typeface="Courier"/>
              </a:rPr>
              <a:t>        reference: "PMID:123456",</a:t>
            </a:r>
          </a:p>
          <a:p>
            <a:r>
              <a:rPr lang="en-US" sz="1600" dirty="0">
                <a:latin typeface="Courier"/>
                <a:cs typeface="Courier"/>
              </a:rPr>
              <a:t>        evidence: {</a:t>
            </a:r>
          </a:p>
          <a:p>
            <a:r>
              <a:rPr lang="en-US" sz="1600" dirty="0">
                <a:latin typeface="Courier"/>
                <a:cs typeface="Courier"/>
              </a:rPr>
              <a:t>          type: "ECO:0000001",</a:t>
            </a:r>
          </a:p>
          <a:p>
            <a:r>
              <a:rPr lang="en-US" sz="1600" dirty="0">
                <a:latin typeface="Courier"/>
                <a:cs typeface="Courier"/>
              </a:rPr>
              <a:t>          with: "XXXX"</a:t>
            </a:r>
          </a:p>
          <a:p>
            <a:r>
              <a:rPr lang="en-US" sz="1600" dirty="0">
                <a:latin typeface="Courier"/>
                <a:cs typeface="Courier"/>
              </a:rPr>
              <a:t>        }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smtClean="0">
                <a:latin typeface="Courier"/>
                <a:cs typeface="Courier"/>
              </a:rPr>
              <a:t>},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directly_activates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: “GOC:ann9876”,</a:t>
            </a:r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}</a:t>
            </a:r>
          </a:p>
        </p:txBody>
      </p:sp>
      <p:sp>
        <p:nvSpPr>
          <p:cNvPr id="6" name="Rectangle 5"/>
          <p:cNvSpPr/>
          <p:nvPr/>
        </p:nvSpPr>
        <p:spPr>
          <a:xfrm>
            <a:off x="1181015" y="1965303"/>
            <a:ext cx="8234238" cy="181588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{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“GO”: </a:t>
            </a:r>
            <a:r>
              <a:rPr lang="en-US" sz="1600" dirty="0" smtClean="0">
                <a:latin typeface="Courier"/>
                <a:cs typeface="Courier"/>
                <a:hlinkClick r:id="rId2"/>
              </a:rPr>
              <a:t>http://purl.obolibrary.org/obo/GO_</a:t>
            </a:r>
            <a:r>
              <a:rPr lang="en-US" sz="1600" dirty="0" smtClean="0">
                <a:latin typeface="Courier"/>
                <a:cs typeface="Courier"/>
              </a:rPr>
              <a:t>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“type”: “</a:t>
            </a:r>
            <a:r>
              <a:rPr lang="en-US" sz="1600" dirty="0" err="1" smtClean="0">
                <a:latin typeface="Courier"/>
                <a:cs typeface="Courier"/>
              </a:rPr>
              <a:t>rdf:type</a:t>
            </a:r>
            <a:r>
              <a:rPr lang="en-US" sz="1600" dirty="0" smtClean="0">
                <a:latin typeface="Courier"/>
                <a:cs typeface="Courier"/>
              </a:rPr>
              <a:t>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“has_input”: “RO:0002233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“part_of”: “BFO:0000050”,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“occurs_in”: “BFO:0000066”,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}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3204467"/>
            <a:ext cx="8229600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>
                <a:latin typeface="Courier"/>
                <a:cs typeface="Courier"/>
              </a:rPr>
              <a:t> &lt;</a:t>
            </a:r>
            <a:r>
              <a:rPr lang="en-US" sz="1200" dirty="0" err="1">
                <a:latin typeface="Courier"/>
                <a:cs typeface="Courier"/>
              </a:rPr>
              <a:t>owl:NamedIndividual</a:t>
            </a:r>
            <a:r>
              <a:rPr lang="en-US" sz="1200" dirty="0">
                <a:latin typeface="Courier"/>
                <a:cs typeface="Courier"/>
              </a:rPr>
              <a:t> </a:t>
            </a:r>
            <a:r>
              <a:rPr lang="en-US" sz="1200" dirty="0" err="1">
                <a:latin typeface="Courier"/>
                <a:cs typeface="Courier"/>
              </a:rPr>
              <a:t>rdf:about</a:t>
            </a:r>
            <a:r>
              <a:rPr lang="en-US" sz="1200" dirty="0" smtClean="0">
                <a:latin typeface="Courier"/>
                <a:cs typeface="Courier"/>
              </a:rPr>
              <a:t>=”GOC:ann12345"</a:t>
            </a:r>
            <a:r>
              <a:rPr lang="en-US" sz="1200" dirty="0">
                <a:latin typeface="Courier"/>
                <a:cs typeface="Courier"/>
              </a:rPr>
              <a:t>&gt;</a:t>
            </a:r>
          </a:p>
          <a:p>
            <a:r>
              <a:rPr lang="en-US" sz="1200" dirty="0">
                <a:latin typeface="Courier"/>
                <a:cs typeface="Courier"/>
              </a:rPr>
              <a:t>        &lt;</a:t>
            </a:r>
            <a:r>
              <a:rPr lang="en-US" sz="1200" dirty="0" err="1">
                <a:latin typeface="Courier"/>
                <a:cs typeface="Courier"/>
              </a:rPr>
              <a:t>rdf:type</a:t>
            </a:r>
            <a:r>
              <a:rPr lang="en-US" sz="1200" dirty="0">
                <a:latin typeface="Courier"/>
                <a:cs typeface="Courier"/>
              </a:rPr>
              <a:t> </a:t>
            </a:r>
            <a:r>
              <a:rPr lang="en-US" sz="1200" dirty="0" err="1">
                <a:latin typeface="Courier"/>
                <a:cs typeface="Courier"/>
              </a:rPr>
              <a:t>rdf:resource</a:t>
            </a:r>
            <a:r>
              <a:rPr lang="en-US" sz="1200" dirty="0">
                <a:latin typeface="Courier"/>
                <a:cs typeface="Courier"/>
              </a:rPr>
              <a:t>="http://</a:t>
            </a:r>
            <a:r>
              <a:rPr lang="en-US" sz="1200" dirty="0" err="1">
                <a:latin typeface="Courier"/>
                <a:cs typeface="Courier"/>
              </a:rPr>
              <a:t>purl.obolibrary.org</a:t>
            </a:r>
            <a:r>
              <a:rPr lang="en-US" sz="1200" dirty="0">
                <a:latin typeface="Courier"/>
                <a:cs typeface="Courier"/>
              </a:rPr>
              <a:t>/obo/GO_0005381"/&gt;</a:t>
            </a:r>
          </a:p>
          <a:p>
            <a:r>
              <a:rPr lang="en-US" sz="1200" dirty="0">
                <a:latin typeface="Courier"/>
                <a:cs typeface="Courier"/>
              </a:rPr>
              <a:t>        &lt;</a:t>
            </a:r>
            <a:r>
              <a:rPr lang="en-US" sz="1200" dirty="0" err="1">
                <a:latin typeface="Courier"/>
                <a:cs typeface="Courier"/>
              </a:rPr>
              <a:t>rdf:type</a:t>
            </a:r>
            <a:r>
              <a:rPr lang="en-US" sz="1200" dirty="0">
                <a:latin typeface="Courier"/>
                <a:cs typeface="Courier"/>
              </a:rPr>
              <a:t>&gt;</a:t>
            </a:r>
          </a:p>
          <a:p>
            <a:r>
              <a:rPr lang="en-US" sz="1200" dirty="0">
                <a:latin typeface="Courier"/>
                <a:cs typeface="Courier"/>
              </a:rPr>
              <a:t>            &lt;</a:t>
            </a:r>
            <a:r>
              <a:rPr lang="en-US" sz="1200" dirty="0" err="1">
                <a:latin typeface="Courier"/>
                <a:cs typeface="Courier"/>
              </a:rPr>
              <a:t>owl:Restriction</a:t>
            </a:r>
            <a:r>
              <a:rPr lang="en-US" sz="1200" dirty="0">
                <a:latin typeface="Courier"/>
                <a:cs typeface="Courier"/>
              </a:rPr>
              <a:t>&gt;</a:t>
            </a:r>
          </a:p>
          <a:p>
            <a:r>
              <a:rPr lang="en-US" sz="1200" dirty="0">
                <a:latin typeface="Courier"/>
                <a:cs typeface="Courier"/>
              </a:rPr>
              <a:t>                &lt;</a:t>
            </a:r>
            <a:r>
              <a:rPr lang="en-US" sz="1200" dirty="0" err="1">
                <a:latin typeface="Courier"/>
                <a:cs typeface="Courier"/>
              </a:rPr>
              <a:t>owl:onProperty</a:t>
            </a:r>
            <a:r>
              <a:rPr lang="en-US" sz="1200" dirty="0">
                <a:latin typeface="Courier"/>
                <a:cs typeface="Courier"/>
              </a:rPr>
              <a:t> </a:t>
            </a:r>
            <a:r>
              <a:rPr lang="en-US" sz="1200" dirty="0" err="1">
                <a:latin typeface="Courier"/>
                <a:cs typeface="Courier"/>
              </a:rPr>
              <a:t>rdf:resource</a:t>
            </a:r>
            <a:r>
              <a:rPr lang="en-US" sz="1200" dirty="0">
                <a:latin typeface="Courier"/>
                <a:cs typeface="Courier"/>
              </a:rPr>
              <a:t>="http://</a:t>
            </a:r>
            <a:r>
              <a:rPr lang="en-US" sz="1200" dirty="0" err="1">
                <a:latin typeface="Courier"/>
                <a:cs typeface="Courier"/>
              </a:rPr>
              <a:t>purl.obolibrary.org</a:t>
            </a:r>
            <a:r>
              <a:rPr lang="en-US" sz="1200" dirty="0">
                <a:latin typeface="Courier"/>
                <a:cs typeface="Courier"/>
              </a:rPr>
              <a:t>/obo/</a:t>
            </a:r>
            <a:r>
              <a:rPr lang="en-US" sz="1200" dirty="0" err="1">
                <a:latin typeface="Courier"/>
                <a:cs typeface="Courier"/>
              </a:rPr>
              <a:t>enabled_by</a:t>
            </a:r>
            <a:r>
              <a:rPr lang="en-US" sz="1200" dirty="0">
                <a:latin typeface="Courier"/>
                <a:cs typeface="Courier"/>
              </a:rPr>
              <a:t>"/&gt;</a:t>
            </a:r>
          </a:p>
          <a:p>
            <a:r>
              <a:rPr lang="en-US" sz="1200" dirty="0">
                <a:latin typeface="Courier"/>
                <a:cs typeface="Courier"/>
              </a:rPr>
              <a:t>                &lt;</a:t>
            </a:r>
            <a:r>
              <a:rPr lang="en-US" sz="1200" dirty="0" err="1">
                <a:latin typeface="Courier"/>
                <a:cs typeface="Courier"/>
              </a:rPr>
              <a:t>owl:someValuesFrom</a:t>
            </a:r>
            <a:r>
              <a:rPr lang="en-US" sz="1200" dirty="0">
                <a:latin typeface="Courier"/>
                <a:cs typeface="Courier"/>
              </a:rPr>
              <a:t> </a:t>
            </a:r>
            <a:r>
              <a:rPr lang="en-US" sz="1200" dirty="0" err="1">
                <a:latin typeface="Courier"/>
                <a:cs typeface="Courier"/>
              </a:rPr>
              <a:t>rdf:resource</a:t>
            </a:r>
            <a:r>
              <a:rPr lang="en-US" sz="1200" dirty="0">
                <a:latin typeface="Courier"/>
                <a:cs typeface="Courier"/>
              </a:rPr>
              <a:t>="http://</a:t>
            </a:r>
            <a:r>
              <a:rPr lang="en-US" sz="1200" dirty="0" err="1">
                <a:latin typeface="Courier"/>
                <a:cs typeface="Courier"/>
              </a:rPr>
              <a:t>purl.obolibrary.org</a:t>
            </a:r>
            <a:r>
              <a:rPr lang="en-US" sz="1200" dirty="0">
                <a:latin typeface="Courier"/>
                <a:cs typeface="Courier"/>
              </a:rPr>
              <a:t>/obo/PomBase_SPAC1F7.07c"/&gt;</a:t>
            </a:r>
          </a:p>
          <a:p>
            <a:r>
              <a:rPr lang="en-US" sz="1200" dirty="0">
                <a:latin typeface="Courier"/>
                <a:cs typeface="Courier"/>
              </a:rPr>
              <a:t>            &lt;/</a:t>
            </a:r>
            <a:r>
              <a:rPr lang="en-US" sz="1200" dirty="0" err="1">
                <a:latin typeface="Courier"/>
                <a:cs typeface="Courier"/>
              </a:rPr>
              <a:t>owl:Restriction</a:t>
            </a:r>
            <a:r>
              <a:rPr lang="en-US" sz="1200" dirty="0">
                <a:latin typeface="Courier"/>
                <a:cs typeface="Courier"/>
              </a:rPr>
              <a:t>&gt;</a:t>
            </a:r>
          </a:p>
          <a:p>
            <a:r>
              <a:rPr lang="en-US" sz="1200" dirty="0">
                <a:latin typeface="Courier"/>
                <a:cs typeface="Courier"/>
              </a:rPr>
              <a:t>        &lt;/</a:t>
            </a:r>
            <a:r>
              <a:rPr lang="en-US" sz="1200" dirty="0" err="1">
                <a:latin typeface="Courier"/>
                <a:cs typeface="Courier"/>
              </a:rPr>
              <a:t>rdf:type</a:t>
            </a:r>
            <a:r>
              <a:rPr lang="en-US" sz="1200" dirty="0">
                <a:latin typeface="Courier"/>
                <a:cs typeface="Courier"/>
              </a:rPr>
              <a:t>&gt;</a:t>
            </a:r>
          </a:p>
          <a:p>
            <a:r>
              <a:rPr lang="en-US" sz="1200" dirty="0">
                <a:latin typeface="Courier"/>
                <a:cs typeface="Courier"/>
              </a:rPr>
              <a:t>        &lt;</a:t>
            </a:r>
            <a:r>
              <a:rPr lang="en-US" sz="1200" dirty="0" err="1">
                <a:latin typeface="Courier"/>
                <a:cs typeface="Courier"/>
              </a:rPr>
              <a:t>rdfs:label</a:t>
            </a:r>
            <a:r>
              <a:rPr lang="en-US" sz="1200" dirty="0">
                <a:latin typeface="Courier"/>
                <a:cs typeface="Courier"/>
              </a:rPr>
              <a:t> </a:t>
            </a:r>
            <a:r>
              <a:rPr lang="en-US" sz="1200" dirty="0" err="1">
                <a:latin typeface="Courier"/>
                <a:cs typeface="Courier"/>
              </a:rPr>
              <a:t>rdf:datatype</a:t>
            </a:r>
            <a:r>
              <a:rPr lang="en-US" sz="1200" dirty="0">
                <a:latin typeface="Courier"/>
                <a:cs typeface="Courier"/>
              </a:rPr>
              <a:t>="http://www.w3.org/2001/</a:t>
            </a:r>
            <a:r>
              <a:rPr lang="en-US" sz="1200" dirty="0" err="1">
                <a:latin typeface="Courier"/>
                <a:cs typeface="Courier"/>
              </a:rPr>
              <a:t>XMLSchema#string</a:t>
            </a:r>
            <a:r>
              <a:rPr lang="en-US" sz="1200" dirty="0">
                <a:latin typeface="Courier"/>
                <a:cs typeface="Courier"/>
              </a:rPr>
              <a:t>"&gt;iron ion transmembrane transporter activity enabled by fip1&lt;/</a:t>
            </a:r>
            <a:r>
              <a:rPr lang="en-US" sz="1200" dirty="0" err="1">
                <a:latin typeface="Courier"/>
                <a:cs typeface="Courier"/>
              </a:rPr>
              <a:t>rdfs:label</a:t>
            </a:r>
            <a:r>
              <a:rPr lang="en-US" sz="1200" dirty="0">
                <a:latin typeface="Courier"/>
                <a:cs typeface="Courier"/>
              </a:rPr>
              <a:t>&gt;</a:t>
            </a:r>
          </a:p>
          <a:p>
            <a:r>
              <a:rPr lang="en-US" sz="1200" dirty="0">
                <a:latin typeface="Courier"/>
                <a:cs typeface="Courier"/>
              </a:rPr>
              <a:t>        &lt;</a:t>
            </a:r>
            <a:r>
              <a:rPr lang="en-US" sz="1200" dirty="0" err="1">
                <a:latin typeface="Courier"/>
                <a:cs typeface="Courier"/>
              </a:rPr>
              <a:t>obo:directly_activates</a:t>
            </a:r>
            <a:r>
              <a:rPr lang="en-US" sz="1200" dirty="0">
                <a:latin typeface="Courier"/>
                <a:cs typeface="Courier"/>
              </a:rPr>
              <a:t> </a:t>
            </a:r>
            <a:r>
              <a:rPr lang="en-US" sz="1200" dirty="0" err="1">
                <a:latin typeface="Courier"/>
                <a:cs typeface="Courier"/>
              </a:rPr>
              <a:t>rdf:resource</a:t>
            </a:r>
            <a:r>
              <a:rPr lang="en-US" sz="1200" dirty="0" smtClean="0">
                <a:latin typeface="Courier"/>
                <a:cs typeface="Courier"/>
              </a:rPr>
              <a:t>=”GOC:ann987"</a:t>
            </a:r>
            <a:r>
              <a:rPr lang="en-US" sz="1200" dirty="0">
                <a:latin typeface="Courier"/>
                <a:cs typeface="Courier"/>
              </a:rPr>
              <a:t>/&gt;</a:t>
            </a:r>
          </a:p>
          <a:p>
            <a:r>
              <a:rPr lang="en-US" sz="1200" dirty="0">
                <a:latin typeface="Courier"/>
                <a:cs typeface="Courier"/>
              </a:rPr>
              <a:t>        &lt;obo:BFO_0000050 </a:t>
            </a:r>
            <a:r>
              <a:rPr lang="en-US" sz="1200" dirty="0" err="1">
                <a:latin typeface="Courier"/>
                <a:cs typeface="Courier"/>
              </a:rPr>
              <a:t>rdf:resource</a:t>
            </a:r>
            <a:r>
              <a:rPr lang="en-US" sz="1200" dirty="0" smtClean="0">
                <a:latin typeface="Courier"/>
                <a:cs typeface="Courier"/>
              </a:rPr>
              <a:t>=FOC:ann456"</a:t>
            </a:r>
            <a:r>
              <a:rPr lang="en-US" sz="1200" dirty="0">
                <a:latin typeface="Courier"/>
                <a:cs typeface="Courier"/>
              </a:rPr>
              <a:t>/&gt;</a:t>
            </a:r>
          </a:p>
          <a:p>
            <a:r>
              <a:rPr lang="en-US" sz="1200" dirty="0">
                <a:latin typeface="Courier"/>
                <a:cs typeface="Courier"/>
              </a:rPr>
              <a:t>    &lt;/</a:t>
            </a:r>
            <a:r>
              <a:rPr lang="en-US" sz="1200" dirty="0" err="1">
                <a:latin typeface="Courier"/>
                <a:cs typeface="Courier"/>
              </a:rPr>
              <a:t>owl:NamedIndividual</a:t>
            </a:r>
            <a:r>
              <a:rPr lang="en-US" sz="1200" dirty="0">
                <a:latin typeface="Courier"/>
                <a:cs typeface="Courier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688332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subtleties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984402" cy="122189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following 4 assertion sets are </a:t>
            </a:r>
            <a:r>
              <a:rPr lang="en-US" b="1" dirty="0" smtClean="0"/>
              <a:t>semantically equivalent</a:t>
            </a:r>
            <a:r>
              <a:rPr lang="en-US" dirty="0" smtClean="0"/>
              <a:t> but </a:t>
            </a:r>
            <a:r>
              <a:rPr lang="en-US" b="1" dirty="0" smtClean="0"/>
              <a:t>structurally different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8801" y="3479240"/>
            <a:ext cx="4335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Fred instantiates the type </a:t>
            </a:r>
            <a:r>
              <a:rPr lang="en-US" i="1" dirty="0" smtClean="0"/>
              <a:t>owns some dog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78801" y="4961497"/>
            <a:ext cx="19429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Fred owns ?x</a:t>
            </a:r>
          </a:p>
          <a:p>
            <a:r>
              <a:rPr lang="en-US" dirty="0" smtClean="0"/>
              <a:t>?x instantiates dog</a:t>
            </a:r>
          </a:p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78801" y="5730779"/>
            <a:ext cx="34476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4. Fred owns object-000001234</a:t>
            </a:r>
          </a:p>
          <a:p>
            <a:r>
              <a:rPr lang="en-US" dirty="0"/>
              <a:t>object-</a:t>
            </a:r>
            <a:r>
              <a:rPr lang="en-US" dirty="0" smtClean="0"/>
              <a:t>000001234 instantiates dog</a:t>
            </a:r>
          </a:p>
          <a:p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47892" y="3516688"/>
            <a:ext cx="3867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Individual</a:t>
            </a:r>
            <a:r>
              <a:rPr lang="en-US" dirty="0" smtClean="0"/>
              <a:t>: Fred </a:t>
            </a:r>
            <a:r>
              <a:rPr lang="en-US" b="1" dirty="0" smtClean="0"/>
              <a:t>Types</a:t>
            </a:r>
            <a:r>
              <a:rPr lang="en-US" dirty="0" smtClean="0"/>
              <a:t>: owns </a:t>
            </a:r>
            <a:r>
              <a:rPr lang="en-US" b="1" dirty="0" smtClean="0"/>
              <a:t>some</a:t>
            </a:r>
            <a:r>
              <a:rPr lang="en-US" dirty="0" smtClean="0"/>
              <a:t> dog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43143" y="4961497"/>
            <a:ext cx="32245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Individual</a:t>
            </a:r>
            <a:r>
              <a:rPr lang="en-US" dirty="0" smtClean="0"/>
              <a:t>: Fred  </a:t>
            </a:r>
            <a:r>
              <a:rPr lang="en-US" b="1" dirty="0" smtClean="0"/>
              <a:t>Facts</a:t>
            </a:r>
            <a:r>
              <a:rPr lang="en-US" dirty="0" smtClean="0"/>
              <a:t>: owns </a:t>
            </a:r>
            <a:r>
              <a:rPr lang="en-US" b="1" dirty="0" smtClean="0"/>
              <a:t>_:1</a:t>
            </a:r>
          </a:p>
          <a:p>
            <a:r>
              <a:rPr lang="en-US" b="1" dirty="0" smtClean="0"/>
              <a:t>Individual: _:1 Types: </a:t>
            </a:r>
            <a:r>
              <a:rPr lang="en-US" dirty="0" smtClean="0"/>
              <a:t>dog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03412" y="5898569"/>
            <a:ext cx="46405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Individual</a:t>
            </a:r>
            <a:r>
              <a:rPr lang="en-US" dirty="0" smtClean="0"/>
              <a:t>: Fred  </a:t>
            </a:r>
            <a:r>
              <a:rPr lang="en-US" b="1" dirty="0" smtClean="0"/>
              <a:t>Facts</a:t>
            </a:r>
            <a:r>
              <a:rPr lang="en-US" dirty="0" smtClean="0"/>
              <a:t>: owns </a:t>
            </a:r>
            <a:r>
              <a:rPr lang="en-US" dirty="0"/>
              <a:t>object-</a:t>
            </a:r>
            <a:r>
              <a:rPr lang="en-US" dirty="0" smtClean="0"/>
              <a:t>000001234</a:t>
            </a:r>
            <a:endParaRPr lang="en-US" b="1" dirty="0" smtClean="0"/>
          </a:p>
          <a:p>
            <a:r>
              <a:rPr lang="en-US" b="1" dirty="0" smtClean="0"/>
              <a:t>Individual: </a:t>
            </a:r>
            <a:r>
              <a:rPr lang="en-US" dirty="0"/>
              <a:t>object-</a:t>
            </a:r>
            <a:r>
              <a:rPr lang="en-US" dirty="0" smtClean="0"/>
              <a:t>000001234</a:t>
            </a:r>
            <a:r>
              <a:rPr lang="en-US" b="1" dirty="0" smtClean="0"/>
              <a:t> Types: </a:t>
            </a:r>
            <a:r>
              <a:rPr lang="en-US" dirty="0" smtClean="0"/>
              <a:t>dog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54804" y="2875002"/>
            <a:ext cx="2192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Natural language(</a:t>
            </a:r>
            <a:r>
              <a:rPr lang="en-US" u="sng" dirty="0" err="1" smtClean="0"/>
              <a:t>ish</a:t>
            </a:r>
            <a:r>
              <a:rPr lang="en-US" u="sng" dirty="0" smtClean="0"/>
              <a:t>)</a:t>
            </a:r>
            <a:endParaRPr lang="en-US" u="sng" dirty="0"/>
          </a:p>
        </p:txBody>
      </p:sp>
      <p:sp>
        <p:nvSpPr>
          <p:cNvPr id="12" name="Rectangle 11"/>
          <p:cNvSpPr/>
          <p:nvPr/>
        </p:nvSpPr>
        <p:spPr>
          <a:xfrm>
            <a:off x="5161802" y="2840526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OWL Manchester Syntax</a:t>
            </a:r>
            <a:endParaRPr lang="en-US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278801" y="3908871"/>
            <a:ext cx="3471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Fred is a type of “dog owner”,</a:t>
            </a:r>
          </a:p>
          <a:p>
            <a:r>
              <a:rPr lang="en-US" dirty="0" smtClean="0"/>
              <a:t>Every “dog owner” owns some dog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503412" y="3908871"/>
            <a:ext cx="45382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Individual</a:t>
            </a:r>
            <a:r>
              <a:rPr lang="en-US" dirty="0" smtClean="0"/>
              <a:t>: Fred </a:t>
            </a:r>
            <a:r>
              <a:rPr lang="en-US" b="1" dirty="0" smtClean="0"/>
              <a:t>Types: </a:t>
            </a:r>
            <a:r>
              <a:rPr lang="en-US" dirty="0" err="1" smtClean="0"/>
              <a:t>DogOwner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: </a:t>
            </a:r>
            <a:r>
              <a:rPr lang="en-US" dirty="0" err="1" smtClean="0"/>
              <a:t>DogOwner</a:t>
            </a:r>
            <a:r>
              <a:rPr lang="en-US" dirty="0" smtClean="0"/>
              <a:t> </a:t>
            </a:r>
            <a:r>
              <a:rPr lang="en-US" b="1" dirty="0" err="1" smtClean="0"/>
              <a:t>SubClassOf</a:t>
            </a:r>
            <a:r>
              <a:rPr lang="en-US" dirty="0" err="1" smtClean="0"/>
              <a:t>:owns</a:t>
            </a:r>
            <a:r>
              <a:rPr lang="en-US" dirty="0" smtClean="0"/>
              <a:t>  </a:t>
            </a:r>
            <a:r>
              <a:rPr lang="en-US" b="1" dirty="0" smtClean="0"/>
              <a:t>some</a:t>
            </a:r>
            <a:r>
              <a:rPr lang="en-US" dirty="0" smtClean="0"/>
              <a:t> dog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160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984402" cy="122189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 use 1 for occurs_in, </a:t>
            </a:r>
            <a:r>
              <a:rPr lang="en-US" dirty="0" err="1" smtClean="0">
                <a:solidFill>
                  <a:srgbClr val="0000FF"/>
                </a:solidFill>
              </a:rPr>
              <a:t>enabled_by</a:t>
            </a:r>
            <a:r>
              <a:rPr lang="en-US" dirty="0" smtClean="0">
                <a:solidFill>
                  <a:srgbClr val="0000FF"/>
                </a:solidFill>
              </a:rPr>
              <a:t> (or anything pointing at a material entity)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We use 4 for part_of (or anything not connecting to a material entity)</a:t>
            </a:r>
          </a:p>
          <a:p>
            <a:r>
              <a:rPr lang="en-US" dirty="0" smtClean="0"/>
              <a:t>This is more convenient for certain purposes (e.g. tracking entities) </a:t>
            </a:r>
            <a:r>
              <a:rPr lang="en-US" b="1" dirty="0" smtClean="0"/>
              <a:t>but is just a convention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8801" y="3366596"/>
            <a:ext cx="4335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1. Fred instantiates the type </a:t>
            </a:r>
            <a:r>
              <a:rPr lang="en-US" i="1" dirty="0" smtClean="0">
                <a:solidFill>
                  <a:srgbClr val="0000FF"/>
                </a:solidFill>
              </a:rPr>
              <a:t>owns some dog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822294"/>
            <a:ext cx="19636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Fred owns ?x</a:t>
            </a:r>
          </a:p>
          <a:p>
            <a:r>
              <a:rPr lang="en-US" dirty="0" smtClean="0"/>
              <a:t>?x instantiates Dog</a:t>
            </a:r>
          </a:p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78801" y="5730779"/>
            <a:ext cx="34683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4. Fred owns object-000001234</a:t>
            </a:r>
          </a:p>
          <a:p>
            <a:r>
              <a:rPr lang="en-US" dirty="0">
                <a:solidFill>
                  <a:schemeClr val="accent6"/>
                </a:solidFill>
              </a:rPr>
              <a:t>object-</a:t>
            </a:r>
            <a:r>
              <a:rPr lang="en-US" dirty="0" smtClean="0">
                <a:solidFill>
                  <a:schemeClr val="accent6"/>
                </a:solidFill>
              </a:rPr>
              <a:t>000001234 instantiates Dog</a:t>
            </a:r>
          </a:p>
          <a:p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93939" y="3350830"/>
            <a:ext cx="3867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Individual</a:t>
            </a:r>
            <a:r>
              <a:rPr lang="en-US" dirty="0" smtClean="0">
                <a:solidFill>
                  <a:srgbClr val="0000FF"/>
                </a:solidFill>
              </a:rPr>
              <a:t>: Fred </a:t>
            </a:r>
            <a:r>
              <a:rPr lang="en-US" b="1" dirty="0" smtClean="0">
                <a:solidFill>
                  <a:srgbClr val="0000FF"/>
                </a:solidFill>
              </a:rPr>
              <a:t>Types</a:t>
            </a:r>
            <a:r>
              <a:rPr lang="en-US" dirty="0" smtClean="0">
                <a:solidFill>
                  <a:srgbClr val="0000FF"/>
                </a:solidFill>
              </a:rPr>
              <a:t>: owns </a:t>
            </a:r>
            <a:r>
              <a:rPr lang="en-US" b="1" dirty="0" smtClean="0">
                <a:solidFill>
                  <a:srgbClr val="0000FF"/>
                </a:solidFill>
              </a:rPr>
              <a:t>some</a:t>
            </a:r>
            <a:r>
              <a:rPr lang="en-US" dirty="0" smtClean="0">
                <a:solidFill>
                  <a:srgbClr val="0000FF"/>
                </a:solidFill>
              </a:rPr>
              <a:t> dog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43143" y="5087865"/>
            <a:ext cx="32245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Individual</a:t>
            </a:r>
            <a:r>
              <a:rPr lang="en-US" dirty="0" smtClean="0"/>
              <a:t>: Fred  </a:t>
            </a:r>
            <a:r>
              <a:rPr lang="en-US" b="1" dirty="0" smtClean="0"/>
              <a:t>Facts</a:t>
            </a:r>
            <a:r>
              <a:rPr lang="en-US" dirty="0" smtClean="0"/>
              <a:t>: owns </a:t>
            </a:r>
            <a:r>
              <a:rPr lang="en-US" b="1" dirty="0" smtClean="0"/>
              <a:t>_:1</a:t>
            </a:r>
          </a:p>
          <a:p>
            <a:r>
              <a:rPr lang="en-US" b="1" dirty="0" smtClean="0"/>
              <a:t>Individual: _:1 Types: </a:t>
            </a:r>
            <a:r>
              <a:rPr lang="en-US" dirty="0" smtClean="0"/>
              <a:t>dog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03412" y="5898569"/>
            <a:ext cx="46405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Individual</a:t>
            </a:r>
            <a:r>
              <a:rPr lang="en-US" dirty="0" smtClean="0">
                <a:solidFill>
                  <a:schemeClr val="accent6"/>
                </a:solidFill>
              </a:rPr>
              <a:t>: Fred  </a:t>
            </a:r>
            <a:r>
              <a:rPr lang="en-US" b="1" dirty="0" smtClean="0">
                <a:solidFill>
                  <a:schemeClr val="accent6"/>
                </a:solidFill>
              </a:rPr>
              <a:t>Facts</a:t>
            </a:r>
            <a:r>
              <a:rPr lang="en-US" dirty="0" smtClean="0">
                <a:solidFill>
                  <a:schemeClr val="accent6"/>
                </a:solidFill>
              </a:rPr>
              <a:t>: owns </a:t>
            </a:r>
            <a:r>
              <a:rPr lang="en-US" dirty="0">
                <a:solidFill>
                  <a:schemeClr val="accent6"/>
                </a:solidFill>
              </a:rPr>
              <a:t>object-</a:t>
            </a:r>
            <a:r>
              <a:rPr lang="en-US" dirty="0" smtClean="0">
                <a:solidFill>
                  <a:schemeClr val="accent6"/>
                </a:solidFill>
              </a:rPr>
              <a:t>000001234</a:t>
            </a:r>
            <a:endParaRPr lang="en-US" b="1" dirty="0" smtClean="0">
              <a:solidFill>
                <a:schemeClr val="accent6"/>
              </a:solidFill>
            </a:endParaRPr>
          </a:p>
          <a:p>
            <a:r>
              <a:rPr lang="en-US" b="1" dirty="0" smtClean="0">
                <a:solidFill>
                  <a:schemeClr val="accent6"/>
                </a:solidFill>
              </a:rPr>
              <a:t>Individual: </a:t>
            </a:r>
            <a:r>
              <a:rPr lang="en-US" dirty="0">
                <a:solidFill>
                  <a:schemeClr val="accent6"/>
                </a:solidFill>
              </a:rPr>
              <a:t>object-</a:t>
            </a:r>
            <a:r>
              <a:rPr lang="en-US" dirty="0" smtClean="0">
                <a:solidFill>
                  <a:schemeClr val="accent6"/>
                </a:solidFill>
              </a:rPr>
              <a:t>000001234</a:t>
            </a:r>
            <a:r>
              <a:rPr lang="en-US" b="1" dirty="0" smtClean="0">
                <a:solidFill>
                  <a:schemeClr val="accent6"/>
                </a:solidFill>
              </a:rPr>
              <a:t> Types: </a:t>
            </a:r>
            <a:r>
              <a:rPr lang="en-US" dirty="0" smtClean="0">
                <a:solidFill>
                  <a:schemeClr val="accent6"/>
                </a:solidFill>
              </a:rPr>
              <a:t>dog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54804" y="2875002"/>
            <a:ext cx="2192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Natural language(</a:t>
            </a:r>
            <a:r>
              <a:rPr lang="en-US" u="sng" dirty="0" err="1" smtClean="0"/>
              <a:t>ish</a:t>
            </a:r>
            <a:r>
              <a:rPr lang="en-US" u="sng" dirty="0" smtClean="0"/>
              <a:t>)</a:t>
            </a:r>
            <a:endParaRPr lang="en-US" u="sng" dirty="0"/>
          </a:p>
        </p:txBody>
      </p:sp>
      <p:sp>
        <p:nvSpPr>
          <p:cNvPr id="12" name="Rectangle 11"/>
          <p:cNvSpPr/>
          <p:nvPr/>
        </p:nvSpPr>
        <p:spPr>
          <a:xfrm>
            <a:off x="5161802" y="2840526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OWL Manchester Syntax</a:t>
            </a:r>
            <a:endParaRPr lang="en-US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278801" y="4029036"/>
            <a:ext cx="3471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Fred is a type of “dog owner”,</a:t>
            </a:r>
          </a:p>
          <a:p>
            <a:r>
              <a:rPr lang="en-US" dirty="0" smtClean="0"/>
              <a:t>Every “dog owner” owns some dog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503412" y="4143387"/>
            <a:ext cx="45382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Individual</a:t>
            </a:r>
            <a:r>
              <a:rPr lang="en-US" dirty="0" smtClean="0"/>
              <a:t>: Fred </a:t>
            </a:r>
            <a:r>
              <a:rPr lang="en-US" b="1" dirty="0" smtClean="0"/>
              <a:t>Types: </a:t>
            </a:r>
            <a:r>
              <a:rPr lang="en-US" dirty="0" err="1" smtClean="0"/>
              <a:t>DogOwner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: </a:t>
            </a:r>
            <a:r>
              <a:rPr lang="en-US" dirty="0" err="1" smtClean="0"/>
              <a:t>DogOwner</a:t>
            </a:r>
            <a:r>
              <a:rPr lang="en-US" dirty="0" smtClean="0"/>
              <a:t> </a:t>
            </a:r>
            <a:r>
              <a:rPr lang="en-US" b="1" dirty="0" err="1" smtClean="0"/>
              <a:t>SubClassOf</a:t>
            </a:r>
            <a:r>
              <a:rPr lang="en-US" dirty="0" err="1" smtClean="0"/>
              <a:t>:owns</a:t>
            </a:r>
            <a:r>
              <a:rPr lang="en-US" dirty="0" smtClean="0"/>
              <a:t>  </a:t>
            </a:r>
            <a:r>
              <a:rPr lang="en-US" b="1" dirty="0" smtClean="0"/>
              <a:t>some</a:t>
            </a:r>
            <a:r>
              <a:rPr lang="en-US" dirty="0" smtClean="0"/>
              <a:t> dog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77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Persistence and over-the-wire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OWL2 has many serialization options</a:t>
            </a:r>
          </a:p>
          <a:p>
            <a:pPr lvl="1"/>
            <a:r>
              <a:rPr lang="en-US" dirty="0" smtClean="0"/>
              <a:t>RDF/XML</a:t>
            </a:r>
          </a:p>
          <a:p>
            <a:pPr lvl="1"/>
            <a:r>
              <a:rPr lang="en-US" dirty="0" smtClean="0"/>
              <a:t>OWL-XML</a:t>
            </a:r>
          </a:p>
          <a:p>
            <a:pPr lvl="1"/>
            <a:r>
              <a:rPr lang="en-US" dirty="0" smtClean="0"/>
              <a:t>Manchester</a:t>
            </a:r>
          </a:p>
          <a:p>
            <a:pPr lvl="1"/>
            <a:r>
              <a:rPr lang="en-US" b="1" dirty="0" smtClean="0"/>
              <a:t>JSON-LD introduced with RDF1.1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977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JSON-LD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JSON-LD goals: “near-zero edits”</a:t>
            </a:r>
          </a:p>
          <a:p>
            <a:pPr lvl="1"/>
            <a:r>
              <a:rPr lang="en-US" dirty="0" smtClean="0"/>
              <a:t>i.e. existing JSON “in the wild” can be </a:t>
            </a:r>
            <a:r>
              <a:rPr lang="en-US" dirty="0" err="1" smtClean="0"/>
              <a:t>semanticized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Our approach:</a:t>
            </a:r>
          </a:p>
          <a:p>
            <a:pPr lvl="1"/>
            <a:r>
              <a:rPr lang="en-US" dirty="0" smtClean="0"/>
              <a:t>Reuse JSON LD as much as possible, unless it hurts</a:t>
            </a:r>
          </a:p>
          <a:p>
            <a:pPr lvl="1"/>
            <a:r>
              <a:rPr lang="en-US" dirty="0" smtClean="0"/>
              <a:t>Introduce our own custom </a:t>
            </a:r>
            <a:r>
              <a:rPr lang="en-US" dirty="0" err="1" smtClean="0"/>
              <a:t>json</a:t>
            </a:r>
            <a:r>
              <a:rPr lang="en-US" dirty="0" smtClean="0"/>
              <a:t> where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57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(Combined)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4062" y="1582341"/>
            <a:ext cx="82342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{ </a:t>
            </a:r>
            <a:r>
              <a:rPr lang="en-US" sz="1600" dirty="0">
                <a:latin typeface="Courier"/>
                <a:cs typeface="Courier"/>
              </a:rPr>
              <a:t>type: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,   ## </a:t>
            </a:r>
            <a:r>
              <a:rPr lang="en-US" sz="1600" dirty="0" smtClean="0">
                <a:latin typeface="Courier"/>
                <a:cs typeface="Courier"/>
              </a:rPr>
              <a:t>MF (optional)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part_of: { type: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},   ## </a:t>
            </a:r>
            <a:r>
              <a:rPr lang="en-US" sz="1600" dirty="0" smtClean="0">
                <a:latin typeface="Courier"/>
                <a:cs typeface="Courier"/>
              </a:rPr>
              <a:t>BP (optional)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occurs_in: { type: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},   ## </a:t>
            </a:r>
            <a:r>
              <a:rPr lang="en-US" sz="1600" dirty="0" smtClean="0">
                <a:latin typeface="Courier"/>
                <a:cs typeface="Courier"/>
              </a:rPr>
              <a:t>CC (optional)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enabled_by</a:t>
            </a:r>
            <a:r>
              <a:rPr lang="en-US" sz="1600" dirty="0">
                <a:latin typeface="Courier"/>
                <a:cs typeface="Courier"/>
              </a:rPr>
              <a:t>: { type: "</a:t>
            </a:r>
            <a:r>
              <a:rPr lang="en-US" sz="1600" dirty="0" err="1">
                <a:latin typeface="Courier"/>
                <a:cs typeface="Courier"/>
              </a:rPr>
              <a:t>UniProtKB:nnn</a:t>
            </a:r>
            <a:r>
              <a:rPr lang="en-US" sz="1600" dirty="0">
                <a:latin typeface="Courier"/>
                <a:cs typeface="Courier"/>
              </a:rPr>
              <a:t>"},  #</a:t>
            </a:r>
            <a:r>
              <a:rPr lang="en-US" sz="1600" dirty="0" smtClean="0">
                <a:latin typeface="Courier"/>
                <a:cs typeface="Courier"/>
              </a:rPr>
              <a:t># </a:t>
            </a:r>
            <a:r>
              <a:rPr lang="en-US" sz="1600" dirty="0" smtClean="0">
                <a:latin typeface="Courier"/>
                <a:cs typeface="Courier"/>
              </a:rPr>
              <a:t>mandatory-</a:t>
            </a:r>
            <a:r>
              <a:rPr lang="en-US" sz="1600" dirty="0" err="1" smtClean="0">
                <a:latin typeface="Courier"/>
                <a:cs typeface="Courier"/>
              </a:rPr>
              <a:t>ish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describedBy</a:t>
            </a:r>
            <a:r>
              <a:rPr lang="en-US" sz="1600" dirty="0">
                <a:latin typeface="Courier"/>
                <a:cs typeface="Courier"/>
              </a:rPr>
              <a:t>: {</a:t>
            </a:r>
          </a:p>
          <a:p>
            <a:r>
              <a:rPr lang="en-US" sz="1600" dirty="0">
                <a:latin typeface="Courier"/>
                <a:cs typeface="Courier"/>
              </a:rPr>
              <a:t>        reference: "PMID:123456",</a:t>
            </a:r>
          </a:p>
          <a:p>
            <a:r>
              <a:rPr lang="en-US" sz="1600" dirty="0">
                <a:latin typeface="Courier"/>
                <a:cs typeface="Courier"/>
              </a:rPr>
              <a:t>        evidence: {</a:t>
            </a:r>
          </a:p>
          <a:p>
            <a:r>
              <a:rPr lang="en-US" sz="1600" dirty="0">
                <a:latin typeface="Courier"/>
                <a:cs typeface="Courier"/>
              </a:rPr>
              <a:t>          type: "ECO:0000001",</a:t>
            </a:r>
          </a:p>
          <a:p>
            <a:r>
              <a:rPr lang="en-US" sz="1600" dirty="0">
                <a:latin typeface="Courier"/>
                <a:cs typeface="Courier"/>
              </a:rPr>
              <a:t>          with: "XXXX"</a:t>
            </a:r>
          </a:p>
          <a:p>
            <a:r>
              <a:rPr lang="en-US" sz="1600" dirty="0">
                <a:latin typeface="Courier"/>
                <a:cs typeface="Courier"/>
              </a:rPr>
              <a:t>        }</a:t>
            </a:r>
          </a:p>
          <a:p>
            <a:r>
              <a:rPr lang="en-US" sz="1600" dirty="0">
                <a:latin typeface="Courier"/>
                <a:cs typeface="Courier"/>
              </a:rPr>
              <a:t>      }</a:t>
            </a:r>
          </a:p>
          <a:p>
            <a:r>
              <a:rPr lang="en-US" sz="1600" dirty="0">
                <a:latin typeface="Courier"/>
                <a:cs typeface="Courier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83846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Convenience for URI mapping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4062" y="1582341"/>
            <a:ext cx="823423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{ </a:t>
            </a:r>
            <a:r>
              <a:rPr lang="en-US" sz="1600" dirty="0">
                <a:latin typeface="Courier"/>
                <a:cs typeface="Courier"/>
              </a:rPr>
              <a:t>type: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,   ## MF</a:t>
            </a:r>
          </a:p>
          <a:p>
            <a:r>
              <a:rPr lang="en-US" sz="1600" dirty="0">
                <a:latin typeface="Courier"/>
                <a:cs typeface="Courier"/>
              </a:rPr>
              <a:t>      part_of: { type: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},   ## BP</a:t>
            </a:r>
          </a:p>
          <a:p>
            <a:r>
              <a:rPr lang="en-US" sz="1600" dirty="0">
                <a:latin typeface="Courier"/>
                <a:cs typeface="Courier"/>
              </a:rPr>
              <a:t>      occurs_in: { type: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},   ## CC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enabled_by</a:t>
            </a:r>
            <a:r>
              <a:rPr lang="en-US" sz="1600" dirty="0">
                <a:latin typeface="Courier"/>
                <a:cs typeface="Courier"/>
              </a:rPr>
              <a:t>: { type: "</a:t>
            </a:r>
            <a:r>
              <a:rPr lang="en-US" sz="1600" dirty="0" err="1">
                <a:latin typeface="Courier"/>
                <a:cs typeface="Courier"/>
              </a:rPr>
              <a:t>UniProtKB:nnn</a:t>
            </a:r>
            <a:r>
              <a:rPr lang="en-US" sz="1600" dirty="0">
                <a:latin typeface="Courier"/>
                <a:cs typeface="Courier"/>
              </a:rPr>
              <a:t>"},  #</a:t>
            </a:r>
            <a:r>
              <a:rPr lang="en-US" sz="1600" dirty="0" smtClean="0">
                <a:latin typeface="Courier"/>
                <a:cs typeface="Courier"/>
              </a:rPr>
              <a:t># mandatory 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describedBy</a:t>
            </a:r>
            <a:r>
              <a:rPr lang="en-US" sz="1600" dirty="0">
                <a:latin typeface="Courier"/>
                <a:cs typeface="Courier"/>
              </a:rPr>
              <a:t>: {</a:t>
            </a:r>
          </a:p>
          <a:p>
            <a:r>
              <a:rPr lang="en-US" sz="1600" dirty="0">
                <a:latin typeface="Courier"/>
                <a:cs typeface="Courier"/>
              </a:rPr>
              <a:t>        reference: "PMID:123456",</a:t>
            </a:r>
          </a:p>
          <a:p>
            <a:r>
              <a:rPr lang="en-US" sz="1600" dirty="0">
                <a:latin typeface="Courier"/>
                <a:cs typeface="Courier"/>
              </a:rPr>
              <a:t>        evidence: {</a:t>
            </a:r>
          </a:p>
          <a:p>
            <a:r>
              <a:rPr lang="en-US" sz="1600" dirty="0">
                <a:latin typeface="Courier"/>
                <a:cs typeface="Courier"/>
              </a:rPr>
              <a:t>          type: "ECO:0000001",</a:t>
            </a:r>
          </a:p>
          <a:p>
            <a:r>
              <a:rPr lang="en-US" sz="1600" dirty="0">
                <a:latin typeface="Courier"/>
                <a:cs typeface="Courier"/>
              </a:rPr>
              <a:t>          with: "XXXX"</a:t>
            </a:r>
          </a:p>
          <a:p>
            <a:r>
              <a:rPr lang="en-US" sz="1600" dirty="0">
                <a:latin typeface="Courier"/>
                <a:cs typeface="Courier"/>
              </a:rPr>
              <a:t>        }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smtClean="0">
                <a:latin typeface="Courier"/>
                <a:cs typeface="Courier"/>
              </a:rPr>
              <a:t>}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“@”: {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“</a:t>
            </a:r>
            <a:r>
              <a:rPr lang="en-US" sz="1600" dirty="0" err="1" smtClean="0">
                <a:latin typeface="Courier"/>
                <a:cs typeface="Courier"/>
              </a:rPr>
              <a:t>GO”:</a:t>
            </a:r>
            <a:r>
              <a:rPr lang="en-US" sz="1600" dirty="0" err="1" smtClean="0">
                <a:latin typeface="Courier"/>
                <a:cs typeface="Courier"/>
                <a:hlinkClick r:id="rId2"/>
              </a:rPr>
              <a:t>”http</a:t>
            </a:r>
            <a:r>
              <a:rPr lang="en-US" sz="1600" dirty="0" smtClean="0">
                <a:latin typeface="Courier"/>
                <a:cs typeface="Courier"/>
                <a:hlinkClick r:id="rId2"/>
              </a:rPr>
              <a:t>://purl.obolibrary.org/obo/GO_</a:t>
            </a:r>
            <a:r>
              <a:rPr lang="en-US" sz="1600" dirty="0" smtClean="0">
                <a:latin typeface="Courier"/>
                <a:cs typeface="Courier"/>
              </a:rPr>
              <a:t>”,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  “</a:t>
            </a:r>
            <a:r>
              <a:rPr lang="en-US" sz="1600" dirty="0" err="1" smtClean="0">
                <a:latin typeface="Courier"/>
                <a:cs typeface="Courier"/>
              </a:rPr>
              <a:t>BFO”</a:t>
            </a:r>
            <a:r>
              <a:rPr lang="en-US" sz="1600" dirty="0" err="1">
                <a:latin typeface="Courier"/>
                <a:cs typeface="Courier"/>
              </a:rPr>
              <a:t>:</a:t>
            </a:r>
            <a:r>
              <a:rPr lang="en-US" sz="1600" dirty="0" err="1">
                <a:latin typeface="Courier"/>
                <a:cs typeface="Courier"/>
                <a:hlinkClick r:id="rId2"/>
              </a:rPr>
              <a:t>”http</a:t>
            </a:r>
            <a:r>
              <a:rPr lang="en-US" sz="1600" dirty="0">
                <a:latin typeface="Courier"/>
                <a:cs typeface="Courier"/>
                <a:hlinkClick r:id="rId2"/>
              </a:rPr>
              <a:t>://purl.obolibrary.org/obo</a:t>
            </a:r>
            <a:r>
              <a:rPr lang="en-US" sz="1600" dirty="0" smtClean="0">
                <a:latin typeface="Courier"/>
                <a:cs typeface="Courier"/>
                <a:hlinkClick r:id="rId2"/>
              </a:rPr>
              <a:t>/BFO_</a:t>
            </a:r>
            <a:r>
              <a:rPr lang="en-US" sz="1600" dirty="0">
                <a:latin typeface="Courier"/>
                <a:cs typeface="Courier"/>
              </a:rPr>
              <a:t>”</a:t>
            </a:r>
            <a:r>
              <a:rPr lang="en-US" sz="1600" dirty="0" smtClean="0">
                <a:latin typeface="Courier"/>
                <a:cs typeface="Courier"/>
              </a:rPr>
              <a:t>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“part_of”:”BFO:0000050”,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…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}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288682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of the following are semantically equivalent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324" y="2146759"/>
            <a:ext cx="823423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i</a:t>
            </a:r>
            <a:r>
              <a:rPr lang="en-US" sz="1600" dirty="0" smtClean="0">
                <a:latin typeface="Courier"/>
                <a:cs typeface="Courier"/>
              </a:rPr>
              <a:t>d: x,</a:t>
            </a:r>
          </a:p>
          <a:p>
            <a:r>
              <a:rPr lang="en-US" sz="1600" dirty="0" smtClean="0">
                <a:latin typeface="Courier"/>
                <a:cs typeface="Courier"/>
              </a:rPr>
              <a:t>occurs_in: { type: "</a:t>
            </a:r>
            <a:r>
              <a:rPr lang="en-US" sz="1600" dirty="0" err="1" smtClean="0">
                <a:latin typeface="Courier"/>
                <a:cs typeface="Courier"/>
              </a:rPr>
              <a:t>GO:nnnn</a:t>
            </a:r>
            <a:r>
              <a:rPr lang="en-US" sz="1600" dirty="0" smtClean="0">
                <a:latin typeface="Courier"/>
                <a:cs typeface="Courier"/>
              </a:rPr>
              <a:t>" }  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324" y="4839040"/>
            <a:ext cx="82342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id: x,</a:t>
            </a:r>
          </a:p>
          <a:p>
            <a:r>
              <a:rPr lang="en-US" sz="1600" dirty="0" smtClean="0">
                <a:latin typeface="Courier"/>
                <a:cs typeface="Courier"/>
              </a:rPr>
              <a:t>t</a:t>
            </a:r>
            <a:r>
              <a:rPr lang="en-US" sz="1600" dirty="0" smtClean="0">
                <a:latin typeface="Courier"/>
                <a:cs typeface="Courier"/>
              </a:rPr>
              <a:t>ype: {type: “</a:t>
            </a:r>
            <a:r>
              <a:rPr lang="en-US" sz="1600" dirty="0" err="1" smtClean="0">
                <a:latin typeface="Courier"/>
                <a:cs typeface="Courier"/>
              </a:rPr>
              <a:t>owl:Restriction</a:t>
            </a:r>
            <a:r>
              <a:rPr lang="en-US" sz="1600" dirty="0" smtClean="0">
                <a:latin typeface="Courier"/>
                <a:cs typeface="Courier"/>
              </a:rPr>
              <a:t>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onProperty</a:t>
            </a:r>
            <a:r>
              <a:rPr lang="en-US" sz="1600" dirty="0" smtClean="0">
                <a:latin typeface="Courier"/>
                <a:cs typeface="Courier"/>
              </a:rPr>
              <a:t>: “occurs_in”,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someValuesFrom</a:t>
            </a:r>
            <a:r>
              <a:rPr lang="en-US" sz="1600" dirty="0" smtClean="0">
                <a:latin typeface="Courier"/>
                <a:cs typeface="Courier"/>
              </a:rPr>
              <a:t>: “</a:t>
            </a:r>
            <a:r>
              <a:rPr lang="en-US" sz="1600" dirty="0" err="1" smtClean="0">
                <a:latin typeface="Courier"/>
                <a:cs typeface="Courier"/>
              </a:rPr>
              <a:t>GO:nnnnn</a:t>
            </a:r>
            <a:r>
              <a:rPr lang="en-US" sz="1600" dirty="0" smtClean="0">
                <a:latin typeface="Courier"/>
                <a:cs typeface="Courier"/>
              </a:rPr>
              <a:t>”}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6462" y="3225401"/>
            <a:ext cx="82342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id: x,</a:t>
            </a:r>
          </a:p>
          <a:p>
            <a:r>
              <a:rPr lang="en-US" sz="1600" dirty="0" smtClean="0">
                <a:latin typeface="Courier"/>
                <a:cs typeface="Courier"/>
              </a:rPr>
              <a:t>occurs_in</a:t>
            </a:r>
            <a:r>
              <a:rPr lang="en-US" sz="1600" dirty="0">
                <a:latin typeface="Courier"/>
                <a:cs typeface="Courier"/>
              </a:rPr>
              <a:t>: { </a:t>
            </a:r>
            <a:r>
              <a:rPr lang="en-US" sz="1600" dirty="0" smtClean="0">
                <a:latin typeface="Courier"/>
                <a:cs typeface="Courier"/>
              </a:rPr>
              <a:t>id: “goobj-00000000012345678”,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</a:t>
            </a:r>
            <a:r>
              <a:rPr lang="en-US" sz="1600" dirty="0" smtClean="0">
                <a:latin typeface="Courier"/>
                <a:cs typeface="Courier"/>
              </a:rPr>
              <a:t>type</a:t>
            </a:r>
            <a:r>
              <a:rPr lang="en-US" sz="1600" dirty="0">
                <a:latin typeface="Courier"/>
                <a:cs typeface="Courier"/>
              </a:rPr>
              <a:t>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</a:t>
            </a:r>
            <a:r>
              <a:rPr lang="en-US" sz="1600" dirty="0" smtClean="0">
                <a:latin typeface="Courier"/>
                <a:cs typeface="Courier"/>
              </a:rPr>
              <a:t>}  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3741" y="4056398"/>
            <a:ext cx="2263059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May be useful to have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js</a:t>
            </a:r>
            <a:r>
              <a:rPr lang="en-US" dirty="0" smtClean="0"/>
              <a:t> function that</a:t>
            </a:r>
          </a:p>
          <a:p>
            <a:r>
              <a:rPr lang="en-US" dirty="0" smtClean="0"/>
              <a:t>interconverts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1999" y="2115981"/>
            <a:ext cx="2672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Blank (anonymous) nodes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5001353" y="3625511"/>
            <a:ext cx="1968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Named individuals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2010604" y="5920159"/>
            <a:ext cx="1839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Class expressions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039164" y="2774367"/>
            <a:ext cx="410534" cy="300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129644" y="2836712"/>
            <a:ext cx="243754" cy="176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0" idx="3"/>
            <a:endCxn id="11" idx="2"/>
          </p:cNvCxnSpPr>
          <p:nvPr/>
        </p:nvCxnSpPr>
        <p:spPr>
          <a:xfrm>
            <a:off x="1449698" y="2924712"/>
            <a:ext cx="67994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77886" y="2856069"/>
            <a:ext cx="50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</a:t>
            </a:r>
            <a:r>
              <a:rPr lang="en-US" dirty="0" err="1" smtClean="0"/>
              <a:t>cc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244233" y="2774367"/>
            <a:ext cx="771301" cy="300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Go:nn</a:t>
            </a:r>
            <a:endParaRPr lang="en-US" sz="1400" dirty="0"/>
          </a:p>
        </p:txBody>
      </p:sp>
      <p:cxnSp>
        <p:nvCxnSpPr>
          <p:cNvPr id="18" name="Straight Arrow Connector 17"/>
          <p:cNvCxnSpPr>
            <a:stCxn id="11" idx="6"/>
            <a:endCxn id="16" idx="1"/>
          </p:cNvCxnSpPr>
          <p:nvPr/>
        </p:nvCxnSpPr>
        <p:spPr>
          <a:xfrm>
            <a:off x="2373398" y="2924712"/>
            <a:ext cx="87083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73398" y="2828046"/>
            <a:ext cx="936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df:type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986297" y="4171053"/>
            <a:ext cx="410534" cy="300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34" idx="3"/>
          </p:cNvCxnSpPr>
          <p:nvPr/>
        </p:nvCxnSpPr>
        <p:spPr>
          <a:xfrm>
            <a:off x="1396831" y="4321398"/>
            <a:ext cx="67994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425019" y="4252755"/>
            <a:ext cx="50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</a:t>
            </a:r>
            <a:r>
              <a:rPr lang="en-US" dirty="0" err="1" smtClean="0"/>
              <a:t>cc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849757" y="4160281"/>
            <a:ext cx="771301" cy="300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Go:nn</a:t>
            </a:r>
            <a:endParaRPr lang="en-US" sz="1400" dirty="0"/>
          </a:p>
        </p:txBody>
      </p:sp>
      <p:cxnSp>
        <p:nvCxnSpPr>
          <p:cNvPr id="39" name="Straight Arrow Connector 38"/>
          <p:cNvCxnSpPr>
            <a:endCxn id="38" idx="1"/>
          </p:cNvCxnSpPr>
          <p:nvPr/>
        </p:nvCxnSpPr>
        <p:spPr>
          <a:xfrm>
            <a:off x="2978922" y="4310626"/>
            <a:ext cx="87083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978922" y="4213960"/>
            <a:ext cx="936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df:type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056470" y="4171053"/>
            <a:ext cx="922452" cy="300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latin typeface="Courier"/>
                <a:cs typeface="Courier"/>
              </a:rPr>
              <a:t>goobj-00000000012345678</a:t>
            </a:r>
            <a:endParaRPr lang="en-US" sz="800" dirty="0"/>
          </a:p>
        </p:txBody>
      </p:sp>
      <p:sp>
        <p:nvSpPr>
          <p:cNvPr id="42" name="Rectangle 41"/>
          <p:cNvSpPr/>
          <p:nvPr/>
        </p:nvSpPr>
        <p:spPr>
          <a:xfrm>
            <a:off x="4516307" y="6278498"/>
            <a:ext cx="410534" cy="300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5606787" y="6340843"/>
            <a:ext cx="243754" cy="176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stCxn id="42" idx="3"/>
            <a:endCxn id="43" idx="2"/>
          </p:cNvCxnSpPr>
          <p:nvPr/>
        </p:nvCxnSpPr>
        <p:spPr>
          <a:xfrm>
            <a:off x="4926841" y="6428843"/>
            <a:ext cx="67994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955029" y="6360200"/>
            <a:ext cx="602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df</a:t>
            </a:r>
            <a:r>
              <a:rPr lang="en-US" dirty="0" smtClean="0"/>
              <a:t>:</a:t>
            </a:r>
          </a:p>
          <a:p>
            <a:r>
              <a:rPr lang="en-US" dirty="0" smtClean="0"/>
              <a:t>type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999938" y="6291665"/>
            <a:ext cx="771301" cy="300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Occ</a:t>
            </a:r>
            <a:endParaRPr lang="en-US" sz="1400" dirty="0"/>
          </a:p>
        </p:txBody>
      </p:sp>
      <p:cxnSp>
        <p:nvCxnSpPr>
          <p:cNvPr id="47" name="Straight Arrow Connector 46"/>
          <p:cNvCxnSpPr>
            <a:stCxn id="43" idx="6"/>
            <a:endCxn id="46" idx="1"/>
          </p:cNvCxnSpPr>
          <p:nvPr/>
        </p:nvCxnSpPr>
        <p:spPr>
          <a:xfrm>
            <a:off x="5850541" y="6428843"/>
            <a:ext cx="1149397" cy="131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850541" y="6332177"/>
            <a:ext cx="870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onProp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952301" y="5829986"/>
            <a:ext cx="771301" cy="300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GO;nnn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5914401" y="5842732"/>
            <a:ext cx="93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someVF</a:t>
            </a:r>
            <a:endParaRPr lang="en-US" dirty="0"/>
          </a:p>
        </p:txBody>
      </p:sp>
      <p:cxnSp>
        <p:nvCxnSpPr>
          <p:cNvPr id="56" name="Elbow Connector 55"/>
          <p:cNvCxnSpPr>
            <a:stCxn id="43" idx="0"/>
            <a:endCxn id="49" idx="1"/>
          </p:cNvCxnSpPr>
          <p:nvPr/>
        </p:nvCxnSpPr>
        <p:spPr>
          <a:xfrm rot="5400000" flipH="1" flipV="1">
            <a:off x="6160226" y="5548769"/>
            <a:ext cx="360512" cy="122363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343013" y="5164884"/>
            <a:ext cx="771301" cy="300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Restr</a:t>
            </a:r>
            <a:endParaRPr lang="en-US" sz="1400" dirty="0"/>
          </a:p>
        </p:txBody>
      </p:sp>
      <p:cxnSp>
        <p:nvCxnSpPr>
          <p:cNvPr id="63" name="Straight Arrow Connector 62"/>
          <p:cNvCxnSpPr>
            <a:stCxn id="43" idx="0"/>
            <a:endCxn id="62" idx="2"/>
          </p:cNvCxnSpPr>
          <p:nvPr/>
        </p:nvCxnSpPr>
        <p:spPr>
          <a:xfrm flipV="1">
            <a:off x="5728664" y="5465573"/>
            <a:ext cx="0" cy="8752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5040281" y="5550827"/>
            <a:ext cx="936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rdf:type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MF annotations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4062" y="1582341"/>
            <a:ext cx="82342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{ </a:t>
            </a:r>
            <a:r>
              <a:rPr lang="en-US" sz="1600" dirty="0">
                <a:latin typeface="Courier"/>
                <a:cs typeface="Courier"/>
              </a:rPr>
              <a:t>type: "</a:t>
            </a:r>
            <a:r>
              <a:rPr lang="en-US" sz="1600" dirty="0" err="1">
                <a:latin typeface="Courier"/>
                <a:cs typeface="Courier"/>
              </a:rPr>
              <a:t>GO:nnnn</a:t>
            </a:r>
            <a:r>
              <a:rPr lang="en-US" sz="1600" dirty="0">
                <a:latin typeface="Courier"/>
                <a:cs typeface="Courier"/>
              </a:rPr>
              <a:t>" ,   ## MF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strike="sngStrike" dirty="0">
                <a:latin typeface="Courier"/>
                <a:cs typeface="Courier"/>
              </a:rPr>
              <a:t>part_of: { type: "</a:t>
            </a:r>
            <a:r>
              <a:rPr lang="en-US" sz="1600" strike="sngStrike" dirty="0" err="1">
                <a:latin typeface="Courier"/>
                <a:cs typeface="Courier"/>
              </a:rPr>
              <a:t>GO:nnnn</a:t>
            </a:r>
            <a:r>
              <a:rPr lang="en-US" sz="1600" strike="sngStrike" dirty="0">
                <a:latin typeface="Courier"/>
                <a:cs typeface="Courier"/>
              </a:rPr>
              <a:t>" },   ## BP</a:t>
            </a:r>
          </a:p>
          <a:p>
            <a:r>
              <a:rPr lang="en-US" sz="1600" strike="sngStrike" dirty="0">
                <a:latin typeface="Courier"/>
                <a:cs typeface="Courier"/>
              </a:rPr>
              <a:t>      occurs_in: { type: "</a:t>
            </a:r>
            <a:r>
              <a:rPr lang="en-US" sz="1600" strike="sngStrike" dirty="0" err="1">
                <a:latin typeface="Courier"/>
                <a:cs typeface="Courier"/>
              </a:rPr>
              <a:t>GO:nnnn</a:t>
            </a:r>
            <a:r>
              <a:rPr lang="en-US" sz="1600" strike="sngStrike" dirty="0">
                <a:latin typeface="Courier"/>
                <a:cs typeface="Courier"/>
              </a:rPr>
              <a:t>" },   ## CC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enabled_by</a:t>
            </a:r>
            <a:r>
              <a:rPr lang="en-US" sz="1600" dirty="0">
                <a:latin typeface="Courier"/>
                <a:cs typeface="Courier"/>
              </a:rPr>
              <a:t>: { type: "</a:t>
            </a:r>
            <a:r>
              <a:rPr lang="en-US" sz="1600" dirty="0" err="1">
                <a:latin typeface="Courier"/>
                <a:cs typeface="Courier"/>
              </a:rPr>
              <a:t>UniProtKB:nnn</a:t>
            </a:r>
            <a:r>
              <a:rPr lang="en-US" sz="1600" dirty="0">
                <a:latin typeface="Courier"/>
                <a:cs typeface="Courier"/>
              </a:rPr>
              <a:t>"},  #</a:t>
            </a:r>
            <a:r>
              <a:rPr lang="en-US" sz="1600" dirty="0" smtClean="0">
                <a:latin typeface="Courier"/>
                <a:cs typeface="Courier"/>
              </a:rPr>
              <a:t># mandatory 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describedBy</a:t>
            </a:r>
            <a:r>
              <a:rPr lang="en-US" sz="1600" dirty="0">
                <a:latin typeface="Courier"/>
                <a:cs typeface="Courier"/>
              </a:rPr>
              <a:t>: {</a:t>
            </a:r>
          </a:p>
          <a:p>
            <a:r>
              <a:rPr lang="en-US" sz="1600" dirty="0">
                <a:latin typeface="Courier"/>
                <a:cs typeface="Courier"/>
              </a:rPr>
              <a:t>        reference: "PMID:123456",</a:t>
            </a:r>
          </a:p>
          <a:p>
            <a:r>
              <a:rPr lang="en-US" sz="1600" dirty="0">
                <a:latin typeface="Courier"/>
                <a:cs typeface="Courier"/>
              </a:rPr>
              <a:t>        evidence: {</a:t>
            </a:r>
          </a:p>
          <a:p>
            <a:r>
              <a:rPr lang="en-US" sz="1600" dirty="0">
                <a:latin typeface="Courier"/>
                <a:cs typeface="Courier"/>
              </a:rPr>
              <a:t>          type: "ECO:0000001",</a:t>
            </a:r>
          </a:p>
          <a:p>
            <a:r>
              <a:rPr lang="en-US" sz="1600" dirty="0">
                <a:latin typeface="Courier"/>
                <a:cs typeface="Courier"/>
              </a:rPr>
              <a:t>          with: "XXXX"</a:t>
            </a:r>
          </a:p>
          <a:p>
            <a:r>
              <a:rPr lang="en-US" sz="1600" dirty="0">
                <a:latin typeface="Courier"/>
                <a:cs typeface="Courier"/>
              </a:rPr>
              <a:t>        }</a:t>
            </a:r>
          </a:p>
          <a:p>
            <a:r>
              <a:rPr lang="en-US" sz="1600" dirty="0">
                <a:latin typeface="Courier"/>
                <a:cs typeface="Courier"/>
              </a:rPr>
              <a:t>      }</a:t>
            </a:r>
          </a:p>
          <a:p>
            <a:r>
              <a:rPr lang="en-US" sz="1600" dirty="0">
                <a:latin typeface="Courier"/>
                <a:cs typeface="Courier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602030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2099</Words>
  <Application>Microsoft Macintosh PowerPoint</Application>
  <PresentationFormat>On-screen Show (4:3)</PresentationFormat>
  <Paragraphs>292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GO in OWL part 2: JSON-LD serialization</vt:lpstr>
      <vt:lpstr>Some subtleties</vt:lpstr>
      <vt:lpstr>Our Conventions</vt:lpstr>
      <vt:lpstr>Persistence and over-the-wire options</vt:lpstr>
      <vt:lpstr>JSON-LD</vt:lpstr>
      <vt:lpstr>Example (Combined)</vt:lpstr>
      <vt:lpstr>Convenience for URI mapping</vt:lpstr>
      <vt:lpstr>All of the following are semantically equivalent</vt:lpstr>
      <vt:lpstr>Basic MF annotations</vt:lpstr>
      <vt:lpstr>Basic BP annotations</vt:lpstr>
      <vt:lpstr>Nesting</vt:lpstr>
      <vt:lpstr>Facts (OPAs)</vt:lpstr>
      <vt:lpstr>Alternate way of tree-ifying facts</vt:lpstr>
      <vt:lpstr>Alternate way of tree-ifying facts</vt:lpstr>
      <vt:lpstr>JSON-LD Schema: mapping to RDF</vt:lpstr>
      <vt:lpstr>JSON-LD Schema: mapping to RDF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 in OWL part 2: JSON-LD serialization</dc:title>
  <dc:creator>Chris Mungall</dc:creator>
  <cp:lastModifiedBy>Chris Mungall</cp:lastModifiedBy>
  <cp:revision>1</cp:revision>
  <dcterms:created xsi:type="dcterms:W3CDTF">2014-01-15T22:06:02Z</dcterms:created>
  <dcterms:modified xsi:type="dcterms:W3CDTF">2014-01-15T22:14:19Z</dcterms:modified>
</cp:coreProperties>
</file>