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2" r:id="rId5"/>
    <p:sldId id="263" r:id="rId6"/>
    <p:sldId id="264" r:id="rId7"/>
    <p:sldId id="271" r:id="rId8"/>
    <p:sldId id="258" r:id="rId9"/>
    <p:sldId id="269" r:id="rId10"/>
    <p:sldId id="265" r:id="rId11"/>
    <p:sldId id="270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84C09-2DA8-FD4D-8CD0-734106F0D1F1}" type="datetimeFigureOut">
              <a:rPr lang="en-US" smtClean="0"/>
              <a:t>10/7/12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BD862-756D-DF46-90CF-DF2AD93597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9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8350-19DB-E045-B8EC-A4B511A035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Client/server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88350-19DB-E045-B8EC-A4B511A035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3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00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68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0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7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7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89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1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40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25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0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8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BAF4-527A-4E43-B43F-BE0CB15105FF}" type="datetimeFigureOut">
              <a:rPr lang="en-US" smtClean="0"/>
              <a:t>10/6/12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652C9-245B-5347-A041-13C4124E4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0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iki.geneontology.org/index.php/Ontology_Release_Files_Proposa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Building ontologies using Jenkins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4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Editors version will eventually switch to OWL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err="1"/>
              <a:t>o</a:t>
            </a:r>
            <a:r>
              <a:rPr lang="en-US" dirty="0" err="1" smtClean="0"/>
              <a:t>wl:imports</a:t>
            </a:r>
            <a:endParaRPr lang="en-US" dirty="0" smtClean="0"/>
          </a:p>
          <a:p>
            <a:pPr lvl="2"/>
            <a:r>
              <a:rPr lang="en-US" dirty="0" smtClean="0"/>
              <a:t>Direct use of reasoning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Protégé lacks many OE features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147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Editors version will eventually switch to OWL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err="1" smtClean="0"/>
              <a:t>Owl:imports</a:t>
            </a:r>
            <a:endParaRPr lang="en-US" dirty="0" smtClean="0"/>
          </a:p>
          <a:p>
            <a:pPr lvl="2"/>
            <a:r>
              <a:rPr lang="en-US" dirty="0" smtClean="0"/>
              <a:t>Direct use of reasoning</a:t>
            </a:r>
          </a:p>
          <a:p>
            <a:pPr lvl="1"/>
            <a:r>
              <a:rPr lang="en-US" dirty="0" smtClean="0"/>
              <a:t>Disadvantages</a:t>
            </a:r>
          </a:p>
          <a:p>
            <a:pPr lvl="2"/>
            <a:r>
              <a:rPr lang="en-US" dirty="0" smtClean="0"/>
              <a:t>Protégé lacks many </a:t>
            </a:r>
            <a:r>
              <a:rPr lang="en-US" smtClean="0"/>
              <a:t>OE features </a:t>
            </a:r>
            <a:endParaRPr lang="en-US" dirty="0"/>
          </a:p>
        </p:txBody>
      </p:sp>
      <p:pic>
        <p:nvPicPr>
          <p:cNvPr id="4" name="Picture 3" descr="Screen Shot 2012-10-04 at 11.4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79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30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Heiko</a:t>
            </a:r>
            <a:endParaRPr lang="en-US" dirty="0" smtClean="0"/>
          </a:p>
          <a:p>
            <a:r>
              <a:rPr lang="en-US" dirty="0" smtClean="0"/>
              <a:t>Seth</a:t>
            </a:r>
          </a:p>
          <a:p>
            <a:r>
              <a:rPr lang="en-US" dirty="0" smtClean="0"/>
              <a:t>Sebastian Bauer (</a:t>
            </a:r>
            <a:r>
              <a:rPr lang="en-US" dirty="0" err="1" smtClean="0"/>
              <a:t>Charite.de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Ontology editors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3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requirements for ontology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Original ontology build pipeline</a:t>
            </a:r>
          </a:p>
          <a:p>
            <a:pPr lvl="1"/>
            <a:r>
              <a:rPr lang="en-US" dirty="0" smtClean="0"/>
              <a:t>What pipeline?</a:t>
            </a:r>
          </a:p>
          <a:p>
            <a:pPr lvl="1"/>
            <a:r>
              <a:rPr lang="en-US" dirty="0" smtClean="0"/>
              <a:t>Life on the bleeding edge: Editors version and public version were identical</a:t>
            </a:r>
          </a:p>
          <a:p>
            <a:r>
              <a:rPr lang="en-US" dirty="0" smtClean="0"/>
              <a:t>Ontology </a:t>
            </a:r>
            <a:r>
              <a:rPr lang="en-US" i="1" dirty="0" smtClean="0"/>
              <a:t>editing</a:t>
            </a:r>
            <a:r>
              <a:rPr lang="en-US" dirty="0" smtClean="0"/>
              <a:t> has become ontology </a:t>
            </a:r>
            <a:r>
              <a:rPr lang="en-US" i="1" dirty="0" smtClean="0"/>
              <a:t>engineering</a:t>
            </a:r>
          </a:p>
          <a:p>
            <a:pPr lvl="1"/>
            <a:r>
              <a:rPr lang="en-US" dirty="0" smtClean="0"/>
              <a:t>We’re applying software engineering methodology</a:t>
            </a:r>
          </a:p>
          <a:p>
            <a:pPr lvl="1"/>
            <a:r>
              <a:rPr lang="en-US" dirty="0" smtClean="0"/>
              <a:t>Automated </a:t>
            </a:r>
            <a:r>
              <a:rPr lang="en-US" b="1" dirty="0" smtClean="0"/>
              <a:t>test suites</a:t>
            </a:r>
          </a:p>
          <a:p>
            <a:pPr lvl="1"/>
            <a:r>
              <a:rPr lang="en-US" b="1" dirty="0" smtClean="0"/>
              <a:t>Build process</a:t>
            </a:r>
            <a:r>
              <a:rPr lang="en-US" dirty="0" smtClean="0"/>
              <a:t>: classification using Elk, subset generation, obo/owl, derived files</a:t>
            </a:r>
          </a:p>
          <a:p>
            <a:pPr lvl="1"/>
            <a:r>
              <a:rPr lang="en-US" b="1" dirty="0" smtClean="0"/>
              <a:t>Versioned</a:t>
            </a:r>
            <a:r>
              <a:rPr lang="en-US" dirty="0" smtClean="0"/>
              <a:t> releases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7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Jenkins: a Continuous Integration Server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73824" cy="484293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Continuous Integration (CI):</a:t>
            </a:r>
          </a:p>
          <a:p>
            <a:pPr lvl="1"/>
            <a:r>
              <a:rPr lang="en-US" dirty="0" smtClean="0"/>
              <a:t>Builds, tests executed upfront</a:t>
            </a:r>
          </a:p>
          <a:p>
            <a:pPr lvl="1"/>
            <a:r>
              <a:rPr lang="en-US" dirty="0" smtClean="0"/>
              <a:t>Concept from agile programming</a:t>
            </a:r>
          </a:p>
          <a:p>
            <a:pPr lvl="1"/>
            <a:r>
              <a:rPr lang="en-US" dirty="0" smtClean="0"/>
              <a:t>We’re applying to ontology engineering</a:t>
            </a:r>
          </a:p>
          <a:p>
            <a:r>
              <a:rPr lang="en-US" dirty="0" smtClean="0"/>
              <a:t>CI server:</a:t>
            </a:r>
          </a:p>
          <a:p>
            <a:pPr lvl="1"/>
            <a:r>
              <a:rPr lang="en-US" dirty="0" smtClean="0"/>
              <a:t>Monitors source code repository</a:t>
            </a:r>
          </a:p>
          <a:p>
            <a:pPr lvl="1"/>
            <a:r>
              <a:rPr lang="en-US" dirty="0" smtClean="0"/>
              <a:t>Integration tests triggered whenever developer commits changes</a:t>
            </a:r>
          </a:p>
          <a:p>
            <a:pPr lvl="2"/>
            <a:r>
              <a:rPr lang="en-US" dirty="0" smtClean="0"/>
              <a:t>Configurable</a:t>
            </a:r>
          </a:p>
          <a:p>
            <a:pPr lvl="1"/>
            <a:r>
              <a:rPr lang="en-US" dirty="0" smtClean="0"/>
              <a:t>Builds final product</a:t>
            </a:r>
          </a:p>
          <a:p>
            <a:r>
              <a:rPr lang="en-US" dirty="0" smtClean="0"/>
              <a:t>Different solutions available</a:t>
            </a:r>
          </a:p>
          <a:p>
            <a:pPr lvl="1"/>
            <a:r>
              <a:rPr lang="en-US" dirty="0" smtClean="0"/>
              <a:t>Jenkins, Hudson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275" y="2224806"/>
            <a:ext cx="3439725" cy="310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286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basic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89120" cy="1772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Local (e.g. EBI):</a:t>
            </a:r>
            <a:endParaRPr lang="en-US" dirty="0" smtClean="0"/>
          </a:p>
          <a:p>
            <a:pPr lvl="1"/>
            <a:r>
              <a:rPr lang="en-US" dirty="0" smtClean="0"/>
              <a:t>Developer makes local </a:t>
            </a:r>
            <a:r>
              <a:rPr lang="en-US" dirty="0" smtClean="0"/>
              <a:t>modifications using OBO Edit</a:t>
            </a:r>
          </a:p>
          <a:p>
            <a:pPr lvl="1"/>
            <a:r>
              <a:rPr lang="en-US" dirty="0" smtClean="0"/>
              <a:t>Commits </a:t>
            </a:r>
            <a:r>
              <a:rPr lang="en-US" dirty="0" smtClean="0"/>
              <a:t>changes to SVN</a:t>
            </a:r>
          </a:p>
          <a:p>
            <a:pPr lvl="1"/>
            <a:r>
              <a:rPr lang="en-US" dirty="0" smtClean="0"/>
              <a:t>(optionally) checks dashboard in web browser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23" y="1417638"/>
            <a:ext cx="3747477" cy="2903713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3251243" y="2855779"/>
            <a:ext cx="535635" cy="182852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basic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389120" cy="177292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Local (e.g. EBI):</a:t>
            </a:r>
          </a:p>
          <a:p>
            <a:pPr lvl="1"/>
            <a:r>
              <a:rPr lang="en-US" dirty="0" smtClean="0"/>
              <a:t>Developer makes local modifications using OBO Edit</a:t>
            </a:r>
          </a:p>
          <a:p>
            <a:pPr lvl="1"/>
            <a:r>
              <a:rPr lang="en-US" dirty="0" smtClean="0"/>
              <a:t>Commits changes to SVN</a:t>
            </a:r>
          </a:p>
          <a:p>
            <a:pPr lvl="1"/>
            <a:r>
              <a:rPr lang="en-US" dirty="0" smtClean="0"/>
              <a:t>(optionally) checks dashboard in web browser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323" y="1417638"/>
            <a:ext cx="3747477" cy="2903713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3251243" y="2855779"/>
            <a:ext cx="535635" cy="182852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278923" y="4546600"/>
            <a:ext cx="4407877" cy="19557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</a:t>
            </a:r>
            <a:r>
              <a:rPr lang="en-US" b="1" dirty="0" smtClean="0"/>
              <a:t>uild-go </a:t>
            </a:r>
            <a:r>
              <a:rPr lang="en-US" dirty="0" smtClean="0"/>
              <a:t>job:</a:t>
            </a:r>
          </a:p>
          <a:p>
            <a:pPr lvl="1"/>
            <a:r>
              <a:rPr lang="en-US" dirty="0" smtClean="0"/>
              <a:t>Load main ontology</a:t>
            </a:r>
          </a:p>
          <a:p>
            <a:pPr lvl="1"/>
            <a:r>
              <a:rPr lang="en-US" dirty="0" smtClean="0"/>
              <a:t>Import:</a:t>
            </a:r>
          </a:p>
          <a:p>
            <a:pPr lvl="2"/>
            <a:r>
              <a:rPr lang="en-US" dirty="0" err="1" smtClean="0"/>
              <a:t>disjointness</a:t>
            </a:r>
            <a:r>
              <a:rPr lang="en-US" dirty="0" smtClean="0"/>
              <a:t> axioms</a:t>
            </a:r>
          </a:p>
          <a:p>
            <a:pPr lvl="2"/>
            <a:r>
              <a:rPr lang="en-US" dirty="0" smtClean="0"/>
              <a:t>Taxon constraints</a:t>
            </a:r>
            <a:endParaRPr lang="en-US" dirty="0" smtClean="0"/>
          </a:p>
          <a:p>
            <a:pPr lvl="1"/>
            <a:r>
              <a:rPr lang="en-US" dirty="0" smtClean="0"/>
              <a:t>Launch </a:t>
            </a:r>
            <a:r>
              <a:rPr lang="en-US" dirty="0" smtClean="0"/>
              <a:t>reasoner: Elk or hermit</a:t>
            </a:r>
            <a:endParaRPr lang="en-US" dirty="0" smtClean="0"/>
          </a:p>
          <a:p>
            <a:pPr lvl="1"/>
            <a:r>
              <a:rPr lang="en-US" dirty="0" smtClean="0"/>
              <a:t>Write reasoner report</a:t>
            </a:r>
          </a:p>
          <a:p>
            <a:pPr lvl="1"/>
            <a:r>
              <a:rPr lang="en-US" dirty="0" smtClean="0"/>
              <a:t>Fail if </a:t>
            </a:r>
            <a:r>
              <a:rPr lang="en-US" i="1" dirty="0" err="1" smtClean="0"/>
              <a:t>unsatisfiable</a:t>
            </a:r>
            <a:r>
              <a:rPr lang="en-US" dirty="0" smtClean="0"/>
              <a:t> classes found</a:t>
            </a:r>
          </a:p>
          <a:p>
            <a:pPr lvl="1"/>
            <a:r>
              <a:rPr lang="en-US" dirty="0" smtClean="0"/>
              <a:t>Run additional </a:t>
            </a:r>
            <a:r>
              <a:rPr lang="en-US" dirty="0" err="1" smtClean="0"/>
              <a:t>perl</a:t>
            </a:r>
            <a:r>
              <a:rPr lang="en-US" dirty="0" smtClean="0"/>
              <a:t> checks, ensure external </a:t>
            </a:r>
            <a:r>
              <a:rPr lang="en-US" dirty="0" err="1" smtClean="0"/>
              <a:t>xrefs</a:t>
            </a:r>
            <a:r>
              <a:rPr lang="en-US" dirty="0" smtClean="0"/>
              <a:t> resolve,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7" name="Bent-Up Arrow 6"/>
          <p:cNvSpPr/>
          <p:nvPr/>
        </p:nvSpPr>
        <p:spPr>
          <a:xfrm rot="5400000">
            <a:off x="2899812" y="4830035"/>
            <a:ext cx="535635" cy="182852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199" y="3881120"/>
            <a:ext cx="3821723" cy="149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Server:</a:t>
            </a:r>
          </a:p>
          <a:p>
            <a:pPr lvl="1"/>
            <a:r>
              <a:rPr lang="en-US" dirty="0" smtClean="0"/>
              <a:t>Jenkins polls SVN</a:t>
            </a:r>
          </a:p>
          <a:p>
            <a:pPr lvl="1"/>
            <a:r>
              <a:rPr lang="en-US" dirty="0" smtClean="0"/>
              <a:t>External commit </a:t>
            </a:r>
            <a:r>
              <a:rPr lang="en-US" dirty="0"/>
              <a:t>triggers Jenkins to launch the </a:t>
            </a:r>
            <a:r>
              <a:rPr lang="en-US" b="1" dirty="0"/>
              <a:t>build-go </a:t>
            </a:r>
            <a:r>
              <a:rPr lang="en-US" dirty="0" smtClean="0"/>
              <a:t>job (using </a:t>
            </a:r>
            <a:r>
              <a:rPr lang="en-US" dirty="0" err="1" smtClean="0"/>
              <a:t>Oort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19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basic workflow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323" y="1417638"/>
            <a:ext cx="3747477" cy="2903713"/>
          </a:xfrm>
          <a:prstGeom prst="rect">
            <a:avLst/>
          </a:prstGeom>
        </p:spPr>
      </p:pic>
      <p:sp>
        <p:nvSpPr>
          <p:cNvPr id="7" name="Bent-Up Arrow 6"/>
          <p:cNvSpPr/>
          <p:nvPr/>
        </p:nvSpPr>
        <p:spPr>
          <a:xfrm rot="16200000" flipH="1">
            <a:off x="4118705" y="3757249"/>
            <a:ext cx="535635" cy="1828521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47692" y="4503615"/>
            <a:ext cx="367401" cy="6447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11489" y="4569995"/>
            <a:ext cx="589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FAIL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49686" y="4907061"/>
            <a:ext cx="1019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SUCCESS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7970" y="4503615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6674" y="5229223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532923" y="5867181"/>
            <a:ext cx="4513385" cy="92333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Jenkins sends email alert to mail list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GO editor </a:t>
            </a:r>
            <a:r>
              <a:rPr lang="en-US" dirty="0" smtClean="0"/>
              <a:t>debugs using Protégé 4, </a:t>
            </a:r>
            <a:r>
              <a:rPr lang="en-US" dirty="0" smtClean="0"/>
              <a:t>fixes </a:t>
            </a:r>
            <a:r>
              <a:rPr lang="en-US" dirty="0" smtClean="0"/>
              <a:t>using </a:t>
            </a:r>
            <a:r>
              <a:rPr lang="en-US" dirty="0" err="1" smtClean="0"/>
              <a:t>oboedit</a:t>
            </a:r>
            <a:r>
              <a:rPr lang="en-US" dirty="0" smtClean="0"/>
              <a:t> then </a:t>
            </a:r>
            <a:r>
              <a:rPr lang="en-US" dirty="0" smtClean="0"/>
              <a:t>recommits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5440" y="4981701"/>
            <a:ext cx="3840480" cy="17543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Write reasoner report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If previous build was fail, Jenkins sends ‘service resumed’ email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Downstream jobs are triggered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(e.g. bigger integrated builds, deployment)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581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600"/>
            <a:ext cx="9144000" cy="5123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442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Jenkins is being used for validation</a:t>
            </a:r>
          </a:p>
          <a:p>
            <a:pPr lvl="1"/>
            <a:r>
              <a:rPr lang="en-US" dirty="0" smtClean="0"/>
              <a:t>Invaluable for ontology developers</a:t>
            </a:r>
          </a:p>
          <a:p>
            <a:pPr lvl="1"/>
            <a:r>
              <a:rPr lang="en-US" dirty="0" smtClean="0"/>
              <a:t>System relatively easy to set up and maintain </a:t>
            </a:r>
          </a:p>
          <a:p>
            <a:r>
              <a:rPr lang="en-US" dirty="0" smtClean="0"/>
              <a:t>Release process still (mostly) run by central </a:t>
            </a:r>
            <a:r>
              <a:rPr lang="en-US" dirty="0" err="1" smtClean="0"/>
              <a:t>cron</a:t>
            </a:r>
            <a:endParaRPr lang="en-US" dirty="0" smtClean="0"/>
          </a:p>
          <a:p>
            <a:pPr lvl="1"/>
            <a:r>
              <a:rPr lang="en-US" dirty="0" smtClean="0"/>
              <a:t>Only running limited subset of checks</a:t>
            </a:r>
          </a:p>
          <a:p>
            <a:pPr lvl="1"/>
            <a:r>
              <a:rPr lang="en-US" dirty="0" smtClean="0"/>
              <a:t>Missing classification step</a:t>
            </a:r>
          </a:p>
          <a:p>
            <a:pPr lvl="1"/>
            <a:r>
              <a:rPr lang="en-US" dirty="0" smtClean="0"/>
              <a:t>Need to consolidate</a:t>
            </a:r>
          </a:p>
          <a:p>
            <a:r>
              <a:rPr lang="en-US" dirty="0" smtClean="0"/>
              <a:t>Extend </a:t>
            </a:r>
            <a:r>
              <a:rPr lang="en-US" smtClean="0"/>
              <a:t>to annotations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Release pipeline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Current:</a:t>
            </a:r>
          </a:p>
          <a:p>
            <a:pPr lvl="1"/>
            <a:r>
              <a:rPr lang="en-US" dirty="0" err="1" smtClean="0"/>
              <a:t>Go_ext</a:t>
            </a:r>
            <a:r>
              <a:rPr lang="en-US" dirty="0" smtClean="0"/>
              <a:t> is direct nightly copy of editors file</a:t>
            </a:r>
          </a:p>
          <a:p>
            <a:pPr lvl="1"/>
            <a:r>
              <a:rPr lang="en-US" dirty="0" smtClean="0"/>
              <a:t>Other files are filtered</a:t>
            </a:r>
          </a:p>
          <a:p>
            <a:pPr lvl="2"/>
            <a:r>
              <a:rPr lang="en-US" dirty="0" smtClean="0"/>
              <a:t>No inter-ontology links</a:t>
            </a:r>
          </a:p>
          <a:p>
            <a:r>
              <a:rPr lang="en-US" dirty="0" smtClean="0"/>
              <a:t>Immediate changes:</a:t>
            </a:r>
          </a:p>
          <a:p>
            <a:pPr lvl="1"/>
            <a:r>
              <a:rPr lang="en-US" dirty="0" smtClean="0"/>
              <a:t>Editors file will include additional axiom tracking info</a:t>
            </a:r>
          </a:p>
          <a:p>
            <a:pPr lvl="2"/>
            <a:r>
              <a:rPr lang="en-US" dirty="0" smtClean="0"/>
              <a:t>This will be removed from all release versions</a:t>
            </a:r>
          </a:p>
          <a:p>
            <a:pPr lvl="1"/>
            <a:r>
              <a:rPr lang="en-US" dirty="0" smtClean="0"/>
              <a:t>Using </a:t>
            </a:r>
            <a:r>
              <a:rPr lang="en-US" dirty="0" err="1" smtClean="0"/>
              <a:t>obolibrary</a:t>
            </a:r>
            <a:r>
              <a:rPr lang="en-US" dirty="0" smtClean="0"/>
              <a:t> standard versioning scheme</a:t>
            </a:r>
          </a:p>
          <a:p>
            <a:pPr lvl="1"/>
            <a:r>
              <a:rPr lang="en-US" dirty="0" smtClean="0"/>
              <a:t>New obo2owl conversion</a:t>
            </a:r>
          </a:p>
          <a:p>
            <a:pPr lvl="2"/>
            <a:r>
              <a:rPr lang="en-US" dirty="0" smtClean="0"/>
              <a:t>Deprecate version that is built using MySQL pipeline</a:t>
            </a:r>
          </a:p>
          <a:p>
            <a:pPr lvl="2"/>
            <a:r>
              <a:rPr lang="en-US" dirty="0" smtClean="0"/>
              <a:t>Encourage </a:t>
            </a:r>
            <a:r>
              <a:rPr lang="en-US" dirty="0" err="1" smtClean="0"/>
              <a:t>bioinformaticians</a:t>
            </a:r>
            <a:r>
              <a:rPr lang="en-US" dirty="0" smtClean="0"/>
              <a:t> to use this</a:t>
            </a:r>
          </a:p>
          <a:p>
            <a:pPr lvl="1"/>
            <a:r>
              <a:rPr lang="en-US" dirty="0" smtClean="0">
                <a:hlinkClick r:id="rId2"/>
              </a:rPr>
              <a:t>http://wiki.geneontology.org/index.php/Ontology_Release_Files_Proposal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03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1413</TotalTime>
  <Words>457</Words>
  <Application>Microsoft Macintosh PowerPoint</Application>
  <PresentationFormat>On-screen Show (4:3)</PresentationFormat>
  <Paragraphs>98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Building ontologies using Jenkins</vt:lpstr>
      <vt:lpstr>Changing requirements for ontology engineering</vt:lpstr>
      <vt:lpstr>Jenkins: a Continuous Integration Server</vt:lpstr>
      <vt:lpstr>Example basic workflow</vt:lpstr>
      <vt:lpstr>Example basic workflow</vt:lpstr>
      <vt:lpstr>Example basic workflow</vt:lpstr>
      <vt:lpstr>PowerPoint Presentation</vt:lpstr>
      <vt:lpstr>Current status</vt:lpstr>
      <vt:lpstr>Release pipeline changes</vt:lpstr>
      <vt:lpstr>Future changes</vt:lpstr>
      <vt:lpstr>Future changes</vt:lpstr>
      <vt:lpstr>Thanks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Ontology pipeline</dc:title>
  <dc:creator>Chris Mungall</dc:creator>
  <cp:lastModifiedBy>Chris Mungall</cp:lastModifiedBy>
  <cp:revision>27</cp:revision>
  <dcterms:created xsi:type="dcterms:W3CDTF">2012-10-06T23:55:22Z</dcterms:created>
  <dcterms:modified xsi:type="dcterms:W3CDTF">2012-10-07T23:28:44Z</dcterms:modified>
</cp:coreProperties>
</file>