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1" r:id="rId1"/>
  </p:sldMasterIdLst>
  <p:sldIdLst>
    <p:sldId id="320" r:id="rId2"/>
    <p:sldId id="327" r:id="rId3"/>
    <p:sldId id="328" r:id="rId4"/>
    <p:sldId id="340" r:id="rId5"/>
    <p:sldId id="329" r:id="rId6"/>
    <p:sldId id="330" r:id="rId7"/>
    <p:sldId id="331" r:id="rId8"/>
    <p:sldId id="332" r:id="rId9"/>
    <p:sldId id="321" r:id="rId10"/>
    <p:sldId id="341" r:id="rId11"/>
    <p:sldId id="342" r:id="rId12"/>
    <p:sldId id="343" r:id="rId13"/>
    <p:sldId id="347" r:id="rId14"/>
    <p:sldId id="348" r:id="rId15"/>
    <p:sldId id="349" r:id="rId16"/>
    <p:sldId id="323" r:id="rId17"/>
    <p:sldId id="325" r:id="rId18"/>
    <p:sldId id="335" r:id="rId19"/>
    <p:sldId id="333" r:id="rId20"/>
    <p:sldId id="334" r:id="rId21"/>
    <p:sldId id="344" r:id="rId22"/>
    <p:sldId id="324" r:id="rId23"/>
    <p:sldId id="337" r:id="rId24"/>
    <p:sldId id="338" r:id="rId25"/>
    <p:sldId id="33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25" autoAdjust="0"/>
  </p:normalViewPr>
  <p:slideViewPr>
    <p:cSldViewPr snapToGrid="0" snapToObjects="1">
      <p:cViewPr>
        <p:scale>
          <a:sx n="100" d="100"/>
          <a:sy n="100" d="100"/>
        </p:scale>
        <p:origin x="-4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C11A0-F35D-8F43-8FF0-06ADEC3F1EDC}" type="datetimeFigureOut">
              <a:rPr lang="en-US" smtClean="0"/>
              <a:t>3/15/14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C11A0-F35D-8F43-8FF0-06ADEC3F1EDC}" type="datetimeFigureOut">
              <a:rPr lang="en-US" smtClean="0"/>
              <a:t>3/15/14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C11A0-F35D-8F43-8FF0-06ADEC3F1EDC}" type="datetimeFigureOut">
              <a:rPr lang="en-US" smtClean="0"/>
              <a:t>3/15/14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C11A0-F35D-8F43-8FF0-06ADEC3F1EDC}" type="datetimeFigureOut">
              <a:rPr lang="en-US" smtClean="0"/>
              <a:t>3/15/14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C11A0-F35D-8F43-8FF0-06ADEC3F1EDC}" type="datetimeFigureOut">
              <a:rPr lang="en-US" smtClean="0"/>
              <a:t>3/15/14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C11A0-F35D-8F43-8FF0-06ADEC3F1EDC}" type="datetimeFigureOut">
              <a:rPr lang="en-US" smtClean="0"/>
              <a:t>3/15/14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C11A0-F35D-8F43-8FF0-06ADEC3F1EDC}" type="datetimeFigureOut">
              <a:rPr lang="en-US" smtClean="0"/>
              <a:t>3/15/14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C11A0-F35D-8F43-8FF0-06ADEC3F1EDC}" type="datetimeFigureOut">
              <a:rPr lang="en-US" smtClean="0"/>
              <a:t>3/15/14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C11A0-F35D-8F43-8FF0-06ADEC3F1EDC}" type="datetimeFigureOut">
              <a:rPr lang="en-US" smtClean="0"/>
              <a:t>3/15/14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C11A0-F35D-8F43-8FF0-06ADEC3F1EDC}" type="datetimeFigureOut">
              <a:rPr lang="en-US" smtClean="0"/>
              <a:t>3/15/14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C11A0-F35D-8F43-8FF0-06ADEC3F1EDC}" type="datetimeFigureOut">
              <a:rPr lang="en-US" smtClean="0"/>
              <a:t>3/15/14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3C11A0-F35D-8F43-8FF0-06ADEC3F1EDC}" type="datetimeFigureOut">
              <a:rPr lang="en-US" smtClean="0"/>
              <a:t>3/15/14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a Common Annotation Framework for Knowledge Acquisition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College Station, Texas,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5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5400000">
            <a:off x="5708650" y="2901950"/>
            <a:ext cx="5664200" cy="901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err="1" smtClean="0"/>
              <a:t>Toolscape</a:t>
            </a:r>
            <a:r>
              <a:rPr lang="en-US" sz="3800" dirty="0" smtClean="0"/>
              <a:t>*</a:t>
            </a:r>
            <a:endParaRPr lang="en-US" sz="3800" dirty="0"/>
          </a:p>
        </p:txBody>
      </p:sp>
      <p:sp>
        <p:nvSpPr>
          <p:cNvPr id="7" name="Rectangle 6"/>
          <p:cNvSpPr/>
          <p:nvPr/>
        </p:nvSpPr>
        <p:spPr>
          <a:xfrm>
            <a:off x="0" y="5314434"/>
            <a:ext cx="1619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*with apologies</a:t>
            </a:r>
          </a:p>
          <a:p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smtClean="0"/>
              <a:t>gonuts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6150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6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5400000">
            <a:off x="5708650" y="2901950"/>
            <a:ext cx="5664200" cy="901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err="1" smtClean="0"/>
              <a:t>Toolscape</a:t>
            </a:r>
            <a:endParaRPr lang="en-US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6150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7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6620"/>
            <a:ext cx="7395777" cy="651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2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16 at 7.25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52500"/>
            <a:ext cx="9144000" cy="45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0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6 at 7.29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7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6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3-16 at 7.2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9144000" cy="55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71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these tools interoperate?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File-level export-transport-import</a:t>
            </a:r>
          </a:p>
          <a:p>
            <a:r>
              <a:rPr lang="en-US" dirty="0" smtClean="0"/>
              <a:t>Peer to peer</a:t>
            </a:r>
          </a:p>
          <a:p>
            <a:r>
              <a:rPr lang="en-US" dirty="0" smtClean="0"/>
              <a:t>Common service layer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2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3200"/>
            <a:ext cx="66929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4100" y="5848350"/>
            <a:ext cx="7988300" cy="901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/>
              <a:t>Current data architecture is suboptimal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762000"/>
            <a:ext cx="78740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18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708650" y="2901950"/>
            <a:ext cx="5664200" cy="901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/>
              <a:t>The Vision</a:t>
            </a:r>
            <a:endParaRPr lang="en-US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0"/>
            <a:ext cx="5742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4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Capture the </a:t>
            </a:r>
            <a:r>
              <a:rPr lang="en-US" b="1" dirty="0" smtClean="0"/>
              <a:t>biology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Do this </a:t>
            </a:r>
            <a:r>
              <a:rPr lang="en-US" b="1" dirty="0" smtClean="0"/>
              <a:t>efficiently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Maximise</a:t>
            </a:r>
            <a:r>
              <a:rPr lang="en-US" dirty="0" smtClean="0"/>
              <a:t> </a:t>
            </a:r>
            <a:r>
              <a:rPr lang="en-US" b="1" dirty="0" smtClean="0"/>
              <a:t>impact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Do this in a </a:t>
            </a:r>
            <a:r>
              <a:rPr lang="en-US" b="1" dirty="0" smtClean="0"/>
              <a:t>future-</a:t>
            </a:r>
            <a:r>
              <a:rPr lang="en-US" b="1" dirty="0" err="1" smtClean="0"/>
              <a:t>proofy</a:t>
            </a:r>
            <a:r>
              <a:rPr lang="en-US" b="1" dirty="0" smtClean="0"/>
              <a:t> </a:t>
            </a:r>
            <a:r>
              <a:rPr lang="en-US" dirty="0" smtClean="0"/>
              <a:t>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7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708650" y="2901950"/>
            <a:ext cx="5664200" cy="901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/>
              <a:t>Orion March 2014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5900"/>
            <a:ext cx="62357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65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with respect to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Proposal 2012-2017</a:t>
            </a:r>
          </a:p>
          <a:p>
            <a:pPr lvl="1"/>
            <a:r>
              <a:rPr lang="en-US" dirty="0"/>
              <a:t>Timeline yr2 “prototype 2</a:t>
            </a:r>
            <a:r>
              <a:rPr lang="en-US" baseline="30000" dirty="0"/>
              <a:t>nd</a:t>
            </a:r>
            <a:r>
              <a:rPr lang="en-US" dirty="0"/>
              <a:t> generation annotation tool”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6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Idealized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 CCC into a UI widget and </a:t>
            </a:r>
            <a:r>
              <a:rPr lang="en-US" dirty="0" err="1" smtClean="0"/>
              <a:t>textpresso</a:t>
            </a:r>
            <a:r>
              <a:rPr lang="en-US" dirty="0" smtClean="0"/>
              <a:t> services</a:t>
            </a:r>
          </a:p>
          <a:p>
            <a:r>
              <a:rPr lang="en-US" dirty="0"/>
              <a:t>Integrate protein2go and Orion into common </a:t>
            </a:r>
            <a:r>
              <a:rPr lang="en-US" dirty="0" smtClean="0"/>
              <a:t>framework</a:t>
            </a:r>
          </a:p>
          <a:p>
            <a:r>
              <a:rPr lang="en-US" dirty="0" smtClean="0"/>
              <a:t>Merge in other curation efforts</a:t>
            </a:r>
          </a:p>
          <a:p>
            <a:pPr lvl="1"/>
            <a:r>
              <a:rPr lang="en-US" dirty="0" smtClean="0"/>
              <a:t>Phenotype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xpression</a:t>
            </a:r>
          </a:p>
          <a:p>
            <a:r>
              <a:rPr lang="en-US" dirty="0" smtClean="0"/>
              <a:t>Work with bioinformatics community on data-driven acquisition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98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we be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Strengths</a:t>
            </a:r>
            <a:endParaRPr lang="en-US" dirty="0" smtClean="0"/>
          </a:p>
          <a:p>
            <a:pPr lvl="1"/>
            <a:r>
              <a:rPr lang="en-US" dirty="0" smtClean="0"/>
              <a:t>Many pieces are in </a:t>
            </a:r>
            <a:r>
              <a:rPr lang="en-US" dirty="0" smtClean="0"/>
              <a:t>place</a:t>
            </a:r>
          </a:p>
          <a:p>
            <a:pPr lvl="1"/>
            <a:r>
              <a:rPr lang="en-US" dirty="0" smtClean="0"/>
              <a:t>Leverage work done in annotations and ontology</a:t>
            </a:r>
            <a:endParaRPr lang="en-US" dirty="0" smtClean="0"/>
          </a:p>
          <a:p>
            <a:r>
              <a:rPr lang="en-US" b="1" dirty="0" smtClean="0"/>
              <a:t>Weaknesses</a:t>
            </a:r>
          </a:p>
          <a:p>
            <a:pPr lvl="1"/>
            <a:r>
              <a:rPr lang="en-US" dirty="0" smtClean="0"/>
              <a:t>Lack of resources (see next slide)</a:t>
            </a:r>
          </a:p>
          <a:p>
            <a:pPr lvl="1"/>
            <a:r>
              <a:rPr lang="en-US" dirty="0" smtClean="0"/>
              <a:t>Disjointed distributed teams, different goals</a:t>
            </a:r>
          </a:p>
          <a:p>
            <a:r>
              <a:rPr lang="en-US" b="1" dirty="0" smtClean="0"/>
              <a:t>Opportunities</a:t>
            </a:r>
          </a:p>
          <a:p>
            <a:pPr lvl="1"/>
            <a:r>
              <a:rPr lang="en-US" dirty="0" smtClean="0"/>
              <a:t>Technology Synergy (EBI-RDF</a:t>
            </a:r>
            <a:r>
              <a:rPr lang="en-US" smtClean="0"/>
              <a:t>, </a:t>
            </a:r>
            <a:r>
              <a:rPr lang="en-US" smtClean="0"/>
              <a:t>Monarch)</a:t>
            </a:r>
            <a:endParaRPr lang="en-US" dirty="0" smtClean="0"/>
          </a:p>
          <a:p>
            <a:pPr lvl="1"/>
            <a:r>
              <a:rPr lang="en-US" dirty="0" smtClean="0"/>
              <a:t>Data-driven methods, exploit community</a:t>
            </a:r>
          </a:p>
          <a:p>
            <a:r>
              <a:rPr lang="en-US" b="1" dirty="0" smtClean="0"/>
              <a:t>Threats</a:t>
            </a:r>
          </a:p>
          <a:p>
            <a:pPr lvl="1"/>
            <a:r>
              <a:rPr lang="en-US" dirty="0" smtClean="0"/>
              <a:t>Other aspects of GO are neglected</a:t>
            </a:r>
          </a:p>
          <a:p>
            <a:pPr lvl="1"/>
            <a:r>
              <a:rPr lang="en-US" dirty="0" smtClean="0"/>
              <a:t>Aiming too high</a:t>
            </a:r>
          </a:p>
          <a:p>
            <a:pPr lvl="1"/>
            <a:r>
              <a:rPr lang="en-US" dirty="0" smtClean="0"/>
              <a:t>(conversely) </a:t>
            </a:r>
            <a:r>
              <a:rPr lang="en-US" dirty="0" err="1" smtClean="0"/>
              <a:t>overfitting</a:t>
            </a:r>
            <a:r>
              <a:rPr lang="en-US" dirty="0" smtClean="0"/>
              <a:t> to today’s requirements</a:t>
            </a:r>
          </a:p>
          <a:p>
            <a:pPr lvl="1"/>
            <a:r>
              <a:rPr lang="en-US" dirty="0" smtClean="0"/>
              <a:t>As yet unknown leap-</a:t>
            </a:r>
            <a:r>
              <a:rPr lang="en-US" dirty="0" err="1" smtClean="0"/>
              <a:t>frogger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02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Resource-limitation</a:t>
            </a:r>
          </a:p>
          <a:p>
            <a:pPr lvl="1"/>
            <a:r>
              <a:rPr lang="en-US" dirty="0" smtClean="0"/>
              <a:t>The time is right to get the funding</a:t>
            </a:r>
          </a:p>
          <a:p>
            <a:pPr lvl="2"/>
            <a:r>
              <a:rPr lang="en-US" dirty="0" smtClean="0"/>
              <a:t>US: BD2K (May-July deadlines)</a:t>
            </a:r>
          </a:p>
          <a:p>
            <a:pPr lvl="2"/>
            <a:r>
              <a:rPr lang="en-US" dirty="0" smtClean="0"/>
              <a:t>Europe: ?</a:t>
            </a:r>
          </a:p>
          <a:p>
            <a:r>
              <a:rPr lang="en-US" dirty="0" smtClean="0"/>
              <a:t>Integrating teams</a:t>
            </a:r>
          </a:p>
          <a:p>
            <a:pPr lvl="1"/>
            <a:r>
              <a:rPr lang="en-US" dirty="0" smtClean="0"/>
              <a:t>Rallying around common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80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257300"/>
            <a:ext cx="7835900" cy="4330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4100" y="5848350"/>
            <a:ext cx="7988300" cy="901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/>
              <a:t>The fallback position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54536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Capture the biology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866900"/>
            <a:ext cx="1981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2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Capture the biology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549400"/>
            <a:ext cx="49403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2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Maximise</a:t>
            </a:r>
            <a:r>
              <a:rPr lang="en-US" dirty="0" smtClean="0"/>
              <a:t>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Software engineering</a:t>
            </a:r>
          </a:p>
          <a:p>
            <a:pPr lvl="1"/>
            <a:r>
              <a:rPr lang="en-US" i="1" dirty="0" smtClean="0"/>
              <a:t>We are resource-limited for developers</a:t>
            </a:r>
          </a:p>
          <a:p>
            <a:pPr lvl="1"/>
            <a:r>
              <a:rPr lang="en-US" dirty="0" smtClean="0"/>
              <a:t>Reuse components, share APIs, eliminate overlap</a:t>
            </a:r>
          </a:p>
          <a:p>
            <a:r>
              <a:rPr lang="en-US" dirty="0" smtClean="0"/>
              <a:t>Knowledge Acquisition</a:t>
            </a:r>
          </a:p>
          <a:p>
            <a:pPr lvl="1"/>
            <a:r>
              <a:rPr lang="en-US" i="1" dirty="0" smtClean="0"/>
              <a:t>Resource-limited for curators/editors</a:t>
            </a:r>
          </a:p>
          <a:p>
            <a:pPr lvl="1"/>
            <a:r>
              <a:rPr lang="en-US" dirty="0" smtClean="0"/>
              <a:t>Automate where appropriate</a:t>
            </a:r>
          </a:p>
          <a:p>
            <a:pPr lvl="2"/>
            <a:r>
              <a:rPr lang="en-US" dirty="0" smtClean="0"/>
              <a:t>Data-driven (see SAB report)</a:t>
            </a:r>
          </a:p>
          <a:p>
            <a:pPr lvl="1"/>
            <a:r>
              <a:rPr lang="en-US" dirty="0" smtClean="0"/>
              <a:t>Coordinate teams</a:t>
            </a:r>
          </a:p>
          <a:p>
            <a:pPr lvl="2"/>
            <a:r>
              <a:rPr lang="en-US" dirty="0" smtClean="0"/>
              <a:t>Eliminate redundancy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4131" y="5340171"/>
            <a:ext cx="386648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SAB report::</a:t>
            </a:r>
          </a:p>
          <a:p>
            <a:r>
              <a:rPr lang="en-US" dirty="0"/>
              <a:t> </a:t>
            </a:r>
            <a:r>
              <a:rPr lang="en-US" dirty="0" smtClean="0"/>
              <a:t>- Data driven curation</a:t>
            </a:r>
          </a:p>
          <a:p>
            <a:r>
              <a:rPr lang="en-US" dirty="0"/>
              <a:t> </a:t>
            </a:r>
            <a:r>
              <a:rPr lang="en-US" dirty="0" smtClean="0"/>
              <a:t>- Making use of hi-throughput data</a:t>
            </a:r>
          </a:p>
          <a:p>
            <a:r>
              <a:rPr lang="en-US" dirty="0"/>
              <a:t>  </a:t>
            </a:r>
            <a:r>
              <a:rPr lang="en-US" dirty="0" smtClean="0"/>
              <a:t> - GBA, proteomics, clustering (</a:t>
            </a:r>
            <a:r>
              <a:rPr lang="en-US" dirty="0" err="1" smtClean="0"/>
              <a:t>Nexo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485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Maximise</a:t>
            </a:r>
            <a:r>
              <a:rPr lang="en-US" dirty="0" smtClean="0"/>
              <a:t>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just about number of annotations</a:t>
            </a:r>
          </a:p>
          <a:p>
            <a:r>
              <a:rPr lang="en-US" dirty="0" smtClean="0"/>
              <a:t>Can we incorporate impact into annotation process?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3829" y="5263634"/>
            <a:ext cx="406080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SAB report::</a:t>
            </a:r>
          </a:p>
          <a:p>
            <a:r>
              <a:rPr lang="en-US" dirty="0"/>
              <a:t> </a:t>
            </a:r>
            <a:r>
              <a:rPr lang="en-US" dirty="0" smtClean="0"/>
              <a:t>- annotations</a:t>
            </a:r>
          </a:p>
          <a:p>
            <a:r>
              <a:rPr lang="en-US" dirty="0"/>
              <a:t> </a:t>
            </a:r>
            <a:r>
              <a:rPr lang="en-US" dirty="0" smtClean="0"/>
              <a:t>- enabling users to make discoveries</a:t>
            </a:r>
          </a:p>
          <a:p>
            <a:r>
              <a:rPr lang="en-US" dirty="0"/>
              <a:t> </a:t>
            </a:r>
            <a:r>
              <a:rPr lang="en-US" dirty="0" smtClean="0"/>
              <a:t>- ease of access to extended annotations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3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Future proofing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Don’t over-fit requirements to what we do today</a:t>
            </a:r>
          </a:p>
          <a:p>
            <a:r>
              <a:rPr lang="en-US" dirty="0" smtClean="0"/>
              <a:t>Conservative predictions</a:t>
            </a:r>
          </a:p>
          <a:p>
            <a:pPr lvl="1"/>
            <a:r>
              <a:rPr lang="en-US" dirty="0" smtClean="0"/>
              <a:t>Integration of curation into publications and even experiment portion of data lifecycle</a:t>
            </a:r>
          </a:p>
          <a:p>
            <a:pPr lvl="1"/>
            <a:r>
              <a:rPr lang="en-US" dirty="0" smtClean="0"/>
              <a:t>Less resources for retrospective curation</a:t>
            </a:r>
          </a:p>
          <a:p>
            <a:pPr lvl="1"/>
            <a:r>
              <a:rPr lang="en-US" dirty="0" smtClean="0"/>
              <a:t>Increased pressure to interoperate across informatics systems</a:t>
            </a:r>
          </a:p>
          <a:p>
            <a:pPr lvl="1"/>
            <a:r>
              <a:rPr lang="en-US" dirty="0" smtClean="0"/>
              <a:t>More high-throughput data</a:t>
            </a:r>
          </a:p>
          <a:p>
            <a:pPr lvl="1"/>
            <a:r>
              <a:rPr lang="en-US" dirty="0" smtClean="0"/>
              <a:t>Individual gene </a:t>
            </a:r>
            <a:r>
              <a:rPr lang="en-US" dirty="0" smtClean="0">
                <a:sym typeface="Wingdings"/>
              </a:rPr>
              <a:t> network view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490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close are we?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Tool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Previously</a:t>
            </a:r>
          </a:p>
          <a:p>
            <a:pPr lvl="1"/>
            <a:r>
              <a:rPr lang="en-US" b="1" dirty="0" smtClean="0"/>
              <a:t>Multiple</a:t>
            </a:r>
            <a:r>
              <a:rPr lang="en-US" dirty="0" smtClean="0"/>
              <a:t> tools with highly </a:t>
            </a:r>
            <a:r>
              <a:rPr lang="en-US" b="1" dirty="0" smtClean="0"/>
              <a:t>redundant</a:t>
            </a:r>
            <a:r>
              <a:rPr lang="en-US" dirty="0" smtClean="0"/>
              <a:t> functionality</a:t>
            </a:r>
          </a:p>
          <a:p>
            <a:r>
              <a:rPr lang="en-US" dirty="0" smtClean="0"/>
              <a:t>Now</a:t>
            </a:r>
            <a:endParaRPr lang="en-US" dirty="0"/>
          </a:p>
          <a:p>
            <a:pPr lvl="1"/>
            <a:r>
              <a:rPr lang="en-US" dirty="0" smtClean="0"/>
              <a:t>Converging towards </a:t>
            </a:r>
            <a:r>
              <a:rPr lang="en-US" b="1" dirty="0" smtClean="0"/>
              <a:t>smaller number </a:t>
            </a:r>
            <a:r>
              <a:rPr lang="en-US" dirty="0" smtClean="0"/>
              <a:t>of tools each with their own </a:t>
            </a:r>
            <a:r>
              <a:rPr lang="en-US" b="1" dirty="0" smtClean="0"/>
              <a:t>specific niche</a:t>
            </a:r>
          </a:p>
          <a:p>
            <a:pPr lvl="2"/>
            <a:r>
              <a:rPr lang="en-US" dirty="0" smtClean="0"/>
              <a:t>Specifically: migration from MOD-centric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protein2go</a:t>
            </a:r>
          </a:p>
          <a:p>
            <a:pPr lvl="3"/>
            <a:r>
              <a:rPr lang="en-US" dirty="0" smtClean="0"/>
              <a:t>(see Kimberley’s presentation)</a:t>
            </a:r>
          </a:p>
          <a:p>
            <a:pPr lvl="2"/>
            <a:r>
              <a:rPr lang="en-US" dirty="0" smtClean="0"/>
              <a:t>Remaining challenges:</a:t>
            </a:r>
          </a:p>
          <a:p>
            <a:pPr lvl="4"/>
            <a:r>
              <a:rPr lang="en-US" dirty="0" smtClean="0"/>
              <a:t>Still redundancy</a:t>
            </a:r>
          </a:p>
          <a:p>
            <a:pPr lvl="4"/>
            <a:r>
              <a:rPr lang="en-US" dirty="0" smtClean="0"/>
              <a:t>Indirect interoperation</a:t>
            </a:r>
          </a:p>
          <a:p>
            <a:pPr lvl="4"/>
            <a:r>
              <a:rPr lang="en-US" dirty="0" smtClean="0"/>
              <a:t>Stovepipes</a:t>
            </a:r>
          </a:p>
        </p:txBody>
      </p:sp>
    </p:spTree>
    <p:extLst>
      <p:ext uri="{BB962C8B-B14F-4D97-AF65-F5344CB8AC3E}">
        <p14:creationId xmlns:p14="http://schemas.microsoft.com/office/powerpoint/2010/main" val="1923330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20998</TotalTime>
  <Words>455</Words>
  <Application>Microsoft Macintosh PowerPoint</Application>
  <PresentationFormat>On-screen Show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Towards a Common Annotation Framework for Knowledge Acquisition</vt:lpstr>
      <vt:lpstr>Goals</vt:lpstr>
      <vt:lpstr>1. Capture the biology</vt:lpstr>
      <vt:lpstr>1. Capture the biology</vt:lpstr>
      <vt:lpstr>2. Maximise efficiency</vt:lpstr>
      <vt:lpstr>3. Maximise impact</vt:lpstr>
      <vt:lpstr>4. Future proofing</vt:lpstr>
      <vt:lpstr>How close are we?</vt:lpstr>
      <vt:lpstr>Annotation Tool Landscape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these tools interoperate?</vt:lpstr>
      <vt:lpstr>PowerPoint Presentation</vt:lpstr>
      <vt:lpstr>PowerPoint Presentation</vt:lpstr>
      <vt:lpstr>PowerPoint Presentation</vt:lpstr>
      <vt:lpstr>PowerPoint Presentation</vt:lpstr>
      <vt:lpstr>Progress with respect to grant</vt:lpstr>
      <vt:lpstr>Idealized plan</vt:lpstr>
      <vt:lpstr>Will we be successful?</vt:lpstr>
      <vt:lpstr>Addressing the weaknesses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annotation expressivity</dc:title>
  <dc:creator>Chris Mungall</dc:creator>
  <cp:lastModifiedBy>Chris Mungall</cp:lastModifiedBy>
  <cp:revision>227</cp:revision>
  <cp:lastPrinted>2014-03-15T14:44:52Z</cp:lastPrinted>
  <dcterms:created xsi:type="dcterms:W3CDTF">2013-09-24T21:19:30Z</dcterms:created>
  <dcterms:modified xsi:type="dcterms:W3CDTF">2014-03-16T17:44:41Z</dcterms:modified>
</cp:coreProperties>
</file>