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6" r:id="rId3"/>
    <p:sldId id="290" r:id="rId4"/>
    <p:sldId id="291" r:id="rId5"/>
    <p:sldId id="292" r:id="rId6"/>
    <p:sldId id="293" r:id="rId7"/>
    <p:sldId id="295" r:id="rId8"/>
    <p:sldId id="300" r:id="rId9"/>
    <p:sldId id="297" r:id="rId10"/>
    <p:sldId id="298" r:id="rId11"/>
    <p:sldId id="260" r:id="rId12"/>
    <p:sldId id="278" r:id="rId13"/>
    <p:sldId id="301" r:id="rId14"/>
    <p:sldId id="279" r:id="rId15"/>
    <p:sldId id="270" r:id="rId16"/>
    <p:sldId id="271" r:id="rId17"/>
    <p:sldId id="273" r:id="rId18"/>
    <p:sldId id="274" r:id="rId19"/>
    <p:sldId id="269" r:id="rId20"/>
    <p:sldId id="261" r:id="rId21"/>
    <p:sldId id="280" r:id="rId22"/>
    <p:sldId id="275" r:id="rId23"/>
    <p:sldId id="282" r:id="rId24"/>
    <p:sldId id="283" r:id="rId25"/>
    <p:sldId id="259" r:id="rId26"/>
    <p:sldId id="276" r:id="rId27"/>
    <p:sldId id="262" r:id="rId28"/>
    <p:sldId id="263" r:id="rId29"/>
    <p:sldId id="264" r:id="rId30"/>
    <p:sldId id="277" r:id="rId31"/>
    <p:sldId id="267" r:id="rId32"/>
    <p:sldId id="281" r:id="rId33"/>
    <p:sldId id="284" r:id="rId34"/>
    <p:sldId id="299" r:id="rId35"/>
    <p:sldId id="27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348E4-A1E6-064B-B369-6641413A7ACB}" type="doc">
      <dgm:prSet loTypeId="urn:microsoft.com/office/officeart/2005/8/layout/hProcess7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5FA3C5F-1835-E447-8968-021ACA0C0285}">
      <dgm:prSet phldrT="[Text]" phldr="1"/>
      <dgm:spPr/>
      <dgm:t>
        <a:bodyPr/>
        <a:lstStyle/>
        <a:p>
          <a:endParaRPr lang="en-US"/>
        </a:p>
      </dgm:t>
    </dgm:pt>
    <dgm:pt modelId="{094252B9-6053-574B-AA03-7C1BCAA1CBF1}" type="parTrans" cxnId="{9F8DD202-783D-974E-9ED3-E57AE2AF8B1D}">
      <dgm:prSet/>
      <dgm:spPr/>
      <dgm:t>
        <a:bodyPr/>
        <a:lstStyle/>
        <a:p>
          <a:endParaRPr lang="en-US"/>
        </a:p>
      </dgm:t>
    </dgm:pt>
    <dgm:pt modelId="{0F2A8CE1-C599-9E4B-A103-94FDA229102B}" type="sibTrans" cxnId="{9F8DD202-783D-974E-9ED3-E57AE2AF8B1D}">
      <dgm:prSet/>
      <dgm:spPr/>
      <dgm:t>
        <a:bodyPr/>
        <a:lstStyle/>
        <a:p>
          <a:endParaRPr lang="en-US"/>
        </a:p>
      </dgm:t>
    </dgm:pt>
    <dgm:pt modelId="{4E816DA1-189C-ED42-84CB-563C94336E6C}">
      <dgm:prSet phldrT="[Text]"/>
      <dgm:spPr/>
      <dgm:t>
        <a:bodyPr/>
        <a:lstStyle/>
        <a:p>
          <a:r>
            <a:rPr lang="en-US" dirty="0" smtClean="0"/>
            <a:t>gene/protein</a:t>
          </a:r>
          <a:endParaRPr lang="en-US" dirty="0"/>
        </a:p>
      </dgm:t>
    </dgm:pt>
    <dgm:pt modelId="{3A0AE0CD-5216-964D-B7AA-E6170F2A1D24}" type="parTrans" cxnId="{975BC4AC-874F-E349-816F-6CE0A85C8BD5}">
      <dgm:prSet/>
      <dgm:spPr/>
      <dgm:t>
        <a:bodyPr/>
        <a:lstStyle/>
        <a:p>
          <a:endParaRPr lang="en-US"/>
        </a:p>
      </dgm:t>
    </dgm:pt>
    <dgm:pt modelId="{B2AD145E-A268-694C-BE5B-4B8E660DA8BA}" type="sibTrans" cxnId="{975BC4AC-874F-E349-816F-6CE0A85C8BD5}">
      <dgm:prSet/>
      <dgm:spPr/>
      <dgm:t>
        <a:bodyPr/>
        <a:lstStyle/>
        <a:p>
          <a:endParaRPr lang="en-US"/>
        </a:p>
      </dgm:t>
    </dgm:pt>
    <dgm:pt modelId="{C10B4064-6B5C-EB47-A7EB-0F0B83194157}">
      <dgm:prSet phldrT="[Text]" phldr="1"/>
      <dgm:spPr/>
      <dgm:t>
        <a:bodyPr/>
        <a:lstStyle/>
        <a:p>
          <a:endParaRPr lang="en-US"/>
        </a:p>
      </dgm:t>
    </dgm:pt>
    <dgm:pt modelId="{E68CDDF4-9904-2948-B63A-6647FB0BCDF8}" type="parTrans" cxnId="{E6A0CF7E-3819-D74D-B409-E5847E517278}">
      <dgm:prSet/>
      <dgm:spPr/>
      <dgm:t>
        <a:bodyPr/>
        <a:lstStyle/>
        <a:p>
          <a:endParaRPr lang="en-US"/>
        </a:p>
      </dgm:t>
    </dgm:pt>
    <dgm:pt modelId="{27AB45EF-5CEB-EA4D-AE3B-13706A6D8C64}" type="sibTrans" cxnId="{E6A0CF7E-3819-D74D-B409-E5847E517278}">
      <dgm:prSet/>
      <dgm:spPr/>
      <dgm:t>
        <a:bodyPr/>
        <a:lstStyle/>
        <a:p>
          <a:endParaRPr lang="en-US"/>
        </a:p>
      </dgm:t>
    </dgm:pt>
    <dgm:pt modelId="{CE517AD2-1479-5A43-8682-A2813923C8D0}">
      <dgm:prSet phldrT="[Text]"/>
      <dgm:spPr/>
      <dgm:t>
        <a:bodyPr/>
        <a:lstStyle/>
        <a:p>
          <a:r>
            <a:rPr lang="en-US" dirty="0" smtClean="0"/>
            <a:t>GO term</a:t>
          </a:r>
          <a:endParaRPr lang="en-US" dirty="0"/>
        </a:p>
      </dgm:t>
    </dgm:pt>
    <dgm:pt modelId="{1FD542D4-D13A-BD48-B83F-97FD2F0802D3}" type="parTrans" cxnId="{2BE64B10-12C0-5142-80CF-5C892B6FDD21}">
      <dgm:prSet/>
      <dgm:spPr/>
      <dgm:t>
        <a:bodyPr/>
        <a:lstStyle/>
        <a:p>
          <a:endParaRPr lang="en-US"/>
        </a:p>
      </dgm:t>
    </dgm:pt>
    <dgm:pt modelId="{2FBCD418-D766-B14F-80D0-34D6A3D736D8}" type="sibTrans" cxnId="{2BE64B10-12C0-5142-80CF-5C892B6FDD21}">
      <dgm:prSet/>
      <dgm:spPr/>
      <dgm:t>
        <a:bodyPr/>
        <a:lstStyle/>
        <a:p>
          <a:endParaRPr lang="en-US"/>
        </a:p>
      </dgm:t>
    </dgm:pt>
    <dgm:pt modelId="{23E554BD-2767-C94C-AB0A-04B7C75A972C}">
      <dgm:prSet phldrT="[Text]" phldr="1"/>
      <dgm:spPr/>
      <dgm:t>
        <a:bodyPr/>
        <a:lstStyle/>
        <a:p>
          <a:endParaRPr lang="en-US"/>
        </a:p>
      </dgm:t>
    </dgm:pt>
    <dgm:pt modelId="{A389996B-EE4F-2845-A2BE-D39BAFFE4B7D}" type="parTrans" cxnId="{272AAE4B-4E22-5345-B1AB-3CB5934C133A}">
      <dgm:prSet/>
      <dgm:spPr/>
      <dgm:t>
        <a:bodyPr/>
        <a:lstStyle/>
        <a:p>
          <a:endParaRPr lang="en-US"/>
        </a:p>
      </dgm:t>
    </dgm:pt>
    <dgm:pt modelId="{235E32A1-E450-884A-BA31-449FB9FA8C5F}" type="sibTrans" cxnId="{272AAE4B-4E22-5345-B1AB-3CB5934C133A}">
      <dgm:prSet/>
      <dgm:spPr/>
      <dgm:t>
        <a:bodyPr/>
        <a:lstStyle/>
        <a:p>
          <a:endParaRPr lang="en-US"/>
        </a:p>
      </dgm:t>
    </dgm:pt>
    <dgm:pt modelId="{171E680C-7152-4645-83D1-922F735D82C1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D39A4715-0B15-7A4B-B12F-6F81391B2DE8}" type="parTrans" cxnId="{1FDDAC0F-E56C-9D49-8A16-C5736CBD4540}">
      <dgm:prSet/>
      <dgm:spPr/>
      <dgm:t>
        <a:bodyPr/>
        <a:lstStyle/>
        <a:p>
          <a:endParaRPr lang="en-US"/>
        </a:p>
      </dgm:t>
    </dgm:pt>
    <dgm:pt modelId="{EE3E5B51-22FB-A84B-9057-962039DBED79}" type="sibTrans" cxnId="{1FDDAC0F-E56C-9D49-8A16-C5736CBD4540}">
      <dgm:prSet/>
      <dgm:spPr/>
      <dgm:t>
        <a:bodyPr/>
        <a:lstStyle/>
        <a:p>
          <a:endParaRPr lang="en-US"/>
        </a:p>
      </dgm:t>
    </dgm:pt>
    <dgm:pt modelId="{D336C2AF-0476-574B-BE2D-5B184B643D18}" type="pres">
      <dgm:prSet presAssocID="{858348E4-A1E6-064B-B369-6641413A7ACB}" presName="Name0" presStyleCnt="0">
        <dgm:presLayoutVars>
          <dgm:dir/>
          <dgm:animLvl val="lvl"/>
          <dgm:resizeHandles val="exact"/>
        </dgm:presLayoutVars>
      </dgm:prSet>
      <dgm:spPr/>
    </dgm:pt>
    <dgm:pt modelId="{415F3B24-8191-8A4B-8D98-D7ED88D06529}" type="pres">
      <dgm:prSet presAssocID="{45FA3C5F-1835-E447-8968-021ACA0C0285}" presName="compositeNode" presStyleCnt="0">
        <dgm:presLayoutVars>
          <dgm:bulletEnabled val="1"/>
        </dgm:presLayoutVars>
      </dgm:prSet>
      <dgm:spPr/>
    </dgm:pt>
    <dgm:pt modelId="{FD7442D8-40C4-694D-B628-D1DEF04AA542}" type="pres">
      <dgm:prSet presAssocID="{45FA3C5F-1835-E447-8968-021ACA0C0285}" presName="bgRect" presStyleLbl="node1" presStyleIdx="0" presStyleCnt="3"/>
      <dgm:spPr/>
    </dgm:pt>
    <dgm:pt modelId="{88C4D429-D735-5445-957A-A7DAB2D0CB89}" type="pres">
      <dgm:prSet presAssocID="{45FA3C5F-1835-E447-8968-021ACA0C028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02A9A58-D6B9-FF43-955D-480966CA80C8}" type="pres">
      <dgm:prSet presAssocID="{45FA3C5F-1835-E447-8968-021ACA0C0285}" presName="childNode" presStyleLbl="node1" presStyleIdx="0" presStyleCnt="3">
        <dgm:presLayoutVars>
          <dgm:bulletEnabled val="1"/>
        </dgm:presLayoutVars>
      </dgm:prSet>
      <dgm:spPr/>
    </dgm:pt>
    <dgm:pt modelId="{C304F1A5-866E-534E-861B-E2418FD3EB6B}" type="pres">
      <dgm:prSet presAssocID="{0F2A8CE1-C599-9E4B-A103-94FDA229102B}" presName="hSp" presStyleCnt="0"/>
      <dgm:spPr/>
    </dgm:pt>
    <dgm:pt modelId="{BF3C2B60-C5DD-DC48-8A35-BB0ADD8769AD}" type="pres">
      <dgm:prSet presAssocID="{0F2A8CE1-C599-9E4B-A103-94FDA229102B}" presName="vProcSp" presStyleCnt="0"/>
      <dgm:spPr/>
    </dgm:pt>
    <dgm:pt modelId="{2E7898C2-1F1C-084B-8408-0491B3602CDF}" type="pres">
      <dgm:prSet presAssocID="{0F2A8CE1-C599-9E4B-A103-94FDA229102B}" presName="vSp1" presStyleCnt="0"/>
      <dgm:spPr/>
    </dgm:pt>
    <dgm:pt modelId="{E2BBDAC3-0C79-1748-B2F6-9FB8148AF229}" type="pres">
      <dgm:prSet presAssocID="{0F2A8CE1-C599-9E4B-A103-94FDA229102B}" presName="simulatedConn" presStyleLbl="solidFgAcc1" presStyleIdx="0" presStyleCnt="2"/>
      <dgm:spPr/>
    </dgm:pt>
    <dgm:pt modelId="{F2DA5C1F-874C-7F45-8932-F00457F46974}" type="pres">
      <dgm:prSet presAssocID="{0F2A8CE1-C599-9E4B-A103-94FDA229102B}" presName="vSp2" presStyleCnt="0"/>
      <dgm:spPr/>
    </dgm:pt>
    <dgm:pt modelId="{5D4429AF-00BD-1745-8EE7-DEDA16055388}" type="pres">
      <dgm:prSet presAssocID="{0F2A8CE1-C599-9E4B-A103-94FDA229102B}" presName="sibTrans" presStyleCnt="0"/>
      <dgm:spPr/>
    </dgm:pt>
    <dgm:pt modelId="{5E11831D-7FFA-8144-BF8B-F140102B1C58}" type="pres">
      <dgm:prSet presAssocID="{C10B4064-6B5C-EB47-A7EB-0F0B83194157}" presName="compositeNode" presStyleCnt="0">
        <dgm:presLayoutVars>
          <dgm:bulletEnabled val="1"/>
        </dgm:presLayoutVars>
      </dgm:prSet>
      <dgm:spPr/>
    </dgm:pt>
    <dgm:pt modelId="{3D0E3918-613D-944D-B39F-E14ECEB74453}" type="pres">
      <dgm:prSet presAssocID="{C10B4064-6B5C-EB47-A7EB-0F0B83194157}" presName="bgRect" presStyleLbl="node1" presStyleIdx="1" presStyleCnt="3"/>
      <dgm:spPr/>
    </dgm:pt>
    <dgm:pt modelId="{F3FB5EDB-F2E7-AB4B-A705-5711FC9767FC}" type="pres">
      <dgm:prSet presAssocID="{C10B4064-6B5C-EB47-A7EB-0F0B8319415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4D73CC1-019D-6B45-BBD5-96F5C50FE024}" type="pres">
      <dgm:prSet presAssocID="{C10B4064-6B5C-EB47-A7EB-0F0B83194157}" presName="childNode" presStyleLbl="node1" presStyleIdx="1" presStyleCnt="3">
        <dgm:presLayoutVars>
          <dgm:bulletEnabled val="1"/>
        </dgm:presLayoutVars>
      </dgm:prSet>
      <dgm:spPr/>
    </dgm:pt>
    <dgm:pt modelId="{07C9163F-2651-E34A-AAFA-574E377E7BEF}" type="pres">
      <dgm:prSet presAssocID="{27AB45EF-5CEB-EA4D-AE3B-13706A6D8C64}" presName="hSp" presStyleCnt="0"/>
      <dgm:spPr/>
    </dgm:pt>
    <dgm:pt modelId="{AD1CC9F7-984D-2344-A885-EAAAAB2E68B5}" type="pres">
      <dgm:prSet presAssocID="{27AB45EF-5CEB-EA4D-AE3B-13706A6D8C64}" presName="vProcSp" presStyleCnt="0"/>
      <dgm:spPr/>
    </dgm:pt>
    <dgm:pt modelId="{C61A8556-5BB6-4E43-99B8-EAB5640AC407}" type="pres">
      <dgm:prSet presAssocID="{27AB45EF-5CEB-EA4D-AE3B-13706A6D8C64}" presName="vSp1" presStyleCnt="0"/>
      <dgm:spPr/>
    </dgm:pt>
    <dgm:pt modelId="{26BEE8D4-0F6B-3042-98D0-E4A51AA82CD6}" type="pres">
      <dgm:prSet presAssocID="{27AB45EF-5CEB-EA4D-AE3B-13706A6D8C64}" presName="simulatedConn" presStyleLbl="solidFgAcc1" presStyleIdx="1" presStyleCnt="2"/>
      <dgm:spPr/>
    </dgm:pt>
    <dgm:pt modelId="{7DC710D8-9D3C-6448-A7D8-65C869D73F97}" type="pres">
      <dgm:prSet presAssocID="{27AB45EF-5CEB-EA4D-AE3B-13706A6D8C64}" presName="vSp2" presStyleCnt="0"/>
      <dgm:spPr/>
    </dgm:pt>
    <dgm:pt modelId="{BDE2190D-84E4-064D-85D8-701B6E726251}" type="pres">
      <dgm:prSet presAssocID="{27AB45EF-5CEB-EA4D-AE3B-13706A6D8C64}" presName="sibTrans" presStyleCnt="0"/>
      <dgm:spPr/>
    </dgm:pt>
    <dgm:pt modelId="{ECE25418-F5E0-1D40-837C-B82FA27067A1}" type="pres">
      <dgm:prSet presAssocID="{23E554BD-2767-C94C-AB0A-04B7C75A972C}" presName="compositeNode" presStyleCnt="0">
        <dgm:presLayoutVars>
          <dgm:bulletEnabled val="1"/>
        </dgm:presLayoutVars>
      </dgm:prSet>
      <dgm:spPr/>
    </dgm:pt>
    <dgm:pt modelId="{1655EC7C-C0B9-874C-AEC1-4363F6EE5D5E}" type="pres">
      <dgm:prSet presAssocID="{23E554BD-2767-C94C-AB0A-04B7C75A972C}" presName="bgRect" presStyleLbl="node1" presStyleIdx="2" presStyleCnt="3"/>
      <dgm:spPr/>
    </dgm:pt>
    <dgm:pt modelId="{A8E742E6-2D09-F94E-942E-4E8EB9496D09}" type="pres">
      <dgm:prSet presAssocID="{23E554BD-2767-C94C-AB0A-04B7C75A972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D7A650F-5DDF-FA43-B023-AD6CD4A617C8}" type="pres">
      <dgm:prSet presAssocID="{23E554BD-2767-C94C-AB0A-04B7C75A972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48DD7D3-F66E-B342-BC19-CA7DD850A8A4}" type="presOf" srcId="{C10B4064-6B5C-EB47-A7EB-0F0B83194157}" destId="{3D0E3918-613D-944D-B39F-E14ECEB74453}" srcOrd="0" destOrd="0" presId="urn:microsoft.com/office/officeart/2005/8/layout/hProcess7"/>
    <dgm:cxn modelId="{57EDEBEB-0456-CA43-BB9E-9E5FC3141795}" type="presOf" srcId="{CE517AD2-1479-5A43-8682-A2813923C8D0}" destId="{04D73CC1-019D-6B45-BBD5-96F5C50FE024}" srcOrd="0" destOrd="0" presId="urn:microsoft.com/office/officeart/2005/8/layout/hProcess7"/>
    <dgm:cxn modelId="{C8D6844D-DA9A-464F-8272-77B1DEE48FD5}" type="presOf" srcId="{45FA3C5F-1835-E447-8968-021ACA0C0285}" destId="{FD7442D8-40C4-694D-B628-D1DEF04AA542}" srcOrd="0" destOrd="0" presId="urn:microsoft.com/office/officeart/2005/8/layout/hProcess7"/>
    <dgm:cxn modelId="{9F8DD202-783D-974E-9ED3-E57AE2AF8B1D}" srcId="{858348E4-A1E6-064B-B369-6641413A7ACB}" destId="{45FA3C5F-1835-E447-8968-021ACA0C0285}" srcOrd="0" destOrd="0" parTransId="{094252B9-6053-574B-AA03-7C1BCAA1CBF1}" sibTransId="{0F2A8CE1-C599-9E4B-A103-94FDA229102B}"/>
    <dgm:cxn modelId="{68EFFDF7-1185-CD48-BCAB-0BA27CB52916}" type="presOf" srcId="{171E680C-7152-4645-83D1-922F735D82C1}" destId="{2D7A650F-5DDF-FA43-B023-AD6CD4A617C8}" srcOrd="0" destOrd="0" presId="urn:microsoft.com/office/officeart/2005/8/layout/hProcess7"/>
    <dgm:cxn modelId="{4AD86644-B41B-7C40-8C33-9B48C599D74F}" type="presOf" srcId="{4E816DA1-189C-ED42-84CB-563C94336E6C}" destId="{702A9A58-D6B9-FF43-955D-480966CA80C8}" srcOrd="0" destOrd="0" presId="urn:microsoft.com/office/officeart/2005/8/layout/hProcess7"/>
    <dgm:cxn modelId="{CB6D0E77-8FE2-F346-BF80-3DAA105CF0A2}" type="presOf" srcId="{23E554BD-2767-C94C-AB0A-04B7C75A972C}" destId="{A8E742E6-2D09-F94E-942E-4E8EB9496D09}" srcOrd="1" destOrd="0" presId="urn:microsoft.com/office/officeart/2005/8/layout/hProcess7"/>
    <dgm:cxn modelId="{FF3BA214-50B4-014E-8F81-AF52CF80A954}" type="presOf" srcId="{45FA3C5F-1835-E447-8968-021ACA0C0285}" destId="{88C4D429-D735-5445-957A-A7DAB2D0CB89}" srcOrd="1" destOrd="0" presId="urn:microsoft.com/office/officeart/2005/8/layout/hProcess7"/>
    <dgm:cxn modelId="{1FDDAC0F-E56C-9D49-8A16-C5736CBD4540}" srcId="{23E554BD-2767-C94C-AB0A-04B7C75A972C}" destId="{171E680C-7152-4645-83D1-922F735D82C1}" srcOrd="0" destOrd="0" parTransId="{D39A4715-0B15-7A4B-B12F-6F81391B2DE8}" sibTransId="{EE3E5B51-22FB-A84B-9057-962039DBED79}"/>
    <dgm:cxn modelId="{2BE64B10-12C0-5142-80CF-5C892B6FDD21}" srcId="{C10B4064-6B5C-EB47-A7EB-0F0B83194157}" destId="{CE517AD2-1479-5A43-8682-A2813923C8D0}" srcOrd="0" destOrd="0" parTransId="{1FD542D4-D13A-BD48-B83F-97FD2F0802D3}" sibTransId="{2FBCD418-D766-B14F-80D0-34D6A3D736D8}"/>
    <dgm:cxn modelId="{E6A0CF7E-3819-D74D-B409-E5847E517278}" srcId="{858348E4-A1E6-064B-B369-6641413A7ACB}" destId="{C10B4064-6B5C-EB47-A7EB-0F0B83194157}" srcOrd="1" destOrd="0" parTransId="{E68CDDF4-9904-2948-B63A-6647FB0BCDF8}" sibTransId="{27AB45EF-5CEB-EA4D-AE3B-13706A6D8C64}"/>
    <dgm:cxn modelId="{7EEBC321-1A68-BD4A-9B44-D9A9AFB742E4}" type="presOf" srcId="{C10B4064-6B5C-EB47-A7EB-0F0B83194157}" destId="{F3FB5EDB-F2E7-AB4B-A705-5711FC9767FC}" srcOrd="1" destOrd="0" presId="urn:microsoft.com/office/officeart/2005/8/layout/hProcess7"/>
    <dgm:cxn modelId="{075433C1-81E7-AF44-B816-C631770B17A5}" type="presOf" srcId="{858348E4-A1E6-064B-B369-6641413A7ACB}" destId="{D336C2AF-0476-574B-BE2D-5B184B643D18}" srcOrd="0" destOrd="0" presId="urn:microsoft.com/office/officeart/2005/8/layout/hProcess7"/>
    <dgm:cxn modelId="{E3F17241-BCBB-2143-9A53-2DC716B9A17D}" type="presOf" srcId="{23E554BD-2767-C94C-AB0A-04B7C75A972C}" destId="{1655EC7C-C0B9-874C-AEC1-4363F6EE5D5E}" srcOrd="0" destOrd="0" presId="urn:microsoft.com/office/officeart/2005/8/layout/hProcess7"/>
    <dgm:cxn modelId="{975BC4AC-874F-E349-816F-6CE0A85C8BD5}" srcId="{45FA3C5F-1835-E447-8968-021ACA0C0285}" destId="{4E816DA1-189C-ED42-84CB-563C94336E6C}" srcOrd="0" destOrd="0" parTransId="{3A0AE0CD-5216-964D-B7AA-E6170F2A1D24}" sibTransId="{B2AD145E-A268-694C-BE5B-4B8E660DA8BA}"/>
    <dgm:cxn modelId="{272AAE4B-4E22-5345-B1AB-3CB5934C133A}" srcId="{858348E4-A1E6-064B-B369-6641413A7ACB}" destId="{23E554BD-2767-C94C-AB0A-04B7C75A972C}" srcOrd="2" destOrd="0" parTransId="{A389996B-EE4F-2845-A2BE-D39BAFFE4B7D}" sibTransId="{235E32A1-E450-884A-BA31-449FB9FA8C5F}"/>
    <dgm:cxn modelId="{F70C914D-4898-D74A-8662-B5451B4F2896}" type="presParOf" srcId="{D336C2AF-0476-574B-BE2D-5B184B643D18}" destId="{415F3B24-8191-8A4B-8D98-D7ED88D06529}" srcOrd="0" destOrd="0" presId="urn:microsoft.com/office/officeart/2005/8/layout/hProcess7"/>
    <dgm:cxn modelId="{E5037DF9-8431-1C47-A2AA-E4A89BD10092}" type="presParOf" srcId="{415F3B24-8191-8A4B-8D98-D7ED88D06529}" destId="{FD7442D8-40C4-694D-B628-D1DEF04AA542}" srcOrd="0" destOrd="0" presId="urn:microsoft.com/office/officeart/2005/8/layout/hProcess7"/>
    <dgm:cxn modelId="{BF3CBAE3-0229-E64B-812A-CF1F4ECDCAFA}" type="presParOf" srcId="{415F3B24-8191-8A4B-8D98-D7ED88D06529}" destId="{88C4D429-D735-5445-957A-A7DAB2D0CB89}" srcOrd="1" destOrd="0" presId="urn:microsoft.com/office/officeart/2005/8/layout/hProcess7"/>
    <dgm:cxn modelId="{A9DC0C25-E1AB-FC4E-9435-9A35E9422A68}" type="presParOf" srcId="{415F3B24-8191-8A4B-8D98-D7ED88D06529}" destId="{702A9A58-D6B9-FF43-955D-480966CA80C8}" srcOrd="2" destOrd="0" presId="urn:microsoft.com/office/officeart/2005/8/layout/hProcess7"/>
    <dgm:cxn modelId="{70F132CE-D313-2B4A-B3CD-3154F6CB62BB}" type="presParOf" srcId="{D336C2AF-0476-574B-BE2D-5B184B643D18}" destId="{C304F1A5-866E-534E-861B-E2418FD3EB6B}" srcOrd="1" destOrd="0" presId="urn:microsoft.com/office/officeart/2005/8/layout/hProcess7"/>
    <dgm:cxn modelId="{A891D53B-DE5A-924B-B677-739274138ED9}" type="presParOf" srcId="{D336C2AF-0476-574B-BE2D-5B184B643D18}" destId="{BF3C2B60-C5DD-DC48-8A35-BB0ADD8769AD}" srcOrd="2" destOrd="0" presId="urn:microsoft.com/office/officeart/2005/8/layout/hProcess7"/>
    <dgm:cxn modelId="{7C980742-ED65-CD47-840B-9CB95C0460D6}" type="presParOf" srcId="{BF3C2B60-C5DD-DC48-8A35-BB0ADD8769AD}" destId="{2E7898C2-1F1C-084B-8408-0491B3602CDF}" srcOrd="0" destOrd="0" presId="urn:microsoft.com/office/officeart/2005/8/layout/hProcess7"/>
    <dgm:cxn modelId="{3921FF68-CD7E-1046-A595-8BFB35464867}" type="presParOf" srcId="{BF3C2B60-C5DD-DC48-8A35-BB0ADD8769AD}" destId="{E2BBDAC3-0C79-1748-B2F6-9FB8148AF229}" srcOrd="1" destOrd="0" presId="urn:microsoft.com/office/officeart/2005/8/layout/hProcess7"/>
    <dgm:cxn modelId="{058DF679-F753-CE43-80A7-313B3CD91656}" type="presParOf" srcId="{BF3C2B60-C5DD-DC48-8A35-BB0ADD8769AD}" destId="{F2DA5C1F-874C-7F45-8932-F00457F46974}" srcOrd="2" destOrd="0" presId="urn:microsoft.com/office/officeart/2005/8/layout/hProcess7"/>
    <dgm:cxn modelId="{AD88D019-CA6C-414F-BB67-DC5B1FEE16B5}" type="presParOf" srcId="{D336C2AF-0476-574B-BE2D-5B184B643D18}" destId="{5D4429AF-00BD-1745-8EE7-DEDA16055388}" srcOrd="3" destOrd="0" presId="urn:microsoft.com/office/officeart/2005/8/layout/hProcess7"/>
    <dgm:cxn modelId="{048E80D2-9B7F-0041-B5C9-DD3B4358B41E}" type="presParOf" srcId="{D336C2AF-0476-574B-BE2D-5B184B643D18}" destId="{5E11831D-7FFA-8144-BF8B-F140102B1C58}" srcOrd="4" destOrd="0" presId="urn:microsoft.com/office/officeart/2005/8/layout/hProcess7"/>
    <dgm:cxn modelId="{6DBC94FF-0C90-A34E-8554-F103EDEFC991}" type="presParOf" srcId="{5E11831D-7FFA-8144-BF8B-F140102B1C58}" destId="{3D0E3918-613D-944D-B39F-E14ECEB74453}" srcOrd="0" destOrd="0" presId="urn:microsoft.com/office/officeart/2005/8/layout/hProcess7"/>
    <dgm:cxn modelId="{ABECC215-F132-A44D-B99A-A00469C3A979}" type="presParOf" srcId="{5E11831D-7FFA-8144-BF8B-F140102B1C58}" destId="{F3FB5EDB-F2E7-AB4B-A705-5711FC9767FC}" srcOrd="1" destOrd="0" presId="urn:microsoft.com/office/officeart/2005/8/layout/hProcess7"/>
    <dgm:cxn modelId="{F6F28632-C2B1-7442-AC22-D4CCDD5F827D}" type="presParOf" srcId="{5E11831D-7FFA-8144-BF8B-F140102B1C58}" destId="{04D73CC1-019D-6B45-BBD5-96F5C50FE024}" srcOrd="2" destOrd="0" presId="urn:microsoft.com/office/officeart/2005/8/layout/hProcess7"/>
    <dgm:cxn modelId="{8B6445DE-B2BF-024D-9D38-A4EE1635C858}" type="presParOf" srcId="{D336C2AF-0476-574B-BE2D-5B184B643D18}" destId="{07C9163F-2651-E34A-AAFA-574E377E7BEF}" srcOrd="5" destOrd="0" presId="urn:microsoft.com/office/officeart/2005/8/layout/hProcess7"/>
    <dgm:cxn modelId="{F2ED9890-3E86-4F49-921A-F040BD6DE469}" type="presParOf" srcId="{D336C2AF-0476-574B-BE2D-5B184B643D18}" destId="{AD1CC9F7-984D-2344-A885-EAAAAB2E68B5}" srcOrd="6" destOrd="0" presId="urn:microsoft.com/office/officeart/2005/8/layout/hProcess7"/>
    <dgm:cxn modelId="{CB016A02-A623-C347-9A9D-92F370FBFA5F}" type="presParOf" srcId="{AD1CC9F7-984D-2344-A885-EAAAAB2E68B5}" destId="{C61A8556-5BB6-4E43-99B8-EAB5640AC407}" srcOrd="0" destOrd="0" presId="urn:microsoft.com/office/officeart/2005/8/layout/hProcess7"/>
    <dgm:cxn modelId="{D5850B00-B73E-C44C-ABD6-B643C6FE4F77}" type="presParOf" srcId="{AD1CC9F7-984D-2344-A885-EAAAAB2E68B5}" destId="{26BEE8D4-0F6B-3042-98D0-E4A51AA82CD6}" srcOrd="1" destOrd="0" presId="urn:microsoft.com/office/officeart/2005/8/layout/hProcess7"/>
    <dgm:cxn modelId="{C3DBFF58-40A5-0A47-9A8D-E057FB1548D4}" type="presParOf" srcId="{AD1CC9F7-984D-2344-A885-EAAAAB2E68B5}" destId="{7DC710D8-9D3C-6448-A7D8-65C869D73F97}" srcOrd="2" destOrd="0" presId="urn:microsoft.com/office/officeart/2005/8/layout/hProcess7"/>
    <dgm:cxn modelId="{E7B08284-2712-9A42-83E3-B32BF19264AC}" type="presParOf" srcId="{D336C2AF-0476-574B-BE2D-5B184B643D18}" destId="{BDE2190D-84E4-064D-85D8-701B6E726251}" srcOrd="7" destOrd="0" presId="urn:microsoft.com/office/officeart/2005/8/layout/hProcess7"/>
    <dgm:cxn modelId="{47681A50-9A96-4741-8F53-DEDB5065ADEF}" type="presParOf" srcId="{D336C2AF-0476-574B-BE2D-5B184B643D18}" destId="{ECE25418-F5E0-1D40-837C-B82FA27067A1}" srcOrd="8" destOrd="0" presId="urn:microsoft.com/office/officeart/2005/8/layout/hProcess7"/>
    <dgm:cxn modelId="{DA395444-545A-9E4B-BFF2-772196AD8787}" type="presParOf" srcId="{ECE25418-F5E0-1D40-837C-B82FA27067A1}" destId="{1655EC7C-C0B9-874C-AEC1-4363F6EE5D5E}" srcOrd="0" destOrd="0" presId="urn:microsoft.com/office/officeart/2005/8/layout/hProcess7"/>
    <dgm:cxn modelId="{4B7CAE6A-85A4-B142-AC25-2AC770B7219D}" type="presParOf" srcId="{ECE25418-F5E0-1D40-837C-B82FA27067A1}" destId="{A8E742E6-2D09-F94E-942E-4E8EB9496D09}" srcOrd="1" destOrd="0" presId="urn:microsoft.com/office/officeart/2005/8/layout/hProcess7"/>
    <dgm:cxn modelId="{E29D69AB-FD5A-7B4B-A5E5-DA7FCD2868A3}" type="presParOf" srcId="{ECE25418-F5E0-1D40-837C-B82FA27067A1}" destId="{2D7A650F-5DDF-FA43-B023-AD6CD4A617C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442D8-40C4-694D-B628-D1DEF04AA542}">
      <dsp:nvSpPr>
        <dsp:cNvPr id="0" name=""/>
        <dsp:cNvSpPr/>
      </dsp:nvSpPr>
      <dsp:spPr>
        <a:xfrm>
          <a:off x="461" y="840779"/>
          <a:ext cx="1985367" cy="238244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6200000">
        <a:off x="-777802" y="1619043"/>
        <a:ext cx="1953601" cy="397073"/>
      </dsp:txXfrm>
    </dsp:sp>
    <dsp:sp modelId="{702A9A58-D6B9-FF43-955D-480966CA80C8}">
      <dsp:nvSpPr>
        <dsp:cNvPr id="0" name=""/>
        <dsp:cNvSpPr/>
      </dsp:nvSpPr>
      <dsp:spPr>
        <a:xfrm>
          <a:off x="397534" y="840779"/>
          <a:ext cx="1479098" cy="238244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gene/protein</a:t>
          </a:r>
          <a:endParaRPr lang="en-US" sz="2900" kern="1200" dirty="0"/>
        </a:p>
      </dsp:txBody>
      <dsp:txXfrm>
        <a:off x="397534" y="840779"/>
        <a:ext cx="1479098" cy="2382440"/>
      </dsp:txXfrm>
    </dsp:sp>
    <dsp:sp modelId="{3D0E3918-613D-944D-B39F-E14ECEB74453}">
      <dsp:nvSpPr>
        <dsp:cNvPr id="0" name=""/>
        <dsp:cNvSpPr/>
      </dsp:nvSpPr>
      <dsp:spPr>
        <a:xfrm>
          <a:off x="2055316" y="840779"/>
          <a:ext cx="1985367" cy="238244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6200000">
        <a:off x="1277052" y="1619043"/>
        <a:ext cx="1953601" cy="397073"/>
      </dsp:txXfrm>
    </dsp:sp>
    <dsp:sp modelId="{E2BBDAC3-0C79-1748-B2F6-9FB8148AF229}">
      <dsp:nvSpPr>
        <dsp:cNvPr id="0" name=""/>
        <dsp:cNvSpPr/>
      </dsp:nvSpPr>
      <dsp:spPr>
        <a:xfrm rot="5400000">
          <a:off x="1890224" y="2733758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73CC1-019D-6B45-BBD5-96F5C50FE024}">
      <dsp:nvSpPr>
        <dsp:cNvPr id="0" name=""/>
        <dsp:cNvSpPr/>
      </dsp:nvSpPr>
      <dsp:spPr>
        <a:xfrm>
          <a:off x="2452389" y="840779"/>
          <a:ext cx="1479098" cy="238244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GO term</a:t>
          </a:r>
          <a:endParaRPr lang="en-US" sz="2900" kern="1200" dirty="0"/>
        </a:p>
      </dsp:txBody>
      <dsp:txXfrm>
        <a:off x="2452389" y="840779"/>
        <a:ext cx="1479098" cy="2382440"/>
      </dsp:txXfrm>
    </dsp:sp>
    <dsp:sp modelId="{1655EC7C-C0B9-874C-AEC1-4363F6EE5D5E}">
      <dsp:nvSpPr>
        <dsp:cNvPr id="0" name=""/>
        <dsp:cNvSpPr/>
      </dsp:nvSpPr>
      <dsp:spPr>
        <a:xfrm>
          <a:off x="4110171" y="840779"/>
          <a:ext cx="1985367" cy="238244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6200000">
        <a:off x="3331907" y="1619043"/>
        <a:ext cx="1953601" cy="397073"/>
      </dsp:txXfrm>
    </dsp:sp>
    <dsp:sp modelId="{26BEE8D4-0F6B-3042-98D0-E4A51AA82CD6}">
      <dsp:nvSpPr>
        <dsp:cNvPr id="0" name=""/>
        <dsp:cNvSpPr/>
      </dsp:nvSpPr>
      <dsp:spPr>
        <a:xfrm rot="5400000">
          <a:off x="3945079" y="2733758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A650F-5DDF-FA43-B023-AD6CD4A617C8}">
      <dsp:nvSpPr>
        <dsp:cNvPr id="0" name=""/>
        <dsp:cNvSpPr/>
      </dsp:nvSpPr>
      <dsp:spPr>
        <a:xfrm>
          <a:off x="4507244" y="840779"/>
          <a:ext cx="1479098" cy="238244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evidence</a:t>
          </a:r>
          <a:endParaRPr lang="en-US" sz="2900" kern="1200" dirty="0"/>
        </a:p>
      </dsp:txBody>
      <dsp:txXfrm>
        <a:off x="4507244" y="840779"/>
        <a:ext cx="1479098" cy="2382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208DB-65EE-AF4D-A518-A337005B6461}" type="datetimeFigureOut">
              <a:rPr lang="en-US" smtClean="0"/>
              <a:t>7/22/12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54443-659F-6144-9AF5-BD559796E9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059F2-7735-784B-83F0-6092460EAA54}" type="datetimeFigureOut">
              <a:rPr lang="en-US" smtClean="0"/>
              <a:pPr/>
              <a:t>7/21/12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DC736-9A37-E546-93FD-7692BB8DD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C736-9A37-E546-93FD-7692BB8DDD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C736-9A37-E546-93FD-7692BB8DDD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defined semantics between gene</a:t>
            </a:r>
            <a:r>
              <a:rPr lang="en-US" baseline="0" dirty="0" smtClean="0"/>
              <a:t> and GO term </a:t>
            </a:r>
            <a:r>
              <a:rPr lang="en-US" dirty="0" smtClean="0"/>
              <a:t>in this</a:t>
            </a:r>
            <a:r>
              <a:rPr lang="en-US" baseline="0" dirty="0" smtClean="0"/>
              <a:t> model – we are in the process of moving to something more sophisticated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Evidence – which might be an assay – is separate to the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C736-9A37-E546-93FD-7692BB8DDD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C736-9A37-E546-93FD-7692BB8DDD8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Thinking in terms of annotating</a:t>
            </a:r>
            <a:r>
              <a:rPr lang="en-US" baseline="0" dirty="0" smtClean="0"/>
              <a:t> individual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C736-9A37-E546-93FD-7692BB8DDD8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8B367-5E82-9C4C-ADB8-CC9C65141C31}" type="slidenum">
              <a:rPr lang="en-US"/>
              <a:pPr/>
              <a:t>3</a:t>
            </a:fld>
            <a:endParaRPr 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has been active for about 12 years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E7500-486D-2244-B3BD-8D4264D5E0C7}" type="slidenum">
              <a:rPr lang="en-US"/>
              <a:pPr/>
              <a:t>4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These GO phrases, or TERMS are linked to genes by expert curators at genome databses.</a:t>
            </a:r>
          </a:p>
          <a:p>
            <a:endParaRPr lang="en-GB"/>
          </a:p>
          <a:p>
            <a:r>
              <a:rPr lang="en-GB"/>
              <a:t>will talk about in more detail later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A8CD5-34FA-B443-839B-429AF7ADD83B}" type="slidenum">
              <a:rPr lang="en-US"/>
              <a:pPr/>
              <a:t>5</a:t>
            </a:fld>
            <a:endParaRPr lang="en-US"/>
          </a:p>
        </p:txBody>
      </p:sp>
      <p:sp>
        <p:nvSpPr>
          <p:cNvPr id="218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individual genome and protein databases submit their genes and proteins annotated to GO terms to a central GO database.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57193-438A-A247-8ED3-3F9D9FD67EF5}" type="slidenum">
              <a:rPr lang="en-US"/>
              <a:pPr/>
              <a:t>6</a:t>
            </a:fld>
            <a:endParaRPr 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DAC3E-1549-D940-B84C-46A0B84AB47B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arrangements for DNA replication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Microarray assays of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hMSCs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from two donors. (A) Hierarchical clustering of differentially expressed genes. Genes that were either up- (236 genes) or down-regulated (230 genes) in spheroids (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Sph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25k) at least twofold compared with their adherent culture counterparts (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Adh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Low and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Adh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High), were used in hierarchical clustering. The most significant Gene Ontology terms for up-regulated genes (red) and down-regulated genes (blue) are shown next to the heat map. (B) Flow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cytometry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of differentially expressed surface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epitopes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on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hMSCs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Abbreviations: as in Fig. 1.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F2CAD-8F0A-104E-AA5F-ACE4E500CABF}" type="slidenum">
              <a:rPr lang="en-US"/>
              <a:pPr/>
              <a:t>9</a:t>
            </a:fld>
            <a:endParaRPr 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CAF93-4474-3843-80CD-0561BD99905D}" type="slidenum">
              <a:rPr lang="en-US"/>
              <a:pPr/>
              <a:t>10</a:t>
            </a:fld>
            <a:endParaRPr lang="en-US"/>
          </a:p>
        </p:txBody>
      </p:sp>
      <p:sp>
        <p:nvSpPr>
          <p:cNvPr id="3143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/>
            <a:r>
              <a:rPr lang="en-US" dirty="0" smtClean="0"/>
              <a:t>some terms, especially lower-level, detailed terms may be specific to a certain group</a:t>
            </a:r>
          </a:p>
          <a:p>
            <a:pPr lvl="2"/>
            <a:r>
              <a:rPr lang="en-US" dirty="0" smtClean="0"/>
              <a:t>e.g. photosynthesis</a:t>
            </a:r>
          </a:p>
          <a:p>
            <a:pPr lvl="1"/>
            <a:r>
              <a:rPr lang="en-US" dirty="0" smtClean="0"/>
              <a:t>But when collapsed up to the higher levels, terms are not dependent on species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552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r>
              <a:rPr lang="en-GB" dirty="0" smtClean="0"/>
              <a:t>Sunday, July 22,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552700" cy="44767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Sunday, July 22,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552700" cy="44767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Sunday, July 22,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552700" cy="44767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Sunday, July 22,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609600" y="6245225"/>
            <a:ext cx="2552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Sunday, July 22, 2012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1325" y="276225"/>
            <a:ext cx="2089150" cy="1149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552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r>
              <a:rPr lang="en-GB" dirty="0" smtClean="0"/>
              <a:t>Sunday, July 22, 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smtClean="0"/>
              <a:t>ICBO Mental Functioning Workshop 2012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32750" y="6253163"/>
            <a:ext cx="671513" cy="447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rebuchet M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rebuchet M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rebuchet M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rebuchet M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None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None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None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Areas of coverage:</a:t>
            </a:r>
          </a:p>
          <a:p>
            <a:pPr lvl="1"/>
            <a:r>
              <a:rPr lang="en-US" dirty="0" smtClean="0"/>
              <a:t>high-level neurological system process, inc. sensory perception, sensory processing, cognition</a:t>
            </a:r>
          </a:p>
          <a:p>
            <a:pPr lvl="1"/>
            <a:r>
              <a:rPr lang="en-US" dirty="0" smtClean="0"/>
              <a:t>transmission of nerve impulse, inc synaptic transmission (needs fleshing out, made more generic)</a:t>
            </a:r>
          </a:p>
          <a:p>
            <a:pPr lvl="1"/>
            <a:r>
              <a:rPr lang="en-US" dirty="0" smtClean="0"/>
              <a:t>functions: neurotransmitter binding/receptor</a:t>
            </a:r>
          </a:p>
          <a:p>
            <a:pPr lvl="2"/>
            <a:r>
              <a:rPr lang="en-US" dirty="0" smtClean="0"/>
              <a:t>c.f. problems with binding to roles</a:t>
            </a:r>
          </a:p>
          <a:p>
            <a:pPr lvl="1"/>
            <a:r>
              <a:rPr lang="en-US" dirty="0" err="1" smtClean="0"/>
              <a:t>behaviour</a:t>
            </a:r>
            <a:r>
              <a:rPr lang="en-US" dirty="0" smtClean="0"/>
              <a:t> (export to NBO?)</a:t>
            </a:r>
          </a:p>
          <a:p>
            <a:r>
              <a:rPr lang="en-US" dirty="0" smtClean="0"/>
              <a:t>annotation efforts</a:t>
            </a:r>
          </a:p>
          <a:p>
            <a:r>
              <a:rPr lang="en-US" dirty="0" smtClean="0"/>
              <a:t>no action potential</a:t>
            </a:r>
          </a:p>
          <a:p>
            <a:r>
              <a:rPr lang="en-US" dirty="0" smtClean="0"/>
              <a:t>cellular component terms</a:t>
            </a:r>
          </a:p>
          <a:p>
            <a:r>
              <a:rPr lang="en-US" dirty="0" err="1" smtClean="0"/>
              <a:t>taxon</a:t>
            </a:r>
            <a:r>
              <a:rPr lang="en-US" dirty="0" smtClean="0"/>
              <a:t> constraints [do we have any for neurobiology?]</a:t>
            </a:r>
          </a:p>
          <a:p>
            <a:r>
              <a:rPr lang="en-US" dirty="0" err="1" smtClean="0"/>
              <a:t>lego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cty-development.jpg"/>
          <p:cNvPicPr>
            <a:picLocks noChangeAspect="1"/>
          </p:cNvPicPr>
          <p:nvPr/>
        </p:nvPicPr>
        <p:blipFill>
          <a:blip r:embed="rId3"/>
          <a:srcRect r="2625"/>
          <a:stretch>
            <a:fillRect/>
          </a:stretch>
        </p:blipFill>
        <p:spPr>
          <a:xfrm>
            <a:off x="0" y="0"/>
            <a:ext cx="9218012" cy="6858000"/>
          </a:xfrm>
          <a:prstGeom prst="rect">
            <a:avLst/>
          </a:prstGeom>
        </p:spPr>
      </p:pic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was developed as a system for annotating genes and proteins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evidence for an annotation is </a:t>
            </a:r>
            <a:r>
              <a:rPr lang="en-US" i="1" dirty="0" smtClean="0"/>
              <a:t>separate</a:t>
            </a:r>
            <a:r>
              <a:rPr lang="en-US" dirty="0" smtClean="0"/>
              <a:t> from the ontology of real processes and components</a:t>
            </a:r>
            <a:endParaRPr lang="en-US" dirty="0"/>
          </a:p>
        </p:txBody>
      </p:sp>
      <p:pic>
        <p:nvPicPr>
          <p:cNvPr id="7" name="Content Placeholder 6" descr="Screen shot 2012-07-22 at 12.18.14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951" r="-1951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an initial core ‘ontology’ terms were added as they were needed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Terms are added in a reflexive manner – in response to requests</a:t>
            </a:r>
          </a:p>
          <a:p>
            <a:pPr lvl="1"/>
            <a:r>
              <a:rPr lang="en-US" dirty="0" smtClean="0"/>
              <a:t>by an ontology developer</a:t>
            </a:r>
          </a:p>
          <a:p>
            <a:pPr lvl="1"/>
            <a:r>
              <a:rPr lang="en-US" dirty="0" smtClean="0"/>
              <a:t>automatically via a ‘template’</a:t>
            </a:r>
          </a:p>
          <a:p>
            <a:r>
              <a:rPr lang="en-US" dirty="0" smtClean="0"/>
              <a:t>small numbers of terms involved for each request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as part of a larger focused ontology/annotation development effort</a:t>
            </a:r>
          </a:p>
          <a:p>
            <a:pPr lvl="1"/>
            <a:r>
              <a:rPr lang="en-US" dirty="0" smtClean="0"/>
              <a:t>transcription</a:t>
            </a:r>
          </a:p>
          <a:p>
            <a:pPr lvl="1"/>
            <a:r>
              <a:rPr lang="en-US" dirty="0" smtClean="0"/>
              <a:t>cardiac conduction</a:t>
            </a:r>
          </a:p>
          <a:p>
            <a:pPr lvl="1"/>
            <a:r>
              <a:rPr lang="en-US" dirty="0" smtClean="0"/>
              <a:t>apoptosis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Leads to an uneven distribution of new terms</a:t>
            </a:r>
          </a:p>
          <a:p>
            <a:r>
              <a:rPr lang="en-US" dirty="0" smtClean="0"/>
              <a:t>Branch depths variable</a:t>
            </a:r>
          </a:p>
          <a:p>
            <a:r>
              <a:rPr lang="en-US" dirty="0" smtClean="0"/>
              <a:t>Bias results from</a:t>
            </a:r>
          </a:p>
          <a:p>
            <a:pPr lvl="1"/>
            <a:r>
              <a:rPr lang="en-US" dirty="0" smtClean="0"/>
              <a:t>annotation focus</a:t>
            </a:r>
          </a:p>
          <a:p>
            <a:pPr lvl="1"/>
            <a:r>
              <a:rPr lang="en-US" dirty="0" smtClean="0"/>
              <a:t>experimental trends</a:t>
            </a:r>
            <a:endParaRPr lang="en-US" dirty="0" smtClean="0"/>
          </a:p>
          <a:p>
            <a:pPr lvl="1"/>
            <a:r>
              <a:rPr lang="en-US" dirty="0" smtClean="0"/>
              <a:t>species </a:t>
            </a:r>
            <a:r>
              <a:rPr lang="en-US" dirty="0" smtClean="0"/>
              <a:t>producing annotation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Terms also reflect the types of experiment being annotated</a:t>
            </a:r>
          </a:p>
          <a:p>
            <a:r>
              <a:rPr lang="en-US" dirty="0" smtClean="0"/>
              <a:t>Annotation is for the underlying biological process, not the </a:t>
            </a:r>
            <a:r>
              <a:rPr lang="en-US" dirty="0" smtClean="0"/>
              <a:t>assay</a:t>
            </a:r>
            <a:endParaRPr lang="en-US" dirty="0" smtClean="0"/>
          </a:p>
          <a:p>
            <a:r>
              <a:rPr lang="en-US" dirty="0" smtClean="0"/>
              <a:t>Often </a:t>
            </a:r>
            <a:r>
              <a:rPr lang="en-US" dirty="0" smtClean="0"/>
              <a:t>you</a:t>
            </a:r>
            <a:r>
              <a:rPr lang="en-US" dirty="0" smtClean="0"/>
              <a:t> are limited </a:t>
            </a:r>
            <a:r>
              <a:rPr lang="en-US" dirty="0" smtClean="0"/>
              <a:t>in the statements you can make from the assay</a:t>
            </a:r>
            <a:endParaRPr lang="en-US" dirty="0"/>
          </a:p>
        </p:txBody>
      </p:sp>
      <p:pic>
        <p:nvPicPr>
          <p:cNvPr id="16" name="Content Placeholder 15" descr="6903971498832106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29" b="-5129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e.g. knock out gene A to create a mutant, observe </a:t>
            </a:r>
            <a:r>
              <a:rPr lang="en-US" dirty="0" smtClean="0"/>
              <a:t>effect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Mental</a:t>
            </a:r>
            <a:r>
              <a:rPr lang="en-US" dirty="0" smtClean="0"/>
              <a:t> Functioning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the Gene Ontology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Jane </a:t>
            </a:r>
            <a:r>
              <a:rPr lang="en-US" dirty="0" smtClean="0"/>
              <a:t>Lomax</a:t>
            </a:r>
          </a:p>
          <a:p>
            <a:pPr algn="l"/>
            <a:r>
              <a:rPr lang="en-US" dirty="0" smtClean="0"/>
              <a:t>EMBL</a:t>
            </a:r>
            <a:r>
              <a:rPr lang="en-US" dirty="0" smtClean="0"/>
              <a:t>-EBI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2-07-19 at 16.24.33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2531" r="-2531"/>
          <a:stretch>
            <a:fillRect/>
          </a:stretch>
        </p:blipFill>
        <p:spPr>
          <a:xfrm>
            <a:off x="0" y="1165225"/>
            <a:ext cx="8229600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  <p:pic>
        <p:nvPicPr>
          <p:cNvPr id="6" name="Picture 5" descr="Screen shot 2012-07-22 at 12.12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9374"/>
            <a:ext cx="9144000" cy="199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is all that you can deduce from this experiment – that when this gene is not present, perception of pain is impaired</a:t>
            </a:r>
          </a:p>
          <a:p>
            <a:r>
              <a:rPr lang="en-US" dirty="0" smtClean="0"/>
              <a:t>We can say nothing about the underlying process</a:t>
            </a:r>
          </a:p>
          <a:p>
            <a:r>
              <a:rPr lang="en-US" dirty="0" smtClean="0"/>
              <a:t>This seems to be quite characteristic of neurobiology in GO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21 at 21.04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92" y="0"/>
            <a:ext cx="8210616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21 at 21.09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271"/>
            <a:ext cx="9144000" cy="462145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has several areas that reference neurobiology:</a:t>
            </a:r>
          </a:p>
          <a:p>
            <a:pPr lvl="1"/>
            <a:r>
              <a:rPr lang="en-US" dirty="0" smtClean="0"/>
              <a:t>high-level neurological system process, including </a:t>
            </a:r>
            <a:r>
              <a:rPr lang="en-US" dirty="0" err="1" smtClean="0"/>
              <a:t>behaviour</a:t>
            </a:r>
            <a:r>
              <a:rPr lang="en-US" dirty="0" smtClean="0"/>
              <a:t>, cognition, sensory perception, sensory processing</a:t>
            </a:r>
          </a:p>
          <a:p>
            <a:pPr lvl="1"/>
            <a:r>
              <a:rPr lang="en-US" dirty="0" smtClean="0"/>
              <a:t>cell-level processes: transmission of nerve impulse,</a:t>
            </a:r>
            <a:r>
              <a:rPr lang="en-US" dirty="0" smtClean="0"/>
              <a:t> synaptic </a:t>
            </a:r>
            <a:r>
              <a:rPr lang="en-US" dirty="0" smtClean="0"/>
              <a:t>transmission</a:t>
            </a:r>
          </a:p>
          <a:p>
            <a:pPr lvl="1"/>
            <a:r>
              <a:rPr lang="en-US" dirty="0" smtClean="0"/>
              <a:t>functions: neurotransmitter binding/receptor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higher level terms e.g. </a:t>
            </a:r>
            <a:r>
              <a:rPr lang="en-US" dirty="0" err="1"/>
              <a:t>b</a:t>
            </a:r>
            <a:r>
              <a:rPr lang="en-US" dirty="0" err="1" smtClean="0"/>
              <a:t>ehaviour</a:t>
            </a:r>
            <a:r>
              <a:rPr lang="en-US" dirty="0" smtClean="0"/>
              <a:t>/cognition are borderline out-of-scope for GO</a:t>
            </a:r>
          </a:p>
          <a:p>
            <a:pPr lvl="1"/>
            <a:r>
              <a:rPr lang="en-US" dirty="0" err="1" smtClean="0"/>
              <a:t>behaviour</a:t>
            </a:r>
            <a:r>
              <a:rPr lang="en-US" dirty="0" smtClean="0"/>
              <a:t> already described in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err="1" smtClean="0"/>
              <a:t>eurobehaviour</a:t>
            </a:r>
            <a:r>
              <a:rPr lang="en-US" dirty="0" smtClean="0"/>
              <a:t> </a:t>
            </a:r>
            <a:r>
              <a:rPr lang="en-US" dirty="0" smtClean="0"/>
              <a:t>O</a:t>
            </a:r>
            <a:r>
              <a:rPr lang="en-US" dirty="0" smtClean="0"/>
              <a:t>ntology </a:t>
            </a:r>
            <a:r>
              <a:rPr lang="en-US" dirty="0" smtClean="0"/>
              <a:t>(NBO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Others?</a:t>
            </a:r>
            <a:endParaRPr lang="en-US" dirty="0" smtClean="0"/>
          </a:p>
          <a:p>
            <a:pPr lvl="1"/>
            <a:r>
              <a:rPr lang="en-US" dirty="0" smtClean="0"/>
              <a:t>possibly </a:t>
            </a:r>
            <a:r>
              <a:rPr lang="en-US" dirty="0" smtClean="0"/>
              <a:t>MIREOT </a:t>
            </a:r>
            <a:r>
              <a:rPr lang="en-US" dirty="0" smtClean="0"/>
              <a:t>into GO although some technical issues with id spaces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sensory processing steps </a:t>
            </a:r>
            <a:r>
              <a:rPr lang="en-US" dirty="0" smtClean="0"/>
              <a:t>are </a:t>
            </a:r>
            <a:r>
              <a:rPr lang="en-US" dirty="0" smtClean="0"/>
              <a:t>unknown, whereas the detection process is often well-characterized e.g.  </a:t>
            </a:r>
            <a:endParaRPr lang="en-US" dirty="0"/>
          </a:p>
        </p:txBody>
      </p:sp>
      <p:pic>
        <p:nvPicPr>
          <p:cNvPr id="4" name="Picture 3" descr="Screen shot 2012-07-19 at 22.42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3784187"/>
            <a:ext cx="6489700" cy="15621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Moves into more granular, molecular processes:</a:t>
            </a:r>
          </a:p>
          <a:p>
            <a:pPr lvl="1"/>
            <a:r>
              <a:rPr lang="en-US" dirty="0" smtClean="0"/>
              <a:t>transmission of nerve </a:t>
            </a:r>
            <a:r>
              <a:rPr lang="en-US" dirty="0" smtClean="0"/>
              <a:t>impulse</a:t>
            </a:r>
          </a:p>
          <a:p>
            <a:pPr lvl="1"/>
            <a:r>
              <a:rPr lang="en-US" dirty="0" smtClean="0"/>
              <a:t>synaptic </a:t>
            </a:r>
            <a:r>
              <a:rPr lang="en-US" dirty="0" smtClean="0"/>
              <a:t>transmission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core processes are not fully modeled or annotated right now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granular still – the realization of functions within these processes, e.g.</a:t>
            </a:r>
          </a:p>
          <a:p>
            <a:pPr lvl="1"/>
            <a:r>
              <a:rPr lang="en-US" dirty="0" smtClean="0"/>
              <a:t>binding of neurotransmitter to receptor</a:t>
            </a:r>
          </a:p>
          <a:p>
            <a:pPr lvl="1"/>
            <a:r>
              <a:rPr lang="en-US" dirty="0" smtClean="0"/>
              <a:t>neurotransmitter transporters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the Gene Ontology?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Well established ontology for ‘normal’ processes, functions and </a:t>
            </a:r>
            <a:r>
              <a:rPr lang="en-GB" dirty="0" err="1" smtClean="0"/>
              <a:t>subcellular</a:t>
            </a:r>
            <a:r>
              <a:rPr lang="en-GB" dirty="0" smtClean="0"/>
              <a:t> components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21 at 14.57.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021"/>
            <a:ext cx="9144000" cy="544795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potential problem here is the use of roles (neurotransmitter) in classification </a:t>
            </a:r>
          </a:p>
          <a:p>
            <a:r>
              <a:rPr lang="en-US" dirty="0" smtClean="0"/>
              <a:t>by classifying e.g. acetylcholine binding as neurotransmitter binding </a:t>
            </a:r>
          </a:p>
          <a:p>
            <a:r>
              <a:rPr lang="en-US" dirty="0" smtClean="0"/>
              <a:t>acetylcholine only acts as a neurotransmitter in certain contexts</a:t>
            </a:r>
          </a:p>
          <a:p>
            <a:r>
              <a:rPr lang="en-US" dirty="0" smtClean="0"/>
              <a:t>In the gut it can act as vasodilator</a:t>
            </a:r>
          </a:p>
          <a:p>
            <a:r>
              <a:rPr lang="en-US" dirty="0" smtClean="0"/>
              <a:t>So for an instance of acetylcholine binding in the gut, the inference acetylcholine binding</a:t>
            </a:r>
            <a:r>
              <a:rPr lang="en-US" dirty="0" smtClean="0"/>
              <a:t> </a:t>
            </a:r>
            <a:r>
              <a:rPr lang="en-US" dirty="0" err="1" smtClean="0"/>
              <a:t>is_a</a:t>
            </a:r>
            <a:r>
              <a:rPr lang="en-US" dirty="0" smtClean="0"/>
              <a:t> neurotransmitter binding is incorrect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solution is to make context-specific subtypes e.g.</a:t>
            </a:r>
          </a:p>
          <a:p>
            <a:pPr lvl="1"/>
            <a:r>
              <a:rPr lang="en-US" dirty="0" smtClean="0"/>
              <a:t>acetylcholine binding involved in synaptic transmission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Parts of neurons in scope for GO</a:t>
            </a:r>
          </a:p>
          <a:p>
            <a:r>
              <a:rPr lang="en-US" smtClean="0"/>
              <a:t>Working with NIF to add missing components</a:t>
            </a:r>
          </a:p>
          <a:p>
            <a:r>
              <a:rPr lang="en-US" smtClean="0"/>
              <a:t>Need relationships to specific cell types in CL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High-level neural processes and </a:t>
            </a:r>
            <a:r>
              <a:rPr lang="en-US" dirty="0" err="1" smtClean="0"/>
              <a:t>behaviours</a:t>
            </a:r>
            <a:r>
              <a:rPr lang="en-US" dirty="0" smtClean="0"/>
              <a:t> better covered by ontologies outside GO</a:t>
            </a:r>
          </a:p>
          <a:p>
            <a:r>
              <a:rPr lang="en-US" dirty="0" smtClean="0"/>
              <a:t>Core neuron processes in GO need better ontology modeling and annotation</a:t>
            </a:r>
          </a:p>
          <a:p>
            <a:r>
              <a:rPr lang="en-US" dirty="0" smtClean="0"/>
              <a:t>Most annotation is from model organisms, from mutant phenotypes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r>
              <a:rPr lang="en-US" dirty="0" smtClean="0"/>
              <a:t>to David Hill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Gene Ontology?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Genes</a:t>
            </a:r>
            <a:r>
              <a:rPr lang="en-GB" dirty="0" smtClean="0"/>
              <a:t> and proteins annotated with </a:t>
            </a:r>
            <a:r>
              <a:rPr lang="en-GB" dirty="0"/>
              <a:t>GO terms by trained curators at genome databases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Also </a:t>
            </a:r>
            <a:r>
              <a:rPr lang="en-GB" dirty="0"/>
              <a:t>created automatically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ICBO Mental Functioning Workshop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10325"/>
            <a:ext cx="2552700" cy="447675"/>
          </a:xfrm>
        </p:spPr>
        <p:txBody>
          <a:bodyPr/>
          <a:lstStyle/>
          <a:p>
            <a:r>
              <a:rPr lang="en-GB" smtClean="0"/>
              <a:t>Sunday, July 22, 2012</a:t>
            </a:r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143250" y="2714625"/>
            <a:ext cx="2543175" cy="2338388"/>
            <a:chOff x="1980" y="1710"/>
            <a:chExt cx="1602" cy="147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80" y="1710"/>
              <a:ext cx="1274" cy="1124"/>
              <a:chOff x="690" y="1446"/>
              <a:chExt cx="1274" cy="1124"/>
            </a:xfrm>
          </p:grpSpPr>
          <p:sp>
            <p:nvSpPr>
              <p:cNvPr id="217092" name="Rectangle 4"/>
              <p:cNvSpPr>
                <a:spLocks noChangeArrowheads="1"/>
              </p:cNvSpPr>
              <p:nvPr/>
            </p:nvSpPr>
            <p:spPr bwMode="auto">
              <a:xfrm>
                <a:off x="690" y="1446"/>
                <a:ext cx="594" cy="4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93" name="Rectangle 5"/>
              <p:cNvSpPr>
                <a:spLocks noChangeArrowheads="1"/>
              </p:cNvSpPr>
              <p:nvPr/>
            </p:nvSpPr>
            <p:spPr bwMode="auto">
              <a:xfrm>
                <a:off x="826" y="1582"/>
                <a:ext cx="594" cy="4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94" name="Rectangle 6"/>
              <p:cNvSpPr>
                <a:spLocks noChangeArrowheads="1"/>
              </p:cNvSpPr>
              <p:nvPr/>
            </p:nvSpPr>
            <p:spPr bwMode="auto">
              <a:xfrm>
                <a:off x="962" y="1718"/>
                <a:ext cx="594" cy="4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95" name="Rectangle 7"/>
              <p:cNvSpPr>
                <a:spLocks noChangeArrowheads="1"/>
              </p:cNvSpPr>
              <p:nvPr/>
            </p:nvSpPr>
            <p:spPr bwMode="auto">
              <a:xfrm>
                <a:off x="1098" y="1854"/>
                <a:ext cx="594" cy="4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96" name="Rectangle 8"/>
              <p:cNvSpPr>
                <a:spLocks noChangeArrowheads="1"/>
              </p:cNvSpPr>
              <p:nvPr/>
            </p:nvSpPr>
            <p:spPr bwMode="auto">
              <a:xfrm>
                <a:off x="1234" y="1990"/>
                <a:ext cx="594" cy="4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97" name="Rectangle 9"/>
              <p:cNvSpPr>
                <a:spLocks noChangeArrowheads="1"/>
              </p:cNvSpPr>
              <p:nvPr/>
            </p:nvSpPr>
            <p:spPr bwMode="auto">
              <a:xfrm>
                <a:off x="1370" y="2126"/>
                <a:ext cx="594" cy="4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7111" name="Text Box 23"/>
            <p:cNvSpPr txBox="1">
              <a:spLocks noChangeArrowheads="1"/>
            </p:cNvSpPr>
            <p:nvPr/>
          </p:nvSpPr>
          <p:spPr bwMode="auto">
            <a:xfrm>
              <a:off x="2742" y="2478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000"/>
                <a:t>gene -&gt; GO term</a:t>
              </a:r>
              <a:endParaRPr lang="en-US" sz="1000"/>
            </a:p>
          </p:txBody>
        </p:sp>
        <p:sp>
          <p:nvSpPr>
            <p:cNvPr id="217112" name="Text Box 24"/>
            <p:cNvSpPr txBox="1">
              <a:spLocks noChangeArrowheads="1"/>
            </p:cNvSpPr>
            <p:nvPr/>
          </p:nvSpPr>
          <p:spPr bwMode="auto">
            <a:xfrm>
              <a:off x="2280" y="2952"/>
              <a:ext cx="13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associated genes</a:t>
              </a:r>
              <a:endParaRPr lang="en-US"/>
            </a:p>
          </p:txBody>
        </p:sp>
      </p:grp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 annotations</a:t>
            </a:r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168900" y="2762250"/>
            <a:ext cx="3660775" cy="1714500"/>
            <a:chOff x="3256" y="1740"/>
            <a:chExt cx="2306" cy="1080"/>
          </a:xfrm>
        </p:grpSpPr>
        <p:sp>
          <p:nvSpPr>
            <p:cNvPr id="217107" name="Line 19"/>
            <p:cNvSpPr>
              <a:spLocks noChangeShapeType="1"/>
            </p:cNvSpPr>
            <p:nvPr/>
          </p:nvSpPr>
          <p:spPr bwMode="auto">
            <a:xfrm>
              <a:off x="3256" y="2200"/>
              <a:ext cx="762" cy="1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08" name="Oval 20"/>
            <p:cNvSpPr>
              <a:spLocks noChangeArrowheads="1"/>
            </p:cNvSpPr>
            <p:nvPr/>
          </p:nvSpPr>
          <p:spPr bwMode="auto">
            <a:xfrm>
              <a:off x="4092" y="1740"/>
              <a:ext cx="1188" cy="108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217109" name="Text Box 21"/>
            <p:cNvSpPr txBox="1">
              <a:spLocks noChangeArrowheads="1"/>
            </p:cNvSpPr>
            <p:nvPr/>
          </p:nvSpPr>
          <p:spPr bwMode="auto">
            <a:xfrm>
              <a:off x="4218" y="2136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GO database</a:t>
              </a:r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76225" y="1838325"/>
            <a:ext cx="3876675" cy="4689475"/>
            <a:chOff x="174" y="1158"/>
            <a:chExt cx="2442" cy="2954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606" y="1158"/>
              <a:ext cx="2010" cy="2392"/>
              <a:chOff x="606" y="1158"/>
              <a:chExt cx="2010" cy="2392"/>
            </a:xfrm>
          </p:grpSpPr>
          <p:sp>
            <p:nvSpPr>
              <p:cNvPr id="217098" name="Line 10"/>
              <p:cNvSpPr>
                <a:spLocks noChangeShapeType="1"/>
              </p:cNvSpPr>
              <p:nvPr/>
            </p:nvSpPr>
            <p:spPr bwMode="auto">
              <a:xfrm>
                <a:off x="1038" y="1446"/>
                <a:ext cx="1170" cy="642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99" name="Line 11"/>
              <p:cNvSpPr>
                <a:spLocks noChangeShapeType="1"/>
              </p:cNvSpPr>
              <p:nvPr/>
            </p:nvSpPr>
            <p:spPr bwMode="auto">
              <a:xfrm>
                <a:off x="1072" y="2032"/>
                <a:ext cx="1272" cy="192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00" name="Line 12"/>
              <p:cNvSpPr>
                <a:spLocks noChangeShapeType="1"/>
              </p:cNvSpPr>
              <p:nvPr/>
            </p:nvSpPr>
            <p:spPr bwMode="auto">
              <a:xfrm flipV="1">
                <a:off x="1052" y="2360"/>
                <a:ext cx="1428" cy="27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01" name="Line 13"/>
              <p:cNvSpPr>
                <a:spLocks noChangeShapeType="1"/>
              </p:cNvSpPr>
              <p:nvPr/>
            </p:nvSpPr>
            <p:spPr bwMode="auto">
              <a:xfrm flipV="1">
                <a:off x="1068" y="2496"/>
                <a:ext cx="1548" cy="762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606" y="1158"/>
                <a:ext cx="666" cy="2392"/>
                <a:chOff x="606" y="1158"/>
                <a:chExt cx="666" cy="2392"/>
              </a:xfrm>
            </p:grpSpPr>
            <p:sp>
              <p:nvSpPr>
                <p:cNvPr id="217103" name="Oval 15"/>
                <p:cNvSpPr>
                  <a:spLocks noChangeArrowheads="1"/>
                </p:cNvSpPr>
                <p:nvPr/>
              </p:nvSpPr>
              <p:spPr bwMode="auto">
                <a:xfrm>
                  <a:off x="606" y="1158"/>
                  <a:ext cx="666" cy="6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round/>
                  <a:headEnd/>
                  <a:tailEnd/>
                </a:ln>
                <a:effectLst/>
                <a:scene3d>
                  <a:camera prst="legacyPerspectiveFront">
                    <a:rot lat="20099999" lon="20099999" rev="0"/>
                  </a:camera>
                  <a:lightRig rig="legacyFlat2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2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217104" name="Oval 16"/>
                <p:cNvSpPr>
                  <a:spLocks noChangeArrowheads="1"/>
                </p:cNvSpPr>
                <p:nvPr/>
              </p:nvSpPr>
              <p:spPr bwMode="auto">
                <a:xfrm>
                  <a:off x="606" y="1730"/>
                  <a:ext cx="666" cy="6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round/>
                  <a:headEnd/>
                  <a:tailEnd/>
                </a:ln>
                <a:effectLst/>
                <a:scene3d>
                  <a:camera prst="legacyPerspectiveFront">
                    <a:rot lat="20099999" lon="20099999" rev="0"/>
                  </a:camera>
                  <a:lightRig rig="legacyFlat2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2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217105" name="Oval 17"/>
                <p:cNvSpPr>
                  <a:spLocks noChangeArrowheads="1"/>
                </p:cNvSpPr>
                <p:nvPr/>
              </p:nvSpPr>
              <p:spPr bwMode="auto">
                <a:xfrm>
                  <a:off x="606" y="2304"/>
                  <a:ext cx="666" cy="6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round/>
                  <a:headEnd/>
                  <a:tailEnd/>
                </a:ln>
                <a:effectLst/>
                <a:scene3d>
                  <a:camera prst="legacyPerspectiveFront">
                    <a:rot lat="20099999" lon="20099999" rev="0"/>
                  </a:camera>
                  <a:lightRig rig="legacyFlat2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2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217106" name="Oval 18"/>
                <p:cNvSpPr>
                  <a:spLocks noChangeArrowheads="1"/>
                </p:cNvSpPr>
                <p:nvPr/>
              </p:nvSpPr>
              <p:spPr bwMode="auto">
                <a:xfrm>
                  <a:off x="606" y="2902"/>
                  <a:ext cx="666" cy="6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round/>
                  <a:headEnd/>
                  <a:tailEnd/>
                </a:ln>
                <a:effectLst/>
                <a:scene3d>
                  <a:camera prst="legacyPerspectiveFront">
                    <a:rot lat="20099999" lon="20099999" rev="0"/>
                  </a:camera>
                  <a:lightRig rig="legacyFlat2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2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7110" name="Text Box 22"/>
            <p:cNvSpPr txBox="1">
              <a:spLocks noChangeArrowheads="1"/>
            </p:cNvSpPr>
            <p:nvPr/>
          </p:nvSpPr>
          <p:spPr bwMode="auto">
            <a:xfrm>
              <a:off x="174" y="3708"/>
              <a:ext cx="15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genome and protein databases</a:t>
              </a:r>
              <a:endParaRPr lang="en-US"/>
            </a:p>
          </p:txBody>
        </p:sp>
      </p:grpSp>
      <p:sp>
        <p:nvSpPr>
          <p:cNvPr id="217113" name="Rectangle 25"/>
          <p:cNvSpPr>
            <a:spLocks noChangeArrowheads="1"/>
          </p:cNvSpPr>
          <p:nvPr/>
        </p:nvSpPr>
        <p:spPr bwMode="auto">
          <a:xfrm>
            <a:off x="431800" y="6464300"/>
            <a:ext cx="22733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Gene Ontology?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Allows biologists to make queries across large numbers of </a:t>
            </a:r>
            <a:r>
              <a:rPr lang="en-GB" dirty="0" smtClean="0"/>
              <a:t>genes and across species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 structure</a:t>
            </a:r>
            <a:endParaRPr lang="en-US"/>
          </a:p>
        </p:txBody>
      </p:sp>
      <p:pic>
        <p:nvPicPr>
          <p:cNvPr id="10" name="Content Placeholder 9" descr="screenshot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4320" r="-4320"/>
          <a:stretch>
            <a:fillRect/>
          </a:stretch>
        </p:blipFill>
        <p:spPr/>
      </p:pic>
      <p:sp>
        <p:nvSpPr>
          <p:cNvPr id="1433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GB" sz="2800" dirty="0" smtClean="0"/>
              <a:t>terms </a:t>
            </a:r>
            <a:r>
              <a:rPr lang="en-GB" sz="2800" dirty="0"/>
              <a:t>are related within a hierarchy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Microarray assays of </a:t>
            </a:r>
            <a:r>
              <a:rPr lang="en-GB" sz="15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hMSCs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from two donors.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" y="5943504"/>
            <a:ext cx="9106560" cy="943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1360" y="979303"/>
            <a:ext cx="412560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136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Bartosh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T J et al. PNAS 2010;107:13724-13729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©2010 by National Academy of Sciences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Sunday, July 22, 2012</a:t>
            </a:r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</a:t>
            </a:r>
            <a:r>
              <a:rPr lang="en-GB" dirty="0" smtClean="0"/>
              <a:t>slims</a:t>
            </a:r>
            <a:endParaRPr lang="en-US" dirty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 anchor="ctr"/>
          <a:lstStyle/>
          <a:p>
            <a:r>
              <a:rPr lang="en-GB" sz="2800" dirty="0" smtClean="0"/>
              <a:t>Classification at </a:t>
            </a:r>
            <a:r>
              <a:rPr lang="en-GB" sz="2800" dirty="0"/>
              <a:t>user-defined </a:t>
            </a:r>
            <a:r>
              <a:rPr lang="en-GB" sz="2800" dirty="0" smtClean="0"/>
              <a:t>levels (slims)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ICBO Mental Functioning Workshop 2012</a:t>
            </a:r>
            <a:endParaRPr lang="en-US" dirty="0"/>
          </a:p>
        </p:txBody>
      </p:sp>
      <p:pic>
        <p:nvPicPr>
          <p:cNvPr id="8" name="Content Placeholder 7" descr="Screen shot 2012-07-22 at 10.47.46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9996" b="-999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ne's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2007-06_gene-expression-analysis_JL.potx</Template>
  <TotalTime>6180</TotalTime>
  <Words>1198</Words>
  <Application>Microsoft Macintosh PowerPoint</Application>
  <PresentationFormat>On-screen Show (4:3)</PresentationFormat>
  <Paragraphs>170</Paragraphs>
  <Slides>35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Jane's master</vt:lpstr>
      <vt:lpstr>Plan</vt:lpstr>
      <vt:lpstr>Mental Functioning and the Gene Ontology</vt:lpstr>
      <vt:lpstr>What is the Gene Ontology?</vt:lpstr>
      <vt:lpstr>What is the Gene Ontology?</vt:lpstr>
      <vt:lpstr>GO annotations</vt:lpstr>
      <vt:lpstr>What is the Gene Ontology?</vt:lpstr>
      <vt:lpstr>GO structure</vt:lpstr>
      <vt:lpstr>Slide 8</vt:lpstr>
      <vt:lpstr>GO slims</vt:lpstr>
      <vt:lpstr>Slide 10</vt:lpstr>
      <vt:lpstr>History</vt:lpstr>
      <vt:lpstr>Slide 12</vt:lpstr>
      <vt:lpstr>Evidence</vt:lpstr>
      <vt:lpstr>Evolution of GO</vt:lpstr>
      <vt:lpstr>Evolution of GO</vt:lpstr>
      <vt:lpstr>Evolution of GO</vt:lpstr>
      <vt:lpstr>Evolution of GO</vt:lpstr>
      <vt:lpstr>Evolution of GO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cellular components</vt:lpstr>
      <vt:lpstr>Conclusions</vt:lpstr>
      <vt:lpstr>Slide 35</vt:lpstr>
    </vt:vector>
  </TitlesOfParts>
  <Company>EBI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</dc:title>
  <dc:creator>Jane Lomax</dc:creator>
  <cp:lastModifiedBy>Jane Lomax</cp:lastModifiedBy>
  <cp:revision>5</cp:revision>
  <dcterms:created xsi:type="dcterms:W3CDTF">2012-07-21T19:10:02Z</dcterms:created>
  <dcterms:modified xsi:type="dcterms:W3CDTF">2012-07-22T20:15:24Z</dcterms:modified>
</cp:coreProperties>
</file>