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5" r:id="rId3"/>
    <p:sldId id="267" r:id="rId4"/>
    <p:sldId id="263" r:id="rId5"/>
    <p:sldId id="268" r:id="rId6"/>
    <p:sldId id="269" r:id="rId7"/>
    <p:sldId id="270" r:id="rId8"/>
    <p:sldId id="271" r:id="rId9"/>
    <p:sldId id="272" r:id="rId10"/>
    <p:sldId id="273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3" d="100"/>
          <a:sy n="133" d="100"/>
        </p:scale>
        <p:origin x="-1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37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39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2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87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7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81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9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98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66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3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F8B6D-DB10-6741-AC57-1675F9A2E080}" type="datetimeFigureOut">
              <a:rPr lang="en-US" smtClean="0"/>
              <a:t>10/6/12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03C97-5199-2C4A-89A4-77C6EF125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5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18165"/>
            <a:ext cx="6706662" cy="51976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Increased expressivity in GO annotations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324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BFO 2, Graz release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5292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BFO 2 development centered in Buffalo</a:t>
            </a:r>
          </a:p>
          <a:p>
            <a:r>
              <a:rPr lang="en-US" dirty="0" smtClean="0"/>
              <a:t>BFO 2 has no generic part_of / has_part relation</a:t>
            </a:r>
          </a:p>
          <a:p>
            <a:r>
              <a:rPr lang="en-US" dirty="0" smtClean="0"/>
              <a:t>Instead:</a:t>
            </a:r>
          </a:p>
          <a:p>
            <a:pPr lvl="1"/>
            <a:r>
              <a:rPr lang="en-US" b="1" dirty="0" smtClean="0"/>
              <a:t>part of continuant at all times</a:t>
            </a:r>
          </a:p>
          <a:p>
            <a:pPr lvl="1"/>
            <a:r>
              <a:rPr lang="en-US" b="1" dirty="0"/>
              <a:t>p</a:t>
            </a:r>
            <a:r>
              <a:rPr lang="en-US" b="1" dirty="0" smtClean="0"/>
              <a:t>art of continuant at all times that whole exists</a:t>
            </a:r>
          </a:p>
          <a:p>
            <a:pPr lvl="1"/>
            <a:r>
              <a:rPr lang="en-US" b="1" dirty="0" smtClean="0"/>
              <a:t>part of continuant at some times</a:t>
            </a:r>
          </a:p>
          <a:p>
            <a:pPr lvl="1"/>
            <a:r>
              <a:rPr lang="en-US" b="1" dirty="0" smtClean="0"/>
              <a:t>has continuant part at some times</a:t>
            </a:r>
          </a:p>
          <a:p>
            <a:pPr lvl="1"/>
            <a:r>
              <a:rPr lang="en-US" b="1" dirty="0"/>
              <a:t>h</a:t>
            </a:r>
            <a:r>
              <a:rPr lang="en-US" b="1" dirty="0" smtClean="0"/>
              <a:t>as continuant part of at all times that part exists</a:t>
            </a:r>
          </a:p>
          <a:p>
            <a:pPr lvl="1"/>
            <a:r>
              <a:rPr lang="en-US" b="1" dirty="0" smtClean="0"/>
              <a:t>has continuant part at all times</a:t>
            </a:r>
          </a:p>
          <a:p>
            <a:pPr lvl="1"/>
            <a:r>
              <a:rPr lang="en-US" b="1" dirty="0"/>
              <a:t>p</a:t>
            </a:r>
            <a:r>
              <a:rPr lang="en-US" b="1" dirty="0" smtClean="0"/>
              <a:t>art of </a:t>
            </a:r>
            <a:r>
              <a:rPr lang="en-US" b="1" dirty="0" err="1" smtClean="0"/>
              <a:t>occurrent</a:t>
            </a:r>
            <a:endParaRPr lang="en-US" b="1" dirty="0" smtClean="0"/>
          </a:p>
          <a:p>
            <a:pPr lvl="1"/>
            <a:r>
              <a:rPr lang="en-US" b="1" dirty="0" smtClean="0"/>
              <a:t>has </a:t>
            </a:r>
            <a:r>
              <a:rPr lang="en-US" b="1" dirty="0" err="1" smtClean="0"/>
              <a:t>occurrent</a:t>
            </a:r>
            <a:r>
              <a:rPr lang="en-US" b="1" dirty="0" smtClean="0"/>
              <a:t> part</a:t>
            </a:r>
          </a:p>
          <a:p>
            <a:r>
              <a:rPr lang="en-US" dirty="0" smtClean="0"/>
              <a:t>Note:</a:t>
            </a:r>
          </a:p>
          <a:p>
            <a:pPr lvl="1"/>
            <a:r>
              <a:rPr lang="en-US" b="1" i="1" dirty="0" smtClean="0"/>
              <a:t>None of these </a:t>
            </a:r>
            <a:r>
              <a:rPr lang="en-US" dirty="0" smtClean="0"/>
              <a:t>work for the relationship between a nucleus and a cell</a:t>
            </a:r>
          </a:p>
          <a:p>
            <a:pPr lvl="2"/>
            <a:r>
              <a:rPr lang="en-US" dirty="0" smtClean="0"/>
              <a:t>It’s to do with transfer between containers; see </a:t>
            </a:r>
            <a:r>
              <a:rPr lang="en-US" dirty="0" err="1" smtClean="0"/>
              <a:t>bfo</a:t>
            </a:r>
            <a:r>
              <a:rPr lang="en-US" dirty="0" smtClean="0"/>
              <a:t> mail list for gory details..</a:t>
            </a:r>
          </a:p>
          <a:p>
            <a:pPr lvl="2"/>
            <a:r>
              <a:rPr lang="en-US" dirty="0" smtClean="0"/>
              <a:t>BFO2 takes a position on time and identity that makes other things difficult for us</a:t>
            </a:r>
          </a:p>
          <a:p>
            <a:r>
              <a:rPr lang="en-US" dirty="0" smtClean="0"/>
              <a:t>Our position:</a:t>
            </a:r>
          </a:p>
          <a:p>
            <a:pPr lvl="1"/>
            <a:r>
              <a:rPr lang="en-US" dirty="0" smtClean="0"/>
              <a:t>We are not ready to commit to BFO 2 at this time</a:t>
            </a:r>
          </a:p>
          <a:p>
            <a:pPr lvl="1"/>
            <a:r>
              <a:rPr lang="en-US" dirty="0" smtClean="0"/>
              <a:t>We will provide converters for people who want to use GO+BFO2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002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0"/>
            <a:ext cx="53238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76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LEGO model expressed as UML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700" y="1766135"/>
            <a:ext cx="50419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38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LEGO is a subset of RDF/OWL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17716" y="1600200"/>
            <a:ext cx="1869083" cy="4525963"/>
          </a:xfrm>
        </p:spPr>
        <p:txBody>
          <a:bodyPr>
            <a:normAutofit/>
          </a:bodyPr>
          <a:lstStyle/>
          <a:p>
            <a:r>
              <a:rPr lang="en-US" sz="1400" dirty="0" smtClean="0"/>
              <a:t>Naturally extends GO model</a:t>
            </a:r>
          </a:p>
          <a:p>
            <a:r>
              <a:rPr lang="en-US" sz="1400" dirty="0" smtClean="0"/>
              <a:t>Uses same relations as extended GO</a:t>
            </a:r>
          </a:p>
          <a:p>
            <a:pPr lvl="1"/>
            <a:r>
              <a:rPr lang="en-US" sz="1000" dirty="0" smtClean="0"/>
              <a:t>occurs_in</a:t>
            </a:r>
          </a:p>
          <a:p>
            <a:pPr lvl="1"/>
            <a:r>
              <a:rPr lang="en-US" sz="1000" dirty="0"/>
              <a:t>p</a:t>
            </a:r>
            <a:r>
              <a:rPr lang="en-US" sz="1000" dirty="0" smtClean="0"/>
              <a:t>art_of</a:t>
            </a:r>
          </a:p>
          <a:p>
            <a:r>
              <a:rPr lang="en-US" sz="1400" dirty="0" smtClean="0"/>
              <a:t>Can use the same </a:t>
            </a:r>
            <a:r>
              <a:rPr lang="en-US" sz="1400" dirty="0" err="1" smtClean="0"/>
              <a:t>toolchain</a:t>
            </a:r>
            <a:r>
              <a:rPr lang="en-US" sz="1400" dirty="0" smtClean="0"/>
              <a:t>, reasoners</a:t>
            </a:r>
          </a:p>
          <a:p>
            <a:r>
              <a:rPr lang="en-US" sz="1400" dirty="0" smtClean="0"/>
              <a:t>Easily extended for</a:t>
            </a:r>
          </a:p>
          <a:p>
            <a:pPr lvl="1"/>
            <a:r>
              <a:rPr lang="en-US" sz="1000" dirty="0" smtClean="0"/>
              <a:t>Phenotype</a:t>
            </a:r>
          </a:p>
          <a:p>
            <a:pPr lvl="1"/>
            <a:r>
              <a:rPr lang="en-US" sz="1000" dirty="0" smtClean="0"/>
              <a:t>Interaction</a:t>
            </a:r>
          </a:p>
          <a:p>
            <a:pPr lvl="1"/>
            <a:endParaRPr lang="en-US" sz="1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58" y="1327201"/>
            <a:ext cx="6357270" cy="5275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095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Current status: Prototyping stage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We’re building sample annotation sets using Protégé</a:t>
            </a:r>
          </a:p>
          <a:p>
            <a:pPr lvl="1"/>
            <a:r>
              <a:rPr lang="en-US" dirty="0" smtClean="0"/>
              <a:t>LEGO plugin (</a:t>
            </a:r>
            <a:r>
              <a:rPr lang="en-US" dirty="0" err="1" smtClean="0"/>
              <a:t>Heiko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Eventual goal is to build de novo / extend existing web application</a:t>
            </a:r>
          </a:p>
          <a:p>
            <a:r>
              <a:rPr lang="en-US" dirty="0" smtClean="0"/>
              <a:t>Goals:</a:t>
            </a:r>
          </a:p>
          <a:p>
            <a:pPr lvl="1"/>
            <a:r>
              <a:rPr lang="en-US" dirty="0" smtClean="0"/>
              <a:t>Test model</a:t>
            </a:r>
          </a:p>
          <a:p>
            <a:pPr lvl="1"/>
            <a:r>
              <a:rPr lang="en-US" dirty="0" smtClean="0"/>
              <a:t>Refactor ontology as needed</a:t>
            </a:r>
          </a:p>
          <a:p>
            <a:pPr lvl="1"/>
            <a:r>
              <a:rPr lang="en-US" dirty="0" smtClean="0"/>
              <a:t>Gather requirements</a:t>
            </a:r>
          </a:p>
          <a:p>
            <a:pPr lvl="1"/>
            <a:r>
              <a:rPr lang="en-US" dirty="0" smtClean="0"/>
              <a:t>Generate test data set for next generation of tools</a:t>
            </a:r>
          </a:p>
          <a:p>
            <a:pPr lvl="3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10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to c16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C16 semantics are formally OWL class expressions</a:t>
            </a:r>
          </a:p>
          <a:p>
            <a:pPr lvl="1"/>
            <a:r>
              <a:rPr lang="en-US" dirty="0" smtClean="0"/>
              <a:t>See bio-ontologies 2012 presentation</a:t>
            </a:r>
          </a:p>
          <a:p>
            <a:pPr lvl="1"/>
            <a:r>
              <a:rPr lang="en-US" dirty="0" smtClean="0"/>
              <a:t>Reasoner can determine equivalence/subsumption to existing pre-coordinated logically defined GO classes</a:t>
            </a:r>
          </a:p>
          <a:p>
            <a:pPr lvl="1"/>
            <a:r>
              <a:rPr lang="en-US" dirty="0" smtClean="0"/>
              <a:t>Limited to depth of 1</a:t>
            </a:r>
          </a:p>
          <a:p>
            <a:pPr lvl="2"/>
            <a:r>
              <a:rPr lang="en-US" dirty="0" smtClean="0"/>
              <a:t>Necessitates some awkward relations that do the work of nesting</a:t>
            </a:r>
          </a:p>
          <a:p>
            <a:r>
              <a:rPr lang="en-US" dirty="0" smtClean="0"/>
              <a:t>LEGO extends this</a:t>
            </a:r>
          </a:p>
          <a:p>
            <a:pPr lvl="1"/>
            <a:r>
              <a:rPr lang="en-US" dirty="0" smtClean="0"/>
              <a:t>No depth limit – full pathways are possible</a:t>
            </a:r>
          </a:p>
          <a:p>
            <a:pPr lvl="1"/>
            <a:r>
              <a:rPr lang="en-US" dirty="0" smtClean="0"/>
              <a:t>Uses subset of relations</a:t>
            </a:r>
          </a:p>
          <a:p>
            <a:pPr lvl="1"/>
            <a:r>
              <a:rPr lang="en-US" dirty="0" smtClean="0"/>
              <a:t>Composite relations expanded and individual elements filled in</a:t>
            </a:r>
          </a:p>
          <a:p>
            <a:pPr lvl="1"/>
            <a:r>
              <a:rPr lang="en-US" dirty="0" smtClean="0"/>
              <a:t>Everything in c16 expressible in OWL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946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9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BFO2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676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and BFO2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Upper level ontologies contain abstract classes and relations that can be inherited or used in domain ontologies</a:t>
            </a:r>
          </a:p>
          <a:p>
            <a:pPr lvl="1"/>
            <a:r>
              <a:rPr lang="en-US" dirty="0" smtClean="0"/>
              <a:t>E.g.</a:t>
            </a:r>
          </a:p>
          <a:p>
            <a:pPr lvl="2"/>
            <a:r>
              <a:rPr lang="en-US" dirty="0" smtClean="0"/>
              <a:t>GO-CC, cell ontology, anatomy ontologies and CHEBI all represent </a:t>
            </a:r>
            <a:r>
              <a:rPr lang="en-US" b="1" dirty="0" smtClean="0"/>
              <a:t>physical entities</a:t>
            </a:r>
            <a:r>
              <a:rPr lang="en-US" dirty="0" smtClean="0"/>
              <a:t>; contrast with biological process</a:t>
            </a:r>
          </a:p>
          <a:p>
            <a:pPr lvl="3"/>
            <a:r>
              <a:rPr lang="en-US" dirty="0" smtClean="0"/>
              <a:t>Useful for error checking</a:t>
            </a:r>
          </a:p>
          <a:p>
            <a:r>
              <a:rPr lang="en-US" dirty="0" smtClean="0"/>
              <a:t>Upper ontologies come with baggage</a:t>
            </a:r>
          </a:p>
          <a:p>
            <a:pPr lvl="1"/>
            <a:r>
              <a:rPr lang="en-US" dirty="0" smtClean="0"/>
              <a:t>Difficult to understand and apply</a:t>
            </a:r>
          </a:p>
          <a:p>
            <a:pPr lvl="1"/>
            <a:r>
              <a:rPr lang="en-US" dirty="0" smtClean="0"/>
              <a:t>Competing standards</a:t>
            </a:r>
          </a:p>
          <a:p>
            <a:pPr lvl="2"/>
            <a:r>
              <a:rPr lang="en-US" dirty="0" smtClean="0"/>
              <a:t>BFO (multiple versions)</a:t>
            </a:r>
          </a:p>
          <a:p>
            <a:pPr lvl="2"/>
            <a:r>
              <a:rPr lang="en-US" dirty="0" smtClean="0"/>
              <a:t>SIO</a:t>
            </a:r>
          </a:p>
          <a:p>
            <a:pPr lvl="2"/>
            <a:r>
              <a:rPr lang="en-US" dirty="0" smtClean="0"/>
              <a:t>GFO</a:t>
            </a:r>
          </a:p>
          <a:p>
            <a:pPr lvl="2"/>
            <a:r>
              <a:rPr lang="en-US" dirty="0" smtClean="0"/>
              <a:t>DOLCE</a:t>
            </a:r>
          </a:p>
          <a:p>
            <a:pPr lvl="2"/>
            <a:r>
              <a:rPr lang="en-US" dirty="0" smtClean="0"/>
              <a:t>…</a:t>
            </a:r>
          </a:p>
          <a:p>
            <a:pPr lvl="3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900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part_of 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GO we use the same parthood relations for all ontologies</a:t>
            </a:r>
          </a:p>
          <a:p>
            <a:r>
              <a:rPr lang="en-US" dirty="0" smtClean="0"/>
              <a:t>Defined in 2005 Genome Biology paper</a:t>
            </a:r>
          </a:p>
          <a:p>
            <a:r>
              <a:rPr lang="en-US" dirty="0" smtClean="0"/>
              <a:t>This was shared with other ontologies</a:t>
            </a:r>
          </a:p>
          <a:p>
            <a:pPr lvl="1"/>
            <a:r>
              <a:rPr lang="en-US" dirty="0" smtClean="0"/>
              <a:t>BFO:0000050 “is part of” (2010 onwards – proposed BFO 2)</a:t>
            </a:r>
          </a:p>
          <a:p>
            <a:pPr lvl="1"/>
            <a:r>
              <a:rPr lang="en-US" dirty="0" smtClean="0"/>
              <a:t>Not overloading: same axioms applied</a:t>
            </a:r>
          </a:p>
          <a:p>
            <a:pPr lvl="1"/>
            <a:r>
              <a:rPr lang="en-US" dirty="0" smtClean="0"/>
              <a:t>Transitive, reflexive, anti-symmetric</a:t>
            </a:r>
          </a:p>
          <a:p>
            <a:pPr lvl="1"/>
            <a:r>
              <a:rPr lang="en-US" dirty="0" smtClean="0"/>
              <a:t>Temporal interpretation: True at all times</a:t>
            </a:r>
          </a:p>
          <a:p>
            <a:pPr lvl="2"/>
            <a:r>
              <a:rPr lang="en-US" dirty="0" smtClean="0"/>
              <a:t>Works well for GO</a:t>
            </a:r>
          </a:p>
        </p:txBody>
      </p:sp>
    </p:spTree>
    <p:extLst>
      <p:ext uri="{BB962C8B-B14F-4D97-AF65-F5344CB8AC3E}">
        <p14:creationId xmlns:p14="http://schemas.microsoft.com/office/powerpoint/2010/main" val="2936994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445</Words>
  <Application>Microsoft Macintosh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Increased expressivity in GO annotations</vt:lpstr>
      <vt:lpstr>LEGO model expressed as UML</vt:lpstr>
      <vt:lpstr>LEGO is a subset of RDF/OWL</vt:lpstr>
      <vt:lpstr>Current status: Prototyping stage </vt:lpstr>
      <vt:lpstr>Relationship to c16</vt:lpstr>
      <vt:lpstr>PowerPoint Presentation</vt:lpstr>
      <vt:lpstr>BFO2</vt:lpstr>
      <vt:lpstr>GO and BFO2</vt:lpstr>
      <vt:lpstr>The part_of relation</vt:lpstr>
      <vt:lpstr>BFO 2, Graz release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Mungall</dc:creator>
  <cp:lastModifiedBy>Chris Mungall</cp:lastModifiedBy>
  <cp:revision>40</cp:revision>
  <dcterms:created xsi:type="dcterms:W3CDTF">2012-10-07T00:01:55Z</dcterms:created>
  <dcterms:modified xsi:type="dcterms:W3CDTF">2012-10-07T19:01:03Z</dcterms:modified>
</cp:coreProperties>
</file>