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sldIdLst>
    <p:sldId id="264" r:id="rId2"/>
    <p:sldId id="308" r:id="rId3"/>
    <p:sldId id="310" r:id="rId4"/>
    <p:sldId id="311" r:id="rId5"/>
    <p:sldId id="313" r:id="rId6"/>
    <p:sldId id="315" r:id="rId7"/>
    <p:sldId id="316" r:id="rId8"/>
    <p:sldId id="319" r:id="rId9"/>
    <p:sldId id="263" r:id="rId10"/>
    <p:sldId id="265" r:id="rId11"/>
    <p:sldId id="267" r:id="rId12"/>
    <p:sldId id="320" r:id="rId13"/>
    <p:sldId id="321" r:id="rId14"/>
    <p:sldId id="322" r:id="rId15"/>
    <p:sldId id="346" r:id="rId16"/>
    <p:sldId id="352" r:id="rId17"/>
    <p:sldId id="353" r:id="rId18"/>
    <p:sldId id="328" r:id="rId19"/>
    <p:sldId id="329" r:id="rId20"/>
    <p:sldId id="330" r:id="rId21"/>
    <p:sldId id="331" r:id="rId22"/>
    <p:sldId id="332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5" r:id="rId33"/>
    <p:sldId id="354" r:id="rId34"/>
    <p:sldId id="355" r:id="rId35"/>
    <p:sldId id="356" r:id="rId36"/>
    <p:sldId id="357" r:id="rId37"/>
    <p:sldId id="358" r:id="rId38"/>
    <p:sldId id="272" r:id="rId39"/>
    <p:sldId id="273" r:id="rId40"/>
    <p:sldId id="269" r:id="rId41"/>
    <p:sldId id="270" r:id="rId42"/>
    <p:sldId id="271" r:id="rId43"/>
    <p:sldId id="268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289" r:id="rId60"/>
    <p:sldId id="290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299" r:id="rId70"/>
    <p:sldId id="300" r:id="rId71"/>
    <p:sldId id="301" r:id="rId72"/>
    <p:sldId id="302" r:id="rId73"/>
    <p:sldId id="303" r:id="rId74"/>
    <p:sldId id="304" r:id="rId75"/>
    <p:sldId id="305" r:id="rId76"/>
    <p:sldId id="306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0D811-C930-0143-B2AB-8B75E38013EF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8534-5992-7743-9BF4-759588D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6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Pre-processing data (e.g. IDs should be mapped beforehand)</a:t>
            </a:r>
          </a:p>
          <a:p>
            <a:pPr lvl="2"/>
            <a:r>
              <a:rPr lang="en-US" dirty="0" smtClean="0"/>
              <a:t>Running the analysis (installation, parameter selection, etc.)</a:t>
            </a:r>
          </a:p>
          <a:p>
            <a:pPr lvl="2"/>
            <a:r>
              <a:rPr lang="en-US" dirty="0" smtClean="0"/>
              <a:t>Interpreting and visualizing results</a:t>
            </a:r>
          </a:p>
          <a:p>
            <a:pPr lvl="2"/>
            <a:r>
              <a:rPr lang="en-US" dirty="0" smtClean="0"/>
              <a:t>Comparing outputs of two or more tools</a:t>
            </a:r>
          </a:p>
          <a:p>
            <a:pPr lvl="2"/>
            <a:r>
              <a:rPr lang="en-US" dirty="0" smtClean="0"/>
              <a:t>Replicate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E0D8-E0E8-7449-A27A-69A2CDC4A7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A1B0-BCFC-E64A-9DAB-65A1189B3C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Sweet spot</a:t>
            </a:r>
            <a:r>
              <a:rPr lang="en-US" baseline="0" dirty="0" smtClean="0"/>
              <a:t> in a large galaxy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A1B0-BCFC-E64A-9DAB-65A1189B3C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8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ad-hoc</a:t>
            </a:r>
            <a:r>
              <a:rPr lang="en-US" baseline="0" dirty="0" smtClean="0"/>
              <a:t> – OWL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A1B0-BCFC-E64A-9DAB-65A1189B3C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1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point: logically equivalent to an annotation to</a:t>
            </a:r>
            <a:r>
              <a:rPr lang="en-US" baseline="0" dirty="0" smtClean="0"/>
              <a:t> a term in the &lt;anon </a:t>
            </a:r>
            <a:r>
              <a:rPr lang="en-US" baseline="0" dirty="0" err="1" smtClean="0"/>
              <a:t>desc</a:t>
            </a:r>
            <a:r>
              <a:rPr lang="en-US" baseline="0" dirty="0" smtClean="0"/>
              <a:t>&gt; box, with the same links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A1B0-BCFC-E64A-9DAB-65A1189B3C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98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gzip</a:t>
            </a:r>
            <a:r>
              <a:rPr lang="en-US" dirty="0" smtClean="0"/>
              <a:t> -dc submission/</a:t>
            </a:r>
            <a:r>
              <a:rPr lang="en-US" dirty="0" err="1" smtClean="0"/>
              <a:t>gene_association.goa_mouse.gz</a:t>
            </a:r>
            <a:r>
              <a:rPr lang="en-US" dirty="0" smtClean="0"/>
              <a:t> | </a:t>
            </a:r>
            <a:r>
              <a:rPr lang="en-US" dirty="0" err="1" smtClean="0"/>
              <a:t>perl</a:t>
            </a:r>
            <a:r>
              <a:rPr lang="en-US" dirty="0" smtClean="0"/>
              <a:t> -ne '@x=split(/\t/);print if $x[15] &amp;&amp; $x[14] ne "MGI"'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A1B0-BCFC-E64A-9DAB-65A1189B3C4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6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9CD-AD0D-864D-92CE-572EAF852CD9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FFD3-D335-B443-8951-462C79F5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3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9CD-AD0D-864D-92CE-572EAF852CD9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FFD3-D335-B443-8951-462C79F5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9CD-AD0D-864D-92CE-572EAF852CD9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FFD3-D335-B443-8951-462C79F5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9CD-AD0D-864D-92CE-572EAF852CD9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FFD3-D335-B443-8951-462C79F5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9CD-AD0D-864D-92CE-572EAF852CD9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FFD3-D335-B443-8951-462C79F5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9CD-AD0D-864D-92CE-572EAF852CD9}" type="datetimeFigureOut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FFD3-D335-B443-8951-462C79F5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5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9CD-AD0D-864D-92CE-572EAF852CD9}" type="datetimeFigureOut">
              <a:rPr lang="en-US" smtClean="0"/>
              <a:t>3/27/13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FFD3-D335-B443-8951-462C79F5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2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9CD-AD0D-864D-92CE-572EAF852CD9}" type="datetimeFigureOut">
              <a:rPr lang="en-US" smtClean="0"/>
              <a:t>3/27/13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FFD3-D335-B443-8951-462C79F5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6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9CD-AD0D-864D-92CE-572EAF852CD9}" type="datetimeFigureOut">
              <a:rPr lang="en-US" smtClean="0"/>
              <a:t>3/27/13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FFD3-D335-B443-8951-462C79F5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0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9CD-AD0D-864D-92CE-572EAF852CD9}" type="datetimeFigureOut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FFD3-D335-B443-8951-462C79F5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9CD-AD0D-864D-92CE-572EAF852CD9}" type="datetimeFigureOut">
              <a:rPr lang="en-US" smtClean="0"/>
              <a:t>3/27/13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FFD3-D335-B443-8951-462C79F5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0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19CD-AD0D-864D-92CE-572EAF852CD9}" type="datetimeFigureOut">
              <a:rPr lang="en-US" smtClean="0"/>
              <a:t>3/27/13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CFFD3-D335-B443-8951-462C79F5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2257368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neontology.org/GO.format.gaf-2_0.s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neontology.org/GO.format.gaf-2_0.s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geneontology.org/GO.format.gaf-2_0.s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migo2.berkeleybop.org" TargetMode="External"/><Relationship Id="rId4" Type="http://schemas.openxmlformats.org/officeDocument/2006/relationships/hyperlink" Target="http://www.ebi.ac.uk/QuickGO/" TargetMode="External"/><Relationship Id="rId5" Type="http://schemas.openxmlformats.org/officeDocument/2006/relationships/hyperlink" Target="http://bombase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neontology.org/GO.downloads.annotations.s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amigo2.berkeleybop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amigo2.berkeleybop.or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amigo2.berkeleybop.or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laxy.berkeleybop.or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.google.com/p/owltools/wiki/AnnotationExtensionFoldi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22573681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22573681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hyperlink" Target="http://amigo2.berkeleybop.org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.termgenie.org" TargetMode="External"/><Relationship Id="rId3" Type="http://schemas.openxmlformats.org/officeDocument/2006/relationships/hyperlink" Target="http://wiki.geneontology.org/index.php/Ontology_extensions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neontology.org/GO.downloads.annotations.shtml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://code.google.com/p/owltools/downloads/list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laxy.berkeleybop.org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.google.com/p/terf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 Galaxy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9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9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Biological Modeling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2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vocabulary of </a:t>
            </a:r>
            <a:r>
              <a:rPr lang="en-US" b="1" dirty="0" smtClean="0"/>
              <a:t>37,500</a:t>
            </a:r>
            <a:r>
              <a:rPr lang="en-US" b="1" baseline="30000" dirty="0" smtClean="0"/>
              <a:t>*</a:t>
            </a:r>
            <a:r>
              <a:rPr lang="en-US" b="1" dirty="0" smtClean="0"/>
              <a:t> </a:t>
            </a:r>
            <a:r>
              <a:rPr lang="en-US" dirty="0" smtClean="0"/>
              <a:t>distinct, connected </a:t>
            </a:r>
            <a:r>
              <a:rPr lang="en-US" b="1" dirty="0" smtClean="0"/>
              <a:t>descriptions</a:t>
            </a:r>
            <a:r>
              <a:rPr lang="en-US" dirty="0" smtClean="0"/>
              <a:t> that can be applied to gene products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That’s a lot…</a:t>
            </a:r>
          </a:p>
          <a:p>
            <a:pPr lvl="1"/>
            <a:r>
              <a:rPr lang="en-US" dirty="0" smtClean="0"/>
              <a:t>How big is the space of </a:t>
            </a:r>
            <a:r>
              <a:rPr lang="en-US" b="1" dirty="0" smtClean="0"/>
              <a:t>possible</a:t>
            </a:r>
            <a:r>
              <a:rPr lang="en-US" dirty="0" smtClean="0"/>
              <a:t> descriptions?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520" y="3039354"/>
            <a:ext cx="3736340" cy="215025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6497320"/>
            <a:ext cx="915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 smtClean="0"/>
              <a:t>*April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9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72" y="802246"/>
            <a:ext cx="6543508" cy="53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0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descriptions miss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Author:</a:t>
            </a:r>
          </a:p>
          <a:p>
            <a:pPr lvl="1"/>
            <a:r>
              <a:rPr lang="en-US" dirty="0" smtClean="0"/>
              <a:t>LMTK1 (</a:t>
            </a:r>
            <a:r>
              <a:rPr lang="en-US" b="1" dirty="0" err="1" smtClean="0"/>
              <a:t>Aatk</a:t>
            </a:r>
            <a:r>
              <a:rPr lang="en-US" dirty="0" smtClean="0"/>
              <a:t>) </a:t>
            </a:r>
            <a:r>
              <a:rPr lang="en-US" dirty="0"/>
              <a:t>can </a:t>
            </a:r>
            <a:r>
              <a:rPr lang="en-US" dirty="0">
                <a:solidFill>
                  <a:srgbClr val="FF0000"/>
                </a:solidFill>
              </a:rPr>
              <a:t>negatively control axonal outgrowth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3366FF"/>
                </a:solidFill>
              </a:rPr>
              <a:t>cortical neurons </a:t>
            </a:r>
            <a:r>
              <a:rPr lang="en-US" dirty="0" smtClean="0"/>
              <a:t>by </a:t>
            </a:r>
            <a:r>
              <a:rPr lang="en-US" dirty="0"/>
              <a:t>regulating </a:t>
            </a:r>
            <a:r>
              <a:rPr lang="en-US" dirty="0">
                <a:solidFill>
                  <a:srgbClr val="FF0080"/>
                </a:solidFill>
              </a:rPr>
              <a:t>Rab11A</a:t>
            </a:r>
            <a:r>
              <a:rPr lang="en-US" dirty="0"/>
              <a:t> activity in a </a:t>
            </a:r>
            <a:r>
              <a:rPr lang="en-US" dirty="0">
                <a:solidFill>
                  <a:srgbClr val="FF0080"/>
                </a:solidFill>
              </a:rPr>
              <a:t>Cdk5</a:t>
            </a:r>
            <a:r>
              <a:rPr lang="en-US" dirty="0"/>
              <a:t>-dependent </a:t>
            </a:r>
            <a:r>
              <a:rPr lang="en-US" dirty="0" smtClean="0"/>
              <a:t>manner</a:t>
            </a:r>
          </a:p>
          <a:p>
            <a:pPr lvl="3"/>
            <a:r>
              <a:rPr lang="en-US" dirty="0">
                <a:hlinkClick r:id="rId2"/>
              </a:rPr>
              <a:t>http://www.ncbi.nlm.nih.gov/pubmed/22573681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GO:</a:t>
            </a:r>
          </a:p>
          <a:p>
            <a:pPr lvl="1"/>
            <a:r>
              <a:rPr lang="en-US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Aatk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GO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0030517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negative regulation of axon extension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set of classes in GO will </a:t>
            </a:r>
            <a:r>
              <a:rPr lang="en-US" dirty="0" smtClean="0"/>
              <a:t>always be a </a:t>
            </a:r>
            <a:r>
              <a:rPr lang="en-US" i="1" dirty="0" smtClean="0"/>
              <a:t>subset</a:t>
            </a:r>
            <a:r>
              <a:rPr lang="en-US" dirty="0" smtClean="0"/>
              <a:t> of total set of possible </a:t>
            </a:r>
            <a:r>
              <a:rPr lang="en-US" dirty="0" smtClean="0"/>
              <a:t>descriptions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614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 underpins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OWL is a </a:t>
            </a:r>
            <a:r>
              <a:rPr lang="en-US" i="1" dirty="0" smtClean="0"/>
              <a:t>Description</a:t>
            </a:r>
            <a:r>
              <a:rPr lang="en-US" dirty="0" smtClean="0"/>
              <a:t> Logic</a:t>
            </a:r>
          </a:p>
          <a:p>
            <a:pPr lvl="1"/>
            <a:r>
              <a:rPr lang="en-US" dirty="0" smtClean="0"/>
              <a:t>Allows building block approach</a:t>
            </a:r>
          </a:p>
          <a:p>
            <a:r>
              <a:rPr lang="en-US" dirty="0" smtClean="0"/>
              <a:t>Under the hood everywhere in GO</a:t>
            </a:r>
          </a:p>
          <a:p>
            <a:pPr lvl="1"/>
            <a:r>
              <a:rPr lang="en-US" dirty="0" err="1" smtClean="0"/>
              <a:t>TermGenie</a:t>
            </a:r>
            <a:endParaRPr lang="en-US" dirty="0" smtClean="0"/>
          </a:p>
          <a:p>
            <a:pPr lvl="1"/>
            <a:r>
              <a:rPr lang="en-US" dirty="0" err="1" smtClean="0"/>
              <a:t>AmiGO</a:t>
            </a:r>
            <a:r>
              <a:rPr lang="en-US" dirty="0" smtClean="0"/>
              <a:t> 2</a:t>
            </a:r>
          </a:p>
          <a:p>
            <a:pPr lvl="1"/>
            <a:r>
              <a:rPr lang="en-US" dirty="0" smtClean="0"/>
              <a:t>But </a:t>
            </a:r>
            <a:r>
              <a:rPr lang="en-US" b="1" i="1" dirty="0" smtClean="0"/>
              <a:t>not</a:t>
            </a:r>
            <a:r>
              <a:rPr lang="en-US" dirty="0" smtClean="0"/>
              <a:t> OBO-Edit</a:t>
            </a:r>
          </a:p>
          <a:p>
            <a:r>
              <a:rPr lang="en-US" dirty="0" smtClean="0"/>
              <a:t>Key to expressivity extensions in GO</a:t>
            </a:r>
          </a:p>
          <a:p>
            <a:pPr lvl="1"/>
            <a:r>
              <a:rPr lang="en-US" dirty="0" smtClean="0"/>
              <a:t>Annotation extensions</a:t>
            </a:r>
          </a:p>
          <a:p>
            <a:pPr lvl="1"/>
            <a:r>
              <a:rPr lang="en-US" dirty="0" smtClean="0"/>
              <a:t>LEGO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42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 to OWL in ontology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workshops</a:t>
            </a:r>
          </a:p>
          <a:p>
            <a:pPr lvl="1"/>
            <a:r>
              <a:rPr lang="en-US" dirty="0" smtClean="0"/>
              <a:t>Hinxton 2012</a:t>
            </a:r>
          </a:p>
          <a:p>
            <a:pPr lvl="1"/>
            <a:r>
              <a:rPr lang="en-US" dirty="0" smtClean="0"/>
              <a:t>Berkeley 2013</a:t>
            </a:r>
          </a:p>
          <a:p>
            <a:r>
              <a:rPr lang="en-US" dirty="0" smtClean="0"/>
              <a:t>Currently hybrid tool solution</a:t>
            </a:r>
          </a:p>
          <a:p>
            <a:pPr lvl="1"/>
            <a:r>
              <a:rPr lang="en-US" dirty="0" smtClean="0"/>
              <a:t>OBO-Edit</a:t>
            </a:r>
          </a:p>
          <a:p>
            <a:pPr lvl="1"/>
            <a:r>
              <a:rPr lang="en-US" dirty="0" smtClean="0"/>
              <a:t>Protégé 4</a:t>
            </a:r>
          </a:p>
          <a:p>
            <a:pPr lvl="1"/>
            <a:r>
              <a:rPr lang="en-US" dirty="0" smtClean="0"/>
              <a:t>Jenkins</a:t>
            </a:r>
          </a:p>
          <a:p>
            <a:pPr lvl="1"/>
            <a:r>
              <a:rPr lang="en-US" dirty="0" err="1" smtClean="0"/>
              <a:t>TermGenie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52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5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Composing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Curators need to be able to </a:t>
            </a:r>
            <a:r>
              <a:rPr lang="en-US" b="1" dirty="0" smtClean="0"/>
              <a:t>compose</a:t>
            </a:r>
            <a:r>
              <a:rPr lang="en-US" dirty="0" smtClean="0"/>
              <a:t> their complex descriptions from </a:t>
            </a:r>
            <a:r>
              <a:rPr lang="en-US" b="1" dirty="0" smtClean="0"/>
              <a:t>simpler</a:t>
            </a:r>
            <a:r>
              <a:rPr lang="en-US" dirty="0" smtClean="0"/>
              <a:t> </a:t>
            </a:r>
            <a:r>
              <a:rPr lang="en-US" dirty="0" smtClean="0"/>
              <a:t>descriptions</a:t>
            </a:r>
          </a:p>
          <a:p>
            <a:pPr lvl="1"/>
            <a:r>
              <a:rPr lang="en-US" dirty="0" err="1" smtClean="0"/>
              <a:t>TermGenie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With a Term ID, name, definition, </a:t>
            </a:r>
            <a:r>
              <a:rPr lang="en-US" dirty="0" err="1" smtClean="0"/>
              <a:t>etc</a:t>
            </a:r>
            <a:r>
              <a:rPr lang="en-US" dirty="0" smtClean="0"/>
              <a:t> – </a:t>
            </a:r>
            <a:r>
              <a:rPr lang="en-US" i="1" dirty="0" smtClean="0"/>
              <a:t>Pre-composition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nnotation extensions</a:t>
            </a:r>
          </a:p>
          <a:p>
            <a:pPr lvl="2"/>
            <a:r>
              <a:rPr lang="en-US" dirty="0" smtClean="0"/>
              <a:t> </a:t>
            </a:r>
            <a:r>
              <a:rPr lang="en-US" i="1" dirty="0" smtClean="0"/>
              <a:t>Post-composition</a:t>
            </a:r>
          </a:p>
          <a:p>
            <a:pPr lvl="1"/>
            <a:r>
              <a:rPr lang="en-US" dirty="0" smtClean="0"/>
              <a:t>Same OWL model under the hood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6211213"/>
            <a:ext cx="6598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http://www.geneontology.org/GO.format.gaf-2_0.</a:t>
            </a:r>
            <a:r>
              <a:rPr lang="en-US" dirty="0" smtClean="0">
                <a:hlinkClick r:id="rId2"/>
              </a:rPr>
              <a:t>shtml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9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“Classic” annotation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301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 Association Format (GAF) </a:t>
            </a:r>
            <a:r>
              <a:rPr lang="en-US" b="1" dirty="0" smtClean="0"/>
              <a:t>v1</a:t>
            </a:r>
          </a:p>
          <a:p>
            <a:pPr lvl="1"/>
            <a:r>
              <a:rPr lang="en-US" dirty="0" smtClean="0"/>
              <a:t>Simple pairwise model</a:t>
            </a:r>
          </a:p>
          <a:p>
            <a:pPr lvl="1"/>
            <a:r>
              <a:rPr lang="en-US" dirty="0" smtClean="0"/>
              <a:t>Each gene product is associated with an (ordered) set of descriptions</a:t>
            </a:r>
          </a:p>
          <a:p>
            <a:pPr lvl="2"/>
            <a:r>
              <a:rPr lang="en-US" dirty="0" smtClean="0"/>
              <a:t>Where each description </a:t>
            </a:r>
            <a:r>
              <a:rPr lang="en-US" b="1" dirty="0" smtClean="0"/>
              <a:t>==</a:t>
            </a:r>
            <a:r>
              <a:rPr lang="en-US" dirty="0" smtClean="0"/>
              <a:t> a GO term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6211213"/>
            <a:ext cx="6598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http://www.geneontology.org/GO.format.gaf</a:t>
            </a:r>
            <a:r>
              <a:rPr lang="en-US" dirty="0" smtClean="0">
                <a:hlinkClick r:id="rId2"/>
              </a:rPr>
              <a:t>-1_0</a:t>
            </a:r>
            <a:r>
              <a:rPr lang="en-US" dirty="0">
                <a:hlinkClick r:id="rId2"/>
              </a:rPr>
              <a:t>.</a:t>
            </a:r>
            <a:r>
              <a:rPr lang="en-US" dirty="0" smtClean="0">
                <a:hlinkClick r:id="rId2"/>
              </a:rPr>
              <a:t>shtml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8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Enrichment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Enrichment analysis is a ‘killer app’ for GO</a:t>
            </a:r>
          </a:p>
          <a:p>
            <a:pPr lvl="1"/>
            <a:r>
              <a:rPr lang="en-US" dirty="0" smtClean="0"/>
              <a:t>Should be more central to what we do</a:t>
            </a:r>
          </a:p>
          <a:p>
            <a:pPr lvl="1"/>
            <a:r>
              <a:rPr lang="en-US" dirty="0" smtClean="0"/>
              <a:t>Also other tools: e.g. function prediction</a:t>
            </a:r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Multiple tools with different characteristics</a:t>
            </a:r>
          </a:p>
          <a:p>
            <a:pPr lvl="2"/>
            <a:r>
              <a:rPr lang="en-US" dirty="0" smtClean="0"/>
              <a:t>Statistical method</a:t>
            </a:r>
          </a:p>
          <a:p>
            <a:pPr lvl="2"/>
            <a:r>
              <a:rPr lang="en-US" dirty="0" smtClean="0"/>
              <a:t>Environment / customizability</a:t>
            </a:r>
          </a:p>
          <a:p>
            <a:pPr lvl="2"/>
            <a:r>
              <a:rPr lang="en-US" dirty="0" smtClean="0"/>
              <a:t>Visualization</a:t>
            </a:r>
          </a:p>
          <a:p>
            <a:pPr lvl="1"/>
            <a:r>
              <a:rPr lang="en-US" dirty="0" smtClean="0"/>
              <a:t>Can we better help users:</a:t>
            </a:r>
          </a:p>
          <a:p>
            <a:pPr lvl="2"/>
            <a:r>
              <a:rPr lang="en-US" dirty="0" smtClean="0"/>
              <a:t>Select the right tool(s) for the job</a:t>
            </a:r>
          </a:p>
          <a:p>
            <a:pPr lvl="2"/>
            <a:r>
              <a:rPr lang="en-US" dirty="0" smtClean="0"/>
              <a:t>Run their analysis</a:t>
            </a:r>
          </a:p>
          <a:p>
            <a:pPr lvl="2"/>
            <a:r>
              <a:rPr lang="en-US" dirty="0" smtClean="0"/>
              <a:t>Build scalable workflows that allow replication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3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annotation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Gene Association Format (GAF)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v1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Simple pairwise model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Each gene product is associated with an (ordered) set of descriptions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Where each description == a GO term</a:t>
            </a:r>
          </a:p>
          <a:p>
            <a:r>
              <a:rPr lang="en-US" dirty="0" smtClean="0"/>
              <a:t>Gene Association Format (GAF) </a:t>
            </a:r>
            <a:r>
              <a:rPr lang="en-US" b="1" dirty="0" smtClean="0"/>
              <a:t>v2</a:t>
            </a:r>
            <a:r>
              <a:rPr lang="en-US" dirty="0" smtClean="0"/>
              <a:t> (and GPAD)</a:t>
            </a:r>
          </a:p>
          <a:p>
            <a:pPr lvl="1"/>
            <a:r>
              <a:rPr lang="en-US" dirty="0"/>
              <a:t>Each gene product </a:t>
            </a:r>
            <a:r>
              <a:rPr lang="en-US" dirty="0" smtClean="0"/>
              <a:t>is (still) </a:t>
            </a:r>
            <a:r>
              <a:rPr lang="en-US" dirty="0"/>
              <a:t>associated with an (ordered) set of </a:t>
            </a:r>
            <a:r>
              <a:rPr lang="en-US" dirty="0" smtClean="0"/>
              <a:t>descriptions</a:t>
            </a:r>
          </a:p>
          <a:p>
            <a:pPr lvl="1"/>
            <a:r>
              <a:rPr lang="en-US" dirty="0" smtClean="0"/>
              <a:t>Each description is a GO term </a:t>
            </a:r>
            <a:r>
              <a:rPr lang="en-US" b="1" i="1" dirty="0" smtClean="0"/>
              <a:t>plus</a:t>
            </a:r>
            <a:r>
              <a:rPr lang="en-US" dirty="0" smtClean="0"/>
              <a:t> zero or more relationships to other entities</a:t>
            </a:r>
          </a:p>
          <a:p>
            <a:pPr lvl="2"/>
            <a:r>
              <a:rPr lang="en-US" dirty="0" smtClean="0"/>
              <a:t>Description </a:t>
            </a:r>
            <a:r>
              <a:rPr lang="en-US" dirty="0" smtClean="0"/>
              <a:t>is an OWL </a:t>
            </a:r>
            <a:r>
              <a:rPr lang="en-US" i="1" dirty="0" smtClean="0"/>
              <a:t>anonymous class expression (aka </a:t>
            </a:r>
            <a:r>
              <a:rPr lang="en-US" b="1" i="1" dirty="0" smtClean="0"/>
              <a:t>description</a:t>
            </a:r>
            <a:r>
              <a:rPr lang="en-US" i="1" dirty="0" smtClean="0"/>
              <a:t>)</a:t>
            </a:r>
            <a:endParaRPr lang="en-US" i="1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6211213"/>
            <a:ext cx="6598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http://www.geneontology.org/GO.format.gaf-2_0.</a:t>
            </a:r>
            <a:r>
              <a:rPr lang="en-US" dirty="0" smtClean="0">
                <a:hlinkClick r:id="rId3"/>
              </a:rPr>
              <a:t>shtml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09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“Classic” GO annotations are unconnected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0" y="1854619"/>
            <a:ext cx="1276725" cy="570041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sty1</a:t>
            </a:r>
            <a:endParaRPr lang="en-US" b="1" dirty="0"/>
          </a:p>
        </p:txBody>
      </p:sp>
      <p:cxnSp>
        <p:nvCxnSpPr>
          <p:cNvPr id="8" name="Straight Connector 7"/>
          <p:cNvCxnSpPr>
            <a:stCxn id="4" idx="0"/>
          </p:cNvCxnSpPr>
          <p:nvPr/>
        </p:nvCxnSpPr>
        <p:spPr>
          <a:xfrm>
            <a:off x="1276725" y="2139640"/>
            <a:ext cx="6559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83745"/>
              </p:ext>
            </p:extLst>
          </p:nvPr>
        </p:nvGraphicFramePr>
        <p:xfrm>
          <a:off x="83002" y="4220871"/>
          <a:ext cx="87820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03"/>
                <a:gridCol w="1202275"/>
                <a:gridCol w="1264948"/>
                <a:gridCol w="629920"/>
                <a:gridCol w="1188720"/>
                <a:gridCol w="355600"/>
                <a:gridCol w="2842866"/>
                <a:gridCol w="317316"/>
              </a:tblGrid>
              <a:tr h="219705">
                <a:tc>
                  <a:txBody>
                    <a:bodyPr/>
                    <a:lstStyle/>
                    <a:p>
                      <a:r>
                        <a:rPr lang="en-US" dirty="0" smtClean="0"/>
                        <a:t>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PomBase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sty1</a:t>
                      </a:r>
                    </a:p>
                    <a:p>
                      <a:r>
                        <a:rPr lang="en-US" sz="1200" dirty="0" smtClean="0"/>
                        <a:t>SPAC24B11.06c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GO:0034504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PMID:9585505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PomBase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sty1</a:t>
                      </a:r>
                    </a:p>
                    <a:p>
                      <a:r>
                        <a:rPr lang="en-US" sz="1200" dirty="0" smtClean="0"/>
                        <a:t>SPAC24B11.06c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GO:0034599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PMID:9585505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PomBase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pap1</a:t>
                      </a:r>
                    </a:p>
                    <a:p>
                      <a:r>
                        <a:rPr lang="en-US" sz="1200" dirty="0" smtClean="0"/>
                        <a:t>SPAC1783.07c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GO:0036091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PMID:9585505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932680" y="1507066"/>
            <a:ext cx="1780828" cy="10898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rotein localization to </a:t>
            </a:r>
            <a:r>
              <a:rPr lang="en-US" dirty="0"/>
              <a:t>nucleus[GO:0034504]</a:t>
            </a:r>
            <a:endParaRPr lang="en-US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1932680" y="2797963"/>
            <a:ext cx="1871133" cy="9222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  <a:r>
              <a:rPr lang="en-US" sz="1600" dirty="0" smtClean="0"/>
              <a:t>ellular response to oxidative stress</a:t>
            </a:r>
          </a:p>
          <a:p>
            <a:pPr algn="ctr"/>
            <a:r>
              <a:rPr lang="en-US" sz="1600" dirty="0"/>
              <a:t>[GO:0034599]</a:t>
            </a:r>
            <a:endParaRPr lang="en-US" sz="1600" dirty="0" smtClean="0"/>
          </a:p>
        </p:txBody>
      </p:sp>
      <p:sp>
        <p:nvSpPr>
          <p:cNvPr id="31" name="Hexagon 30"/>
          <p:cNvSpPr/>
          <p:nvPr/>
        </p:nvSpPr>
        <p:spPr>
          <a:xfrm>
            <a:off x="4229946" y="1658574"/>
            <a:ext cx="1276725" cy="570041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pap1</a:t>
            </a:r>
            <a:endParaRPr lang="en-US" b="1" dirty="0"/>
          </a:p>
        </p:txBody>
      </p:sp>
      <p:cxnSp>
        <p:nvCxnSpPr>
          <p:cNvPr id="67" name="Straight Connector 66"/>
          <p:cNvCxnSpPr>
            <a:stCxn id="31" idx="0"/>
            <a:endCxn id="33" idx="1"/>
          </p:cNvCxnSpPr>
          <p:nvPr/>
        </p:nvCxnSpPr>
        <p:spPr>
          <a:xfrm>
            <a:off x="5506671" y="1943595"/>
            <a:ext cx="5797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1"/>
            <a:endCxn id="15" idx="1"/>
          </p:cNvCxnSpPr>
          <p:nvPr/>
        </p:nvCxnSpPr>
        <p:spPr>
          <a:xfrm>
            <a:off x="1134215" y="2424660"/>
            <a:ext cx="798465" cy="8344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086426" y="1398651"/>
            <a:ext cx="2155572" cy="1089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dirty="0" smtClean="0"/>
              <a:t>ositive regulation of transcription from pol II promoter in response to oxidative stress[</a:t>
            </a:r>
            <a:r>
              <a:rPr lang="en-US" sz="1400" dirty="0"/>
              <a:t>GO:0036091]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55954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with annotation extensions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364066" y="3268291"/>
            <a:ext cx="1276725" cy="570041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sty1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363872" y="3327869"/>
            <a:ext cx="1005861" cy="4555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8" name="Straight Connector 7"/>
          <p:cNvCxnSpPr>
            <a:stCxn id="4" idx="0"/>
            <a:endCxn id="5" idx="1"/>
          </p:cNvCxnSpPr>
          <p:nvPr/>
        </p:nvCxnSpPr>
        <p:spPr>
          <a:xfrm>
            <a:off x="1640791" y="3553312"/>
            <a:ext cx="723081" cy="23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630215"/>
              </p:ext>
            </p:extLst>
          </p:nvPr>
        </p:nvGraphicFramePr>
        <p:xfrm>
          <a:off x="118534" y="4830471"/>
          <a:ext cx="8782048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03"/>
                <a:gridCol w="1197223"/>
                <a:gridCol w="1270000"/>
                <a:gridCol w="629920"/>
                <a:gridCol w="1188720"/>
                <a:gridCol w="355600"/>
                <a:gridCol w="2842866"/>
                <a:gridCol w="317316"/>
              </a:tblGrid>
              <a:tr h="219705">
                <a:tc>
                  <a:txBody>
                    <a:bodyPr/>
                    <a:lstStyle/>
                    <a:p>
                      <a:r>
                        <a:rPr lang="en-US" dirty="0" smtClean="0"/>
                        <a:t>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PomBase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sty1</a:t>
                      </a:r>
                    </a:p>
                    <a:p>
                      <a:r>
                        <a:rPr lang="en-US" sz="1200" dirty="0" smtClean="0"/>
                        <a:t>SPAC24B11.06c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GO:0034504</a:t>
                      </a:r>
                    </a:p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protein localization to nucleus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PMID:9585505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happens_during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GO:0034599</a:t>
                      </a:r>
                      <a:r>
                        <a:rPr lang="en-US" sz="1600" dirty="0" smtClean="0"/>
                        <a:t>),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has_input(</a:t>
                      </a: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SPAC1783.07c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PomBase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pap1</a:t>
                      </a:r>
                    </a:p>
                    <a:p>
                      <a:r>
                        <a:rPr lang="en-US" sz="1200" dirty="0" smtClean="0"/>
                        <a:t>SPAC1783.07c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GO:0036091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PMID:9585505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has_reulation_target</a:t>
                      </a:r>
                      <a:r>
                        <a:rPr lang="en-US" sz="1600" dirty="0" smtClean="0"/>
                        <a:t>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932680" y="1507066"/>
            <a:ext cx="1780828" cy="10898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 localization to nucleus[</a:t>
            </a:r>
            <a:r>
              <a:rPr lang="en-US" dirty="0"/>
              <a:t>GO:0034504]</a:t>
            </a:r>
            <a:endParaRPr lang="en-US" dirty="0" smtClean="0"/>
          </a:p>
        </p:txBody>
      </p:sp>
      <p:sp>
        <p:nvSpPr>
          <p:cNvPr id="13" name="Up Arrow 12"/>
          <p:cNvSpPr/>
          <p:nvPr/>
        </p:nvSpPr>
        <p:spPr>
          <a:xfrm>
            <a:off x="2702454" y="2596953"/>
            <a:ext cx="220878" cy="671338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903134" y="1507066"/>
            <a:ext cx="1871133" cy="9222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  <a:r>
              <a:rPr lang="en-US" sz="1600" dirty="0" smtClean="0"/>
              <a:t>ellular response to oxidative stress</a:t>
            </a:r>
          </a:p>
          <a:p>
            <a:pPr algn="ctr"/>
            <a:r>
              <a:rPr lang="en-US" sz="1600" dirty="0"/>
              <a:t>[GO:0034599]</a:t>
            </a:r>
            <a:endParaRPr lang="en-US" sz="1600" dirty="0" smtClean="0"/>
          </a:p>
        </p:txBody>
      </p:sp>
      <p:cxnSp>
        <p:nvCxnSpPr>
          <p:cNvPr id="17" name="Straight Arrow Connector 16"/>
          <p:cNvCxnSpPr>
            <a:endCxn id="15" idx="2"/>
          </p:cNvCxnSpPr>
          <p:nvPr/>
        </p:nvCxnSpPr>
        <p:spPr>
          <a:xfrm flipV="1">
            <a:off x="3369733" y="2429271"/>
            <a:ext cx="1468968" cy="839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92655" y="2532917"/>
            <a:ext cx="985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appens</a:t>
            </a:r>
          </a:p>
          <a:p>
            <a:r>
              <a:rPr lang="en-US" dirty="0" smtClean="0"/>
              <a:t>during</a:t>
            </a:r>
            <a:endParaRPr lang="en-US" dirty="0"/>
          </a:p>
        </p:txBody>
      </p:sp>
      <p:sp>
        <p:nvSpPr>
          <p:cNvPr id="31" name="Hexagon 30"/>
          <p:cNvSpPr/>
          <p:nvPr/>
        </p:nvSpPr>
        <p:spPr>
          <a:xfrm>
            <a:off x="4402666" y="3261887"/>
            <a:ext cx="1276725" cy="570041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pap1</a:t>
            </a:r>
            <a:endParaRPr lang="en-US" b="1" dirty="0"/>
          </a:p>
        </p:txBody>
      </p:sp>
      <p:cxnSp>
        <p:nvCxnSpPr>
          <p:cNvPr id="32" name="Straight Arrow Connector 31"/>
          <p:cNvCxnSpPr>
            <a:stCxn id="5" idx="3"/>
            <a:endCxn id="31" idx="3"/>
          </p:cNvCxnSpPr>
          <p:nvPr/>
        </p:nvCxnSpPr>
        <p:spPr>
          <a:xfrm flipV="1">
            <a:off x="3369733" y="3546908"/>
            <a:ext cx="1032933" cy="8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792655" y="3531858"/>
            <a:ext cx="684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has </a:t>
            </a:r>
          </a:p>
          <a:p>
            <a:r>
              <a:rPr lang="en-US" dirty="0" smtClean="0"/>
              <a:t>input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055946" y="1398651"/>
            <a:ext cx="2155572" cy="1089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dirty="0" smtClean="0"/>
              <a:t>ositive regulation of transcription from pol II promoter in response to oxidative stress[</a:t>
            </a:r>
            <a:r>
              <a:rPr lang="en-US" sz="1400" dirty="0"/>
              <a:t>GO:0036091]</a:t>
            </a:r>
            <a:endParaRPr lang="en-US" sz="1400" dirty="0" smtClean="0"/>
          </a:p>
        </p:txBody>
      </p:sp>
      <p:sp>
        <p:nvSpPr>
          <p:cNvPr id="39" name="Up Arrow 38"/>
          <p:cNvSpPr/>
          <p:nvPr/>
        </p:nvSpPr>
        <p:spPr>
          <a:xfrm>
            <a:off x="6724493" y="2533579"/>
            <a:ext cx="220878" cy="698919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381191" y="3711811"/>
            <a:ext cx="1519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has regulation</a:t>
            </a:r>
          </a:p>
          <a:p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381191" y="3689873"/>
            <a:ext cx="16273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6380572" y="3327869"/>
            <a:ext cx="908719" cy="4555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67" name="Straight Connector 66"/>
          <p:cNvCxnSpPr>
            <a:stCxn id="31" idx="0"/>
            <a:endCxn id="57" idx="1"/>
          </p:cNvCxnSpPr>
          <p:nvPr/>
        </p:nvCxnSpPr>
        <p:spPr>
          <a:xfrm>
            <a:off x="5679391" y="3546908"/>
            <a:ext cx="701181" cy="87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360052" y="3780230"/>
            <a:ext cx="992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&lt;anonymous</a:t>
            </a:r>
          </a:p>
          <a:p>
            <a:r>
              <a:rPr lang="en-US" sz="1200" dirty="0"/>
              <a:t>d</a:t>
            </a:r>
            <a:r>
              <a:rPr lang="en-US" sz="1200" dirty="0" smtClean="0"/>
              <a:t>escription&gt;</a:t>
            </a:r>
            <a:endParaRPr lang="en-US" sz="1200" dirty="0"/>
          </a:p>
        </p:txBody>
      </p:sp>
      <p:sp>
        <p:nvSpPr>
          <p:cNvPr id="72" name="Rectangle 71"/>
          <p:cNvSpPr/>
          <p:nvPr/>
        </p:nvSpPr>
        <p:spPr>
          <a:xfrm>
            <a:off x="6357950" y="3783459"/>
            <a:ext cx="992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&lt;anonymous</a:t>
            </a:r>
          </a:p>
          <a:p>
            <a:r>
              <a:rPr lang="en-US" sz="1200" dirty="0"/>
              <a:t>d</a:t>
            </a:r>
            <a:r>
              <a:rPr lang="en-US" sz="1200" dirty="0" smtClean="0"/>
              <a:t>escription&gt;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3976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get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Download</a:t>
            </a:r>
          </a:p>
          <a:p>
            <a:pPr lvl="1"/>
            <a:r>
              <a:rPr lang="en-US" sz="2200" dirty="0">
                <a:hlinkClick r:id="rId2"/>
              </a:rPr>
              <a:t>http:/</a:t>
            </a:r>
            <a:r>
              <a:rPr lang="en-US" sz="2200" dirty="0" smtClean="0">
                <a:hlinkClick r:id="rId2"/>
              </a:rPr>
              <a:t>/geneontology.org</a:t>
            </a:r>
            <a:r>
              <a:rPr lang="en-US" sz="2200" dirty="0">
                <a:hlinkClick r:id="rId2"/>
              </a:rPr>
              <a:t>/GO.downloads.annotations.shtml</a:t>
            </a:r>
            <a:endParaRPr lang="en-US" sz="2200" dirty="0"/>
          </a:p>
          <a:p>
            <a:pPr lvl="2"/>
            <a:r>
              <a:rPr lang="en-US" dirty="0" smtClean="0"/>
              <a:t>MGI (22,000)</a:t>
            </a:r>
          </a:p>
          <a:p>
            <a:pPr lvl="2"/>
            <a:r>
              <a:rPr lang="en-US" dirty="0" smtClean="0"/>
              <a:t>GOA Human (4,200)</a:t>
            </a:r>
          </a:p>
          <a:p>
            <a:pPr lvl="2"/>
            <a:r>
              <a:rPr lang="en-US" dirty="0" err="1" smtClean="0"/>
              <a:t>PomBase</a:t>
            </a:r>
            <a:r>
              <a:rPr lang="en-US" dirty="0" smtClean="0"/>
              <a:t> (1,588)</a:t>
            </a:r>
          </a:p>
          <a:p>
            <a:r>
              <a:rPr lang="en-US" dirty="0" smtClean="0"/>
              <a:t>Search and Browsing</a:t>
            </a:r>
          </a:p>
          <a:p>
            <a:pPr lvl="1"/>
            <a:r>
              <a:rPr lang="en-US" dirty="0" smtClean="0"/>
              <a:t>Cross-species</a:t>
            </a:r>
          </a:p>
          <a:p>
            <a:pPr lvl="2"/>
            <a:r>
              <a:rPr lang="en-US" dirty="0" err="1" smtClean="0"/>
              <a:t>AmiGO</a:t>
            </a:r>
            <a:r>
              <a:rPr lang="en-US" dirty="0" smtClean="0"/>
              <a:t> 2 – </a:t>
            </a:r>
            <a:r>
              <a:rPr lang="en-US" dirty="0" smtClean="0">
                <a:hlinkClick r:id="rId3"/>
              </a:rPr>
              <a:t>http://amigo2.berkeleybop.org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err="1" smtClean="0"/>
              <a:t>QuickGO</a:t>
            </a:r>
            <a:r>
              <a:rPr lang="en-US" dirty="0" smtClean="0"/>
              <a:t> </a:t>
            </a:r>
            <a:r>
              <a:rPr lang="en-US" dirty="0" smtClean="0"/>
              <a:t>(later this </a:t>
            </a:r>
            <a:r>
              <a:rPr lang="en-US" dirty="0"/>
              <a:t>year) - </a:t>
            </a:r>
            <a:r>
              <a:rPr lang="en-US" dirty="0">
                <a:hlinkClick r:id="rId4"/>
              </a:rPr>
              <a:t>http://www.ebi.ac.uk/QuickGO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   </a:t>
            </a:r>
          </a:p>
          <a:p>
            <a:pPr lvl="1"/>
            <a:r>
              <a:rPr lang="en-US" dirty="0" smtClean="0"/>
              <a:t>MOD interfaces</a:t>
            </a:r>
          </a:p>
          <a:p>
            <a:pPr lvl="2"/>
            <a:r>
              <a:rPr lang="en-US" dirty="0" err="1" smtClean="0"/>
              <a:t>PomBase</a:t>
            </a:r>
            <a:r>
              <a:rPr lang="en-US" dirty="0" smtClean="0"/>
              <a:t> – </a:t>
            </a:r>
            <a:r>
              <a:rPr lang="en-US" dirty="0" smtClean="0">
                <a:hlinkClick r:id="rId5"/>
              </a:rPr>
              <a:t>http://bombase.org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29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tool support: </a:t>
            </a:r>
            <a:r>
              <a:rPr lang="en-US" dirty="0" err="1" smtClean="0"/>
              <a:t>AmiGO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4790"/>
            <a:ext cx="9144000" cy="2330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4985552" cy="21171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57212" y="1417638"/>
            <a:ext cx="324454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Annotation extensions make use</a:t>
            </a:r>
          </a:p>
          <a:p>
            <a:r>
              <a:rPr lang="en-US" dirty="0"/>
              <a:t>o</a:t>
            </a:r>
            <a:r>
              <a:rPr lang="en-US" dirty="0" smtClean="0"/>
              <a:t>f other ontologies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CHEBI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 – cell types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Uberon – metazoan anatomy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 – mouse anatomy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EMAP – mouse anatomy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54400" y="61958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CL</a:t>
            </a:r>
            <a:endParaRPr lang="en-US" b="1" dirty="0"/>
          </a:p>
        </p:txBody>
      </p:sp>
      <p:sp>
        <p:nvSpPr>
          <p:cNvPr id="10" name="Up Arrow 9"/>
          <p:cNvSpPr/>
          <p:nvPr/>
        </p:nvSpPr>
        <p:spPr>
          <a:xfrm>
            <a:off x="2812225" y="5865614"/>
            <a:ext cx="760708" cy="51486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390547"/>
            <a:ext cx="3276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 </a:t>
            </a:r>
            <a:r>
              <a:rPr lang="en-US" dirty="0">
                <a:hlinkClick r:id="rId4"/>
              </a:rPr>
              <a:t>http://amigo2.berkeleybop.org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419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9144000" cy="46322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4800" y="6063924"/>
            <a:ext cx="123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CL, Uberon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215371"/>
            <a:ext cx="1219200" cy="812800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3354092" y="5733724"/>
            <a:ext cx="760708" cy="51486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390547"/>
            <a:ext cx="3276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 </a:t>
            </a:r>
            <a:r>
              <a:rPr lang="en-US" dirty="0">
                <a:hlinkClick r:id="rId4"/>
              </a:rPr>
              <a:t>http://amigo2.berkeleybop.org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714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300"/>
            <a:ext cx="9144000" cy="45798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3268" y="6063924"/>
            <a:ext cx="123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CL, Uberon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867" y="274638"/>
            <a:ext cx="1981200" cy="10160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3972560" y="5733724"/>
            <a:ext cx="760708" cy="51486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90547"/>
            <a:ext cx="3276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 </a:t>
            </a:r>
            <a:r>
              <a:rPr lang="en-US" dirty="0">
                <a:hlinkClick r:id="rId4"/>
              </a:rPr>
              <a:t>http://amigo2.berkeleybop.org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061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Curation tool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Supported in</a:t>
            </a:r>
          </a:p>
          <a:p>
            <a:pPr lvl="1"/>
            <a:r>
              <a:rPr lang="en-US" dirty="0" smtClean="0"/>
              <a:t>Protein2GO (GOA, WormBase) </a:t>
            </a:r>
            <a:endParaRPr lang="en-US" dirty="0" smtClean="0"/>
          </a:p>
          <a:p>
            <a:pPr lvl="1"/>
            <a:r>
              <a:rPr lang="en-US" dirty="0" smtClean="0"/>
              <a:t>CANTO </a:t>
            </a:r>
            <a:r>
              <a:rPr lang="en-US" dirty="0" smtClean="0"/>
              <a:t>(</a:t>
            </a:r>
            <a:r>
              <a:rPr lang="en-US" dirty="0" err="1" smtClean="0"/>
              <a:t>PomBase</a:t>
            </a:r>
            <a:r>
              <a:rPr lang="en-US" dirty="0" smtClean="0"/>
              <a:t>) </a:t>
            </a:r>
            <a:endParaRPr lang="en-US" dirty="0" smtClean="0"/>
          </a:p>
          <a:p>
            <a:pPr lvl="1"/>
            <a:r>
              <a:rPr lang="en-US" dirty="0" smtClean="0"/>
              <a:t>MGI </a:t>
            </a:r>
            <a:r>
              <a:rPr lang="en-US" dirty="0" smtClean="0"/>
              <a:t>curation </a:t>
            </a:r>
            <a:r>
              <a:rPr lang="en-US" dirty="0" smtClean="0"/>
              <a:t>tool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tool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Currently</a:t>
            </a:r>
            <a:r>
              <a:rPr lang="en-US" dirty="0" smtClean="0"/>
              <a:t>: Enrichment tools do not yet support annotation extensions</a:t>
            </a:r>
          </a:p>
          <a:p>
            <a:pPr lvl="1"/>
            <a:r>
              <a:rPr lang="en-US" dirty="0" smtClean="0"/>
              <a:t>Annotation extensions can be </a:t>
            </a:r>
            <a:r>
              <a:rPr lang="en-US" b="1" dirty="0" smtClean="0"/>
              <a:t>folded</a:t>
            </a:r>
            <a:r>
              <a:rPr lang="en-US" dirty="0" smtClean="0"/>
              <a:t> into an analysis ontology - </a:t>
            </a:r>
            <a:r>
              <a:rPr lang="en-US" dirty="0">
                <a:hlinkClick r:id="rId2"/>
              </a:rPr>
              <a:t>http://galaxy.berkeleybop.org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i="1" dirty="0" smtClean="0"/>
              <a:t>Future</a:t>
            </a:r>
            <a:r>
              <a:rPr lang="en-US" dirty="0" smtClean="0"/>
              <a:t>: Analysis tools can use extended annotations to their benefit</a:t>
            </a:r>
          </a:p>
          <a:p>
            <a:pPr lvl="1"/>
            <a:r>
              <a:rPr lang="en-US" dirty="0" smtClean="0"/>
              <a:t>E.g. account for other modes of regulation in their </a:t>
            </a:r>
            <a:r>
              <a:rPr lang="en-US" dirty="0" smtClean="0"/>
              <a:t>model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4998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pre </a:t>
            </a:r>
            <a:r>
              <a:rPr lang="en-US" dirty="0" err="1" smtClean="0"/>
              <a:t>vs</a:t>
            </a:r>
            <a:r>
              <a:rPr lang="en-US" dirty="0" smtClean="0"/>
              <a:t> post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Curator question: do I…</a:t>
            </a:r>
          </a:p>
          <a:p>
            <a:pPr lvl="1"/>
            <a:r>
              <a:rPr lang="en-US" dirty="0" smtClean="0"/>
              <a:t>Request a pre-composed term via </a:t>
            </a:r>
            <a:r>
              <a:rPr lang="en-US" dirty="0" err="1" smtClean="0"/>
              <a:t>TermGenie</a:t>
            </a:r>
            <a:r>
              <a:rPr lang="en-US" dirty="0" smtClean="0"/>
              <a:t>[*]?</a:t>
            </a:r>
          </a:p>
          <a:p>
            <a:pPr lvl="1"/>
            <a:r>
              <a:rPr lang="en-US" dirty="0" smtClean="0"/>
              <a:t>Post-compose using annotation extensions?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252" y="6272014"/>
            <a:ext cx="502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Heiko’s</a:t>
            </a:r>
            <a:r>
              <a:rPr lang="en-US" dirty="0" smtClean="0"/>
              <a:t> </a:t>
            </a:r>
            <a:r>
              <a:rPr lang="en-US" dirty="0" err="1" smtClean="0"/>
              <a:t>TermGenie</a:t>
            </a:r>
            <a:r>
              <a:rPr lang="en-US" dirty="0" smtClean="0"/>
              <a:t> talk tomorrow &amp; </a:t>
            </a:r>
            <a:r>
              <a:rPr lang="en-US" b="1" dirty="0" smtClean="0"/>
              <a:t>poster #33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457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</a:t>
            </a:r>
            <a:r>
              <a:rPr lang="en-US" b="1" dirty="0" smtClean="0"/>
              <a:t>GO Tools Environment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Tools:</a:t>
            </a:r>
          </a:p>
          <a:p>
            <a:pPr lvl="1"/>
            <a:r>
              <a:rPr lang="en-US" dirty="0" smtClean="0"/>
              <a:t>Selecting the right tool</a:t>
            </a:r>
          </a:p>
          <a:p>
            <a:pPr lvl="2"/>
            <a:r>
              <a:rPr lang="en-US" dirty="0" smtClean="0"/>
              <a:t>Solution: Detailed, accurate, up-to-date </a:t>
            </a:r>
            <a:r>
              <a:rPr lang="en-US" b="1" dirty="0" smtClean="0"/>
              <a:t>metadata </a:t>
            </a:r>
            <a:r>
              <a:rPr lang="en-US" dirty="0" smtClean="0"/>
              <a:t>on each tool</a:t>
            </a:r>
          </a:p>
          <a:p>
            <a:pPr lvl="1"/>
            <a:r>
              <a:rPr lang="en-US" dirty="0" smtClean="0"/>
              <a:t>Galaxy: A </a:t>
            </a:r>
            <a:r>
              <a:rPr lang="en-US" dirty="0"/>
              <a:t>standard </a:t>
            </a:r>
            <a:r>
              <a:rPr lang="en-US" b="1" dirty="0"/>
              <a:t>platform </a:t>
            </a:r>
            <a:r>
              <a:rPr lang="en-US" dirty="0"/>
              <a:t>for running analyses</a:t>
            </a:r>
          </a:p>
          <a:p>
            <a:pPr lvl="2"/>
            <a:r>
              <a:rPr lang="en-US" dirty="0" smtClean="0"/>
              <a:t>‘</a:t>
            </a:r>
            <a:r>
              <a:rPr lang="en-US" dirty="0"/>
              <a:t>operating system’ for bioinformatics analyses</a:t>
            </a:r>
          </a:p>
          <a:p>
            <a:pPr lvl="2"/>
            <a:r>
              <a:rPr lang="en-US" dirty="0"/>
              <a:t>allows plug and play</a:t>
            </a:r>
          </a:p>
          <a:p>
            <a:pPr lvl="1"/>
            <a:r>
              <a:rPr lang="en-US" dirty="0" smtClean="0"/>
              <a:t>Combining tools</a:t>
            </a:r>
          </a:p>
          <a:p>
            <a:pPr lvl="2"/>
            <a:r>
              <a:rPr lang="en-US" dirty="0" smtClean="0"/>
              <a:t>Common community </a:t>
            </a:r>
            <a:r>
              <a:rPr lang="en-US" b="1" dirty="0" smtClean="0"/>
              <a:t>interchange</a:t>
            </a:r>
            <a:r>
              <a:rPr lang="en-US" dirty="0" smtClean="0"/>
              <a:t> </a:t>
            </a:r>
            <a:r>
              <a:rPr lang="en-US" b="1" dirty="0" smtClean="0"/>
              <a:t>standards </a:t>
            </a:r>
            <a:r>
              <a:rPr lang="en-US" dirty="0" smtClean="0"/>
              <a:t>for GO analysis tools</a:t>
            </a:r>
          </a:p>
          <a:p>
            <a:pPr lvl="3"/>
            <a:r>
              <a:rPr lang="en-US" dirty="0" smtClean="0"/>
              <a:t>Common </a:t>
            </a:r>
            <a:r>
              <a:rPr lang="en-US" b="1" dirty="0" smtClean="0"/>
              <a:t>term enrichment result format </a:t>
            </a:r>
            <a:r>
              <a:rPr lang="en-US" dirty="0" smtClean="0"/>
              <a:t>plus </a:t>
            </a:r>
            <a:r>
              <a:rPr lang="en-US" dirty="0" smtClean="0"/>
              <a:t>converters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0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-Down Arrow 12"/>
          <p:cNvSpPr/>
          <p:nvPr/>
        </p:nvSpPr>
        <p:spPr>
          <a:xfrm>
            <a:off x="6993468" y="4216400"/>
            <a:ext cx="774440" cy="111919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pre </a:t>
            </a:r>
            <a:r>
              <a:rPr lang="en-US" dirty="0" err="1" smtClean="0"/>
              <a:t>vs</a:t>
            </a:r>
            <a:r>
              <a:rPr lang="en-US" dirty="0" smtClean="0"/>
              <a:t> post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372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Curator question: do I…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Request a pre-composed term via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TermGenie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Post-compose using annotation extensions?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96335"/>
            <a:ext cx="7477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http://code.google.com/p/owltools/wiki/</a:t>
            </a:r>
            <a:r>
              <a:rPr lang="en-US" dirty="0" smtClean="0">
                <a:hlinkClick r:id="rId2"/>
              </a:rPr>
              <a:t>AnnotationExtensionFolding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488267"/>
            <a:ext cx="5046134" cy="29080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From a computational perspective:</a:t>
            </a:r>
          </a:p>
          <a:p>
            <a:pPr lvl="1"/>
            <a:r>
              <a:rPr lang="en-US" dirty="0" smtClean="0"/>
              <a:t>It </a:t>
            </a:r>
            <a:r>
              <a:rPr lang="en-US" i="1" dirty="0" smtClean="0"/>
              <a:t>doesn’t matter</a:t>
            </a:r>
            <a:r>
              <a:rPr lang="en-US" dirty="0" smtClean="0"/>
              <a:t>, we’re using OWL</a:t>
            </a:r>
          </a:p>
          <a:p>
            <a:pPr lvl="1"/>
            <a:r>
              <a:rPr lang="en-US" dirty="0" smtClean="0"/>
              <a:t>40% of GO terms have OWL equivalence axioms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48041" y="5164666"/>
            <a:ext cx="1703493" cy="92220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rotein localization [</a:t>
            </a:r>
            <a:r>
              <a:rPr lang="en-US" dirty="0"/>
              <a:t>GO:</a:t>
            </a:r>
            <a:r>
              <a:rPr lang="en-US" dirty="0" smtClean="0"/>
              <a:t>0008104]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28560" y="5367867"/>
            <a:ext cx="1399279" cy="7190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Nucleus [GO:0005634]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05986" y="4985842"/>
            <a:ext cx="1438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end_location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151535" y="4216401"/>
            <a:ext cx="723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51534" y="5367867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⊓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74268" y="3479801"/>
            <a:ext cx="3217332" cy="73659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 localization to nucleus[</a:t>
            </a:r>
            <a:r>
              <a:rPr lang="en-US" dirty="0"/>
              <a:t>GO:0034504]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9253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Curation</a:t>
            </a:r>
          </a:p>
          <a:p>
            <a:pPr lvl="1"/>
            <a:r>
              <a:rPr lang="en-US" dirty="0" smtClean="0"/>
              <a:t>Fewer terms, but more degrees of freedom</a:t>
            </a:r>
          </a:p>
          <a:p>
            <a:pPr lvl="1"/>
            <a:r>
              <a:rPr lang="en-US" dirty="0" smtClean="0"/>
              <a:t>Curator consistency</a:t>
            </a:r>
          </a:p>
          <a:p>
            <a:pPr lvl="2"/>
            <a:r>
              <a:rPr lang="en-US" dirty="0" smtClean="0"/>
              <a:t>OWL constraints can help</a:t>
            </a:r>
          </a:p>
          <a:p>
            <a:r>
              <a:rPr lang="en-US" dirty="0" smtClean="0"/>
              <a:t>Automated annotation</a:t>
            </a:r>
          </a:p>
          <a:p>
            <a:pPr lvl="1"/>
            <a:r>
              <a:rPr lang="en-US" dirty="0" smtClean="0"/>
              <a:t>Phylogenetic propagation</a:t>
            </a:r>
          </a:p>
          <a:p>
            <a:pPr lvl="1"/>
            <a:r>
              <a:rPr lang="en-US" dirty="0" smtClean="0"/>
              <a:t>Text processing and NLP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79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space is huge</a:t>
            </a:r>
          </a:p>
          <a:p>
            <a:pPr lvl="1"/>
            <a:r>
              <a:rPr lang="en-US" dirty="0" smtClean="0"/>
              <a:t>Context is important</a:t>
            </a:r>
          </a:p>
          <a:p>
            <a:pPr lvl="1"/>
            <a:r>
              <a:rPr lang="en-US" dirty="0" smtClean="0"/>
              <a:t>Not appropriate to make a term for everything</a:t>
            </a:r>
          </a:p>
          <a:p>
            <a:pPr lvl="1"/>
            <a:r>
              <a:rPr lang="en-US" dirty="0" smtClean="0"/>
              <a:t>OWL allows us to mix and match pre and post composition</a:t>
            </a:r>
          </a:p>
          <a:p>
            <a:r>
              <a:rPr lang="en-US" dirty="0" smtClean="0"/>
              <a:t>Number of extension annotations is growing</a:t>
            </a:r>
          </a:p>
          <a:p>
            <a:r>
              <a:rPr lang="en-US" dirty="0" smtClean="0"/>
              <a:t>Annotation extensions represent untapped opportunity for tool developers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34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116"/>
            <a:ext cx="8229600" cy="5850048"/>
          </a:xfrm>
        </p:spPr>
        <p:txBody>
          <a:bodyPr>
            <a:noAutofit/>
          </a:bodyPr>
          <a:lstStyle/>
          <a:p>
            <a:r>
              <a:rPr lang="en-US" dirty="0"/>
              <a:t>T63 Toxic effect of contact with venomous animals and plants</a:t>
            </a:r>
          </a:p>
          <a:p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3478828" y="1560048"/>
            <a:ext cx="3998932" cy="2858398"/>
          </a:xfrm>
          <a:prstGeom prst="wedgeEllipseCallout">
            <a:avLst>
              <a:gd name="adj1" fmla="val -88952"/>
              <a:gd name="adj2" fmla="val -6355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Term from ICD-10, a hierarchical medical billing code system use to ‘annotate’ patient records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063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116"/>
            <a:ext cx="8229600" cy="5850048"/>
          </a:xfrm>
        </p:spPr>
        <p:txBody>
          <a:bodyPr>
            <a:noAutofit/>
          </a:bodyPr>
          <a:lstStyle/>
          <a:p>
            <a:r>
              <a:rPr lang="en-US" dirty="0"/>
              <a:t>T63 Toxic effect of contact with venomous animals and plants</a:t>
            </a:r>
          </a:p>
          <a:p>
            <a:pPr lvl="1"/>
            <a:r>
              <a:rPr lang="en-US" dirty="0"/>
              <a:t>T63.611 </a:t>
            </a:r>
            <a:r>
              <a:rPr lang="en-US" b="1" dirty="0"/>
              <a:t>Toxic effect of contact with </a:t>
            </a:r>
            <a:r>
              <a:rPr lang="en-US" b="1" dirty="0" err="1"/>
              <a:t>Portugese</a:t>
            </a:r>
            <a:r>
              <a:rPr lang="en-US" b="1" dirty="0"/>
              <a:t> Man-o-war, accidental (</a:t>
            </a:r>
            <a:r>
              <a:rPr lang="en-US" b="1" u="sng" dirty="0"/>
              <a:t>unintentional</a:t>
            </a:r>
            <a:r>
              <a:rPr lang="en-US" b="1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6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116"/>
            <a:ext cx="8229600" cy="5850048"/>
          </a:xfrm>
        </p:spPr>
        <p:txBody>
          <a:bodyPr>
            <a:noAutofit/>
          </a:bodyPr>
          <a:lstStyle/>
          <a:p>
            <a:r>
              <a:rPr lang="en-US" dirty="0"/>
              <a:t>T63 Toxic effect of contact with venomous animals and plants</a:t>
            </a:r>
          </a:p>
          <a:p>
            <a:pPr lvl="1"/>
            <a:r>
              <a:rPr lang="en-US" dirty="0"/>
              <a:t>T63.611 Toxic effect of contact with </a:t>
            </a:r>
            <a:r>
              <a:rPr lang="en-US" dirty="0" err="1"/>
              <a:t>Portugese</a:t>
            </a:r>
            <a:r>
              <a:rPr lang="en-US" dirty="0"/>
              <a:t> Man-o-war, accidental (unintentional) </a:t>
            </a:r>
          </a:p>
          <a:p>
            <a:pPr lvl="1"/>
            <a:r>
              <a:rPr lang="en-US" dirty="0"/>
              <a:t>T63.612 </a:t>
            </a:r>
            <a:r>
              <a:rPr lang="en-US" b="1" dirty="0"/>
              <a:t>Toxic effect of contact with </a:t>
            </a:r>
            <a:r>
              <a:rPr lang="en-US" b="1" dirty="0" err="1"/>
              <a:t>Portugese</a:t>
            </a:r>
            <a:r>
              <a:rPr lang="en-US" b="1" dirty="0"/>
              <a:t> Man-o-war, </a:t>
            </a:r>
            <a:r>
              <a:rPr lang="en-US" b="1" i="1" dirty="0"/>
              <a:t>intentional self-harm 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0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116"/>
            <a:ext cx="8229600" cy="5850048"/>
          </a:xfrm>
        </p:spPr>
        <p:txBody>
          <a:bodyPr>
            <a:noAutofit/>
          </a:bodyPr>
          <a:lstStyle/>
          <a:p>
            <a:r>
              <a:rPr lang="en-US" dirty="0"/>
              <a:t>T63 Toxic effect of contact with venomous animals and plants</a:t>
            </a:r>
          </a:p>
          <a:p>
            <a:pPr lvl="1"/>
            <a:r>
              <a:rPr lang="en-US" dirty="0"/>
              <a:t>T63.611 Toxic effect of contact with </a:t>
            </a:r>
            <a:r>
              <a:rPr lang="en-US" dirty="0" err="1"/>
              <a:t>Portugese</a:t>
            </a:r>
            <a:r>
              <a:rPr lang="en-US" dirty="0"/>
              <a:t> Man-o-war, accidental (unintentional) </a:t>
            </a:r>
          </a:p>
          <a:p>
            <a:pPr lvl="1"/>
            <a:r>
              <a:rPr lang="en-US" dirty="0"/>
              <a:t>T63.612 Toxic effect of contact with </a:t>
            </a:r>
            <a:r>
              <a:rPr lang="en-US" dirty="0" err="1"/>
              <a:t>Portugese</a:t>
            </a:r>
            <a:r>
              <a:rPr lang="en-US" dirty="0"/>
              <a:t> Man-o-war, intentional self-harm </a:t>
            </a:r>
          </a:p>
          <a:p>
            <a:pPr lvl="1"/>
            <a:r>
              <a:rPr lang="en-US" dirty="0"/>
              <a:t>T63.613 </a:t>
            </a:r>
            <a:r>
              <a:rPr lang="en-US" b="1" dirty="0"/>
              <a:t>Toxic effect of contact with </a:t>
            </a:r>
            <a:r>
              <a:rPr lang="en-US" b="1" dirty="0" err="1"/>
              <a:t>Portugese</a:t>
            </a:r>
            <a:r>
              <a:rPr lang="en-US" b="1" dirty="0"/>
              <a:t> Man-o-war, </a:t>
            </a:r>
            <a:r>
              <a:rPr lang="en-US" b="1" i="1" dirty="0"/>
              <a:t>assault 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116"/>
            <a:ext cx="8229600" cy="5850048"/>
          </a:xfrm>
        </p:spPr>
        <p:txBody>
          <a:bodyPr>
            <a:noAutofit/>
          </a:bodyPr>
          <a:lstStyle/>
          <a:p>
            <a:r>
              <a:rPr lang="en-US" dirty="0"/>
              <a:t>T63 Toxic effect of contact with venomous animals and plants</a:t>
            </a:r>
          </a:p>
          <a:p>
            <a:pPr lvl="1"/>
            <a:r>
              <a:rPr lang="en-US" dirty="0"/>
              <a:t>T63.611 Toxic effect of contact with </a:t>
            </a:r>
            <a:r>
              <a:rPr lang="en-US" dirty="0" err="1"/>
              <a:t>Portugese</a:t>
            </a:r>
            <a:r>
              <a:rPr lang="en-US" dirty="0"/>
              <a:t> Man-o-war, accidental (unintentional) </a:t>
            </a:r>
          </a:p>
          <a:p>
            <a:pPr lvl="1"/>
            <a:r>
              <a:rPr lang="en-US" dirty="0"/>
              <a:t>T63.612 Toxic effect of contact with </a:t>
            </a:r>
            <a:r>
              <a:rPr lang="en-US" dirty="0" err="1"/>
              <a:t>Portugese</a:t>
            </a:r>
            <a:r>
              <a:rPr lang="en-US" dirty="0"/>
              <a:t> Man-o-war, intentional self-harm </a:t>
            </a:r>
          </a:p>
          <a:p>
            <a:pPr lvl="1"/>
            <a:r>
              <a:rPr lang="en-US" dirty="0"/>
              <a:t>T63.613 Toxic effect of contact with </a:t>
            </a:r>
            <a:r>
              <a:rPr lang="en-US" dirty="0" err="1"/>
              <a:t>Portugese</a:t>
            </a:r>
            <a:r>
              <a:rPr lang="en-US" dirty="0"/>
              <a:t> Man-o-war, assault </a:t>
            </a:r>
          </a:p>
          <a:p>
            <a:pPr lvl="2"/>
            <a:r>
              <a:rPr lang="en-US" b="1" dirty="0"/>
              <a:t>T63.613A Toxic effect of contact with </a:t>
            </a:r>
            <a:r>
              <a:rPr lang="en-US" b="1" dirty="0" err="1"/>
              <a:t>Portugese</a:t>
            </a:r>
            <a:r>
              <a:rPr lang="en-US" b="1" dirty="0"/>
              <a:t> Man-o-war, assault, </a:t>
            </a:r>
            <a:r>
              <a:rPr lang="en-US" b="1" i="1" dirty="0" smtClean="0"/>
              <a:t>initial encounter </a:t>
            </a:r>
          </a:p>
          <a:p>
            <a:pPr lvl="2"/>
            <a:r>
              <a:rPr lang="en-US" b="1" dirty="0" smtClean="0"/>
              <a:t>T63.613D </a:t>
            </a:r>
            <a:r>
              <a:rPr lang="en-US" b="1" dirty="0"/>
              <a:t>Toxic effect of contact with </a:t>
            </a:r>
            <a:r>
              <a:rPr lang="en-US" b="1" dirty="0" err="1"/>
              <a:t>Portugese</a:t>
            </a:r>
            <a:r>
              <a:rPr lang="en-US" b="1" dirty="0"/>
              <a:t> Man-o-war, assault, </a:t>
            </a:r>
            <a:r>
              <a:rPr lang="en-US" b="1" i="1" dirty="0" smtClean="0"/>
              <a:t>subsequent encounter </a:t>
            </a:r>
            <a:endParaRPr lang="en-US" b="1" i="1" dirty="0"/>
          </a:p>
          <a:p>
            <a:pPr lvl="2"/>
            <a:r>
              <a:rPr lang="en-US" b="1" dirty="0" smtClean="0"/>
              <a:t>T63.613S </a:t>
            </a:r>
            <a:r>
              <a:rPr lang="en-US" b="1" dirty="0"/>
              <a:t>Toxic effect of contact with </a:t>
            </a:r>
            <a:r>
              <a:rPr lang="en-US" b="1" dirty="0" err="1"/>
              <a:t>Portugese</a:t>
            </a:r>
            <a:r>
              <a:rPr lang="en-US" b="1" dirty="0"/>
              <a:t> Man-o-war, assault, </a:t>
            </a:r>
            <a:r>
              <a:rPr lang="en-US" b="1" i="1" dirty="0" err="1" smtClean="0"/>
              <a:t>sequela</a:t>
            </a:r>
            <a:endParaRPr lang="en-US" b="1" i="1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7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Where we were: Classic GO</a:t>
            </a:r>
          </a:p>
          <a:p>
            <a:pPr lvl="1"/>
            <a:r>
              <a:rPr lang="en-US" dirty="0" smtClean="0"/>
              <a:t>Large tangle of manually maintained strings largely opaque to computation</a:t>
            </a:r>
          </a:p>
          <a:p>
            <a:pPr lvl="1"/>
            <a:r>
              <a:rPr lang="en-US" dirty="0" smtClean="0"/>
              <a:t>Ontology </a:t>
            </a:r>
            <a:r>
              <a:rPr lang="en-US" b="1" dirty="0" smtClean="0"/>
              <a:t>editing</a:t>
            </a:r>
          </a:p>
          <a:p>
            <a:r>
              <a:rPr lang="en-US" dirty="0" smtClean="0"/>
              <a:t>Where we want to be: Computable model of biology</a:t>
            </a:r>
          </a:p>
          <a:p>
            <a:pPr lvl="1"/>
            <a:r>
              <a:rPr lang="en-US" dirty="0" smtClean="0"/>
              <a:t>Composition of descriptions from building blocks</a:t>
            </a:r>
          </a:p>
          <a:p>
            <a:pPr lvl="1"/>
            <a:r>
              <a:rPr lang="en-US" dirty="0" smtClean="0"/>
              <a:t>Flexibility as to where in product lifecycle the composition takes place</a:t>
            </a:r>
          </a:p>
          <a:p>
            <a:pPr lvl="1"/>
            <a:r>
              <a:rPr lang="en-US" dirty="0" smtClean="0"/>
              <a:t>Ontology </a:t>
            </a:r>
            <a:r>
              <a:rPr lang="en-US" b="1" dirty="0" smtClean="0"/>
              <a:t>engineering</a:t>
            </a:r>
          </a:p>
          <a:p>
            <a:r>
              <a:rPr lang="en-US" dirty="0" smtClean="0"/>
              <a:t>Where we are:</a:t>
            </a:r>
          </a:p>
          <a:p>
            <a:pPr lvl="1"/>
            <a:r>
              <a:rPr lang="en-US" dirty="0" smtClean="0"/>
              <a:t>Somewhere in between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31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Computable language: OWL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7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Tool metadata</a:t>
            </a:r>
            <a:r>
              <a:rPr lang="en-US" dirty="0" smtClean="0"/>
              <a:t>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have ~130 GO tools registered</a:t>
            </a:r>
          </a:p>
          <a:p>
            <a:pPr lvl="1"/>
            <a:r>
              <a:rPr lang="en-US" dirty="0" smtClean="0"/>
              <a:t>~50 TEA tools</a:t>
            </a:r>
          </a:p>
          <a:p>
            <a:pPr lvl="1"/>
            <a:r>
              <a:rPr lang="en-US" dirty="0" smtClean="0"/>
              <a:t>We don’t have all of them</a:t>
            </a:r>
          </a:p>
          <a:p>
            <a:pPr lvl="1"/>
            <a:r>
              <a:rPr lang="en-US" dirty="0" smtClean="0"/>
              <a:t>Some info out of date</a:t>
            </a:r>
          </a:p>
          <a:p>
            <a:r>
              <a:rPr lang="en-US" dirty="0" smtClean="0"/>
              <a:t>We need to capture more metadata</a:t>
            </a:r>
          </a:p>
          <a:p>
            <a:pPr lvl="1"/>
            <a:r>
              <a:rPr lang="en-US" dirty="0" smtClean="0"/>
              <a:t>We want to be able to quickly answer queries like</a:t>
            </a:r>
          </a:p>
          <a:p>
            <a:pPr lvl="2"/>
            <a:r>
              <a:rPr lang="en-US" dirty="0" smtClean="0"/>
              <a:t>Find an EA tool that</a:t>
            </a:r>
            <a:endParaRPr lang="en-US" dirty="0"/>
          </a:p>
          <a:p>
            <a:pPr lvl="3"/>
            <a:r>
              <a:rPr lang="en-US" dirty="0" smtClean="0"/>
              <a:t>uses </a:t>
            </a:r>
            <a:r>
              <a:rPr lang="en-US" dirty="0" err="1"/>
              <a:t>hypergeometric</a:t>
            </a:r>
            <a:r>
              <a:rPr lang="en-US" dirty="0"/>
              <a:t> tests</a:t>
            </a:r>
          </a:p>
          <a:p>
            <a:pPr lvl="3"/>
            <a:r>
              <a:rPr lang="en-US" dirty="0"/>
              <a:t>can be used for &lt;my species&gt;</a:t>
            </a:r>
          </a:p>
          <a:p>
            <a:pPr lvl="3"/>
            <a:r>
              <a:rPr lang="en-US" dirty="0" smtClean="0"/>
              <a:t>has </a:t>
            </a:r>
            <a:r>
              <a:rPr lang="en-US" dirty="0"/>
              <a:t>not updated their annotation sets in &gt; 6 </a:t>
            </a:r>
            <a:r>
              <a:rPr lang="en-US" dirty="0" err="1"/>
              <a:t>mo</a:t>
            </a:r>
            <a:endParaRPr lang="en-US" dirty="0"/>
          </a:p>
          <a:p>
            <a:pPr lvl="3"/>
            <a:r>
              <a:rPr lang="en-US" dirty="0" smtClean="0"/>
              <a:t>has </a:t>
            </a:r>
            <a:r>
              <a:rPr lang="en-US" dirty="0"/>
              <a:t>visualization</a:t>
            </a:r>
          </a:p>
          <a:p>
            <a:pPr lvl="3"/>
            <a:r>
              <a:rPr lang="en-US" dirty="0" smtClean="0"/>
              <a:t>I can use for my </a:t>
            </a:r>
            <a:r>
              <a:rPr lang="en-US" dirty="0" err="1" smtClean="0"/>
              <a:t>RNAseq</a:t>
            </a:r>
            <a:r>
              <a:rPr lang="en-US" dirty="0" smtClean="0"/>
              <a:t> </a:t>
            </a:r>
            <a:r>
              <a:rPr lang="en-US" dirty="0"/>
              <a:t>data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enhancements: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Enhancements:</a:t>
            </a:r>
          </a:p>
          <a:p>
            <a:pPr lvl="1"/>
            <a:r>
              <a:rPr lang="en-US" dirty="0" smtClean="0"/>
              <a:t>Increased expressivity in ontology</a:t>
            </a:r>
          </a:p>
          <a:p>
            <a:pPr lvl="1"/>
            <a:r>
              <a:rPr lang="en-US" dirty="0" smtClean="0"/>
              <a:t>Increased expressivity in traditional gene associations</a:t>
            </a:r>
          </a:p>
          <a:p>
            <a:pPr lvl="1"/>
            <a:r>
              <a:rPr lang="en-US" dirty="0" smtClean="0"/>
              <a:t>Future: A new model for GO annotation</a:t>
            </a:r>
          </a:p>
          <a:p>
            <a:r>
              <a:rPr lang="en-US" dirty="0" smtClean="0"/>
              <a:t>Underpinning this all:</a:t>
            </a:r>
          </a:p>
          <a:p>
            <a:pPr lvl="1"/>
            <a:r>
              <a:rPr lang="en-US" dirty="0" smtClean="0"/>
              <a:t>Transition to OWL as a common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34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OWL?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Ontology Language</a:t>
            </a:r>
          </a:p>
          <a:p>
            <a:r>
              <a:rPr lang="en-US" dirty="0" smtClean="0"/>
              <a:t>More than just a format</a:t>
            </a:r>
          </a:p>
          <a:p>
            <a:r>
              <a:rPr lang="en-US" dirty="0" smtClean="0"/>
              <a:t>Allows for reasoning</a:t>
            </a:r>
          </a:p>
        </p:txBody>
      </p:sp>
    </p:spTree>
    <p:extLst>
      <p:ext uri="{BB962C8B-B14F-4D97-AF65-F5344CB8AC3E}">
        <p14:creationId xmlns:p14="http://schemas.microsoft.com/office/powerpoint/2010/main" val="2028660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expressivity in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Traditional ontology development leads to large difficult to maintain ontologies</a:t>
            </a:r>
          </a:p>
          <a:p>
            <a:pPr lvl="2"/>
            <a:r>
              <a:rPr lang="en-US" dirty="0" smtClean="0"/>
              <a:t>Errors of omission and </a:t>
            </a:r>
            <a:r>
              <a:rPr lang="en-US" dirty="0" err="1" smtClean="0"/>
              <a:t>comission</a:t>
            </a:r>
            <a:endParaRPr lang="en-US" dirty="0" smtClean="0"/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Refactor ontology to include additional logical axioms (e.g. logical definitions)</a:t>
            </a:r>
          </a:p>
          <a:p>
            <a:pPr lvl="1"/>
            <a:r>
              <a:rPr lang="en-US" dirty="0" smtClean="0"/>
              <a:t>Use OWL reasoners to automatically build hierarchy and detect errors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TermGenie</a:t>
            </a:r>
            <a:r>
              <a:rPr lang="en-US" dirty="0" smtClean="0"/>
              <a:t> for de-novo terms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60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OBO-Edit very efficient for editors to use, but limited support for reasoning and leveraging external ontologies</a:t>
            </a:r>
          </a:p>
          <a:p>
            <a:pPr lvl="1"/>
            <a:r>
              <a:rPr lang="en-US" dirty="0" smtClean="0"/>
              <a:t> Protégé has good OWL and reasoning support, but clunky and inefficient for editors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Hybrid environment</a:t>
            </a:r>
          </a:p>
          <a:p>
            <a:pPr lvl="1"/>
            <a:r>
              <a:rPr lang="en-US" dirty="0" smtClean="0"/>
              <a:t>Obo2owl converters</a:t>
            </a:r>
          </a:p>
          <a:p>
            <a:pPr lvl="1"/>
            <a:r>
              <a:rPr lang="en-US" dirty="0" smtClean="0"/>
              <a:t>Debugging and high level design in Protégé</a:t>
            </a:r>
          </a:p>
          <a:p>
            <a:pPr lvl="1"/>
            <a:r>
              <a:rPr lang="en-US" dirty="0" smtClean="0"/>
              <a:t>Refactoring and day to day editing in OBO-Edit</a:t>
            </a:r>
          </a:p>
          <a:p>
            <a:pPr lvl="1"/>
            <a:r>
              <a:rPr lang="en-US" dirty="0" smtClean="0"/>
              <a:t>New terms in </a:t>
            </a:r>
            <a:r>
              <a:rPr lang="en-US" dirty="0" err="1" smtClean="0"/>
              <a:t>TermGenie</a:t>
            </a:r>
            <a:endParaRPr lang="en-US" dirty="0" smtClean="0"/>
          </a:p>
          <a:p>
            <a:pPr lvl="1"/>
            <a:r>
              <a:rPr lang="en-US" dirty="0" smtClean="0"/>
              <a:t>Continuous Integration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41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Nothing to see here, move along…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92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(basic GO annotation)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911121" y="2982039"/>
            <a:ext cx="1711804" cy="883568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Aatk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920583" y="2692119"/>
            <a:ext cx="2567705" cy="146340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Negative regulation of axon extension [GO:0030517]</a:t>
            </a:r>
          </a:p>
        </p:txBody>
      </p:sp>
      <p:sp>
        <p:nvSpPr>
          <p:cNvPr id="6" name="Rectangle 5"/>
          <p:cNvSpPr/>
          <p:nvPr/>
        </p:nvSpPr>
        <p:spPr>
          <a:xfrm>
            <a:off x="80240" y="5728482"/>
            <a:ext cx="8606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LMTK1 (</a:t>
            </a:r>
            <a:r>
              <a:rPr lang="en-US" b="1" dirty="0" err="1"/>
              <a:t>Aatk</a:t>
            </a:r>
            <a:r>
              <a:rPr lang="en-US" dirty="0"/>
              <a:t>) can </a:t>
            </a:r>
            <a:r>
              <a:rPr lang="en-US" dirty="0">
                <a:solidFill>
                  <a:srgbClr val="FF0000"/>
                </a:solidFill>
              </a:rPr>
              <a:t>negatively control axonal outgrowth</a:t>
            </a:r>
            <a:r>
              <a:rPr lang="en-US" dirty="0"/>
              <a:t> in </a:t>
            </a:r>
            <a:r>
              <a:rPr lang="en-US" dirty="0">
                <a:solidFill>
                  <a:srgbClr val="3366FF"/>
                </a:solidFill>
              </a:rPr>
              <a:t>cortical </a:t>
            </a:r>
            <a:r>
              <a:rPr lang="en-US" dirty="0" smtClean="0">
                <a:solidFill>
                  <a:srgbClr val="3366FF"/>
                </a:solidFill>
              </a:rPr>
              <a:t>neurons</a:t>
            </a:r>
            <a:endParaRPr lang="en-US" dirty="0"/>
          </a:p>
        </p:txBody>
      </p:sp>
      <p:cxnSp>
        <p:nvCxnSpPr>
          <p:cNvPr id="8" name="Straight Connector 7"/>
          <p:cNvCxnSpPr>
            <a:stCxn id="4" idx="0"/>
            <a:endCxn id="5" idx="1"/>
          </p:cNvCxnSpPr>
          <p:nvPr/>
        </p:nvCxnSpPr>
        <p:spPr>
          <a:xfrm>
            <a:off x="2622925" y="3423823"/>
            <a:ext cx="1297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862884"/>
              </p:ext>
            </p:extLst>
          </p:nvPr>
        </p:nvGraphicFramePr>
        <p:xfrm>
          <a:off x="457200" y="4830471"/>
          <a:ext cx="7991383" cy="713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923"/>
                <a:gridCol w="1604912"/>
                <a:gridCol w="392933"/>
                <a:gridCol w="1789566"/>
                <a:gridCol w="333633"/>
                <a:gridCol w="873570"/>
                <a:gridCol w="998923"/>
                <a:gridCol w="998923"/>
              </a:tblGrid>
              <a:tr h="2197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Aatk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GO:0030517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2"/>
                        </a:rPr>
                        <a:t>PMID:22573681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5402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with annotation extensions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186266" y="2812624"/>
            <a:ext cx="1124325" cy="766807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Aatk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985039" y="2968233"/>
            <a:ext cx="1559951" cy="4555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0240" y="5728482"/>
            <a:ext cx="8606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LMTK1 (</a:t>
            </a:r>
            <a:r>
              <a:rPr lang="en-US" b="1" dirty="0" err="1"/>
              <a:t>Aatk</a:t>
            </a:r>
            <a:r>
              <a:rPr lang="en-US" dirty="0"/>
              <a:t>) can </a:t>
            </a:r>
            <a:r>
              <a:rPr lang="en-US" dirty="0">
                <a:solidFill>
                  <a:srgbClr val="FF0000"/>
                </a:solidFill>
              </a:rPr>
              <a:t>negatively control axonal outgrowth</a:t>
            </a:r>
            <a:r>
              <a:rPr lang="en-US" dirty="0"/>
              <a:t> in </a:t>
            </a:r>
            <a:r>
              <a:rPr lang="en-US" dirty="0">
                <a:solidFill>
                  <a:srgbClr val="3366FF"/>
                </a:solidFill>
              </a:rPr>
              <a:t>cortical </a:t>
            </a:r>
            <a:r>
              <a:rPr lang="en-US" dirty="0" smtClean="0">
                <a:solidFill>
                  <a:srgbClr val="3366FF"/>
                </a:solidFill>
              </a:rPr>
              <a:t>neurons</a:t>
            </a:r>
            <a:endParaRPr lang="en-US" dirty="0"/>
          </a:p>
        </p:txBody>
      </p:sp>
      <p:cxnSp>
        <p:nvCxnSpPr>
          <p:cNvPr id="8" name="Straight Connector 7"/>
          <p:cNvCxnSpPr>
            <a:stCxn id="4" idx="0"/>
            <a:endCxn id="5" idx="1"/>
          </p:cNvCxnSpPr>
          <p:nvPr/>
        </p:nvCxnSpPr>
        <p:spPr>
          <a:xfrm>
            <a:off x="1310591" y="3196028"/>
            <a:ext cx="6744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73306"/>
              </p:ext>
            </p:extLst>
          </p:nvPr>
        </p:nvGraphicFramePr>
        <p:xfrm>
          <a:off x="457200" y="4830471"/>
          <a:ext cx="7991385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932"/>
                <a:gridCol w="887932"/>
                <a:gridCol w="1426588"/>
                <a:gridCol w="349274"/>
                <a:gridCol w="1590725"/>
                <a:gridCol w="296563"/>
                <a:gridCol w="402986"/>
                <a:gridCol w="1735667"/>
                <a:gridCol w="413718"/>
              </a:tblGrid>
              <a:tr h="219705">
                <a:tc>
                  <a:txBody>
                    <a:bodyPr/>
                    <a:lstStyle/>
                    <a:p>
                      <a:r>
                        <a:rPr lang="en-US" dirty="0" smtClean="0"/>
                        <a:t>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Obj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MGI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Aatk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GO:0030517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2"/>
                        </a:rPr>
                        <a:t>PMID:22573681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occurs_in(CL:0002609)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724214" y="1185384"/>
            <a:ext cx="2068854" cy="116834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egative regulation of axon extension [GO:0030517]</a:t>
            </a:r>
          </a:p>
        </p:txBody>
      </p:sp>
      <p:sp>
        <p:nvSpPr>
          <p:cNvPr id="13" name="Up Arrow 12"/>
          <p:cNvSpPr/>
          <p:nvPr/>
        </p:nvSpPr>
        <p:spPr>
          <a:xfrm>
            <a:off x="2622275" y="2353733"/>
            <a:ext cx="220878" cy="6145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004733" y="1541822"/>
            <a:ext cx="1854199" cy="7272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cortical neuron</a:t>
            </a:r>
          </a:p>
          <a:p>
            <a:pPr algn="ctr"/>
            <a:r>
              <a:rPr lang="en-US" dirty="0" smtClean="0"/>
              <a:t>[CL:0002609]</a:t>
            </a:r>
          </a:p>
        </p:txBody>
      </p:sp>
      <p:cxnSp>
        <p:nvCxnSpPr>
          <p:cNvPr id="17" name="Straight Arrow Connector 16"/>
          <p:cNvCxnSpPr>
            <a:stCxn id="5" idx="3"/>
          </p:cNvCxnSpPr>
          <p:nvPr/>
        </p:nvCxnSpPr>
        <p:spPr>
          <a:xfrm flipV="1">
            <a:off x="3544990" y="2269067"/>
            <a:ext cx="1077810" cy="926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04733" y="2353733"/>
            <a:ext cx="79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ccurs</a:t>
            </a:r>
          </a:p>
          <a:p>
            <a:r>
              <a:rPr lang="en-US" dirty="0" smtClean="0"/>
              <a:t>in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3544990" y="3196028"/>
            <a:ext cx="22292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Hexagon 23"/>
          <p:cNvSpPr/>
          <p:nvPr/>
        </p:nvSpPr>
        <p:spPr>
          <a:xfrm>
            <a:off x="5774267" y="2825185"/>
            <a:ext cx="1219200" cy="766807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Rab11a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85008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Pre-composition</a:t>
            </a:r>
            <a:r>
              <a:rPr lang="en-US" dirty="0" smtClean="0"/>
              <a:t>: creating terms </a:t>
            </a:r>
            <a:r>
              <a:rPr lang="en-US" i="1" dirty="0" smtClean="0"/>
              <a:t>prior</a:t>
            </a:r>
            <a:r>
              <a:rPr lang="en-US" dirty="0" smtClean="0"/>
              <a:t> to 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Sensible pre-composition</a:t>
            </a:r>
          </a:p>
          <a:p>
            <a:pPr lvl="1"/>
            <a:r>
              <a:rPr lang="en-US" dirty="0" smtClean="0"/>
              <a:t>Build terms as OWL descriptions from simpler terms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TermGenie</a:t>
            </a:r>
            <a:r>
              <a:rPr lang="en-US" dirty="0" smtClean="0"/>
              <a:t> talk tomorrow</a:t>
            </a:r>
          </a:p>
          <a:p>
            <a:r>
              <a:rPr lang="en-US" dirty="0" smtClean="0"/>
              <a:t>There are limits to what should be pre-composed….</a:t>
            </a:r>
          </a:p>
        </p:txBody>
      </p:sp>
    </p:spTree>
    <p:extLst>
      <p:ext uri="{BB962C8B-B14F-4D97-AF65-F5344CB8AC3E}">
        <p14:creationId xmlns:p14="http://schemas.microsoft.com/office/powerpoint/2010/main" val="7441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02 at 8.24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42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18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1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Tools Registry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8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02 at 8.00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416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26374"/>
            <a:ext cx="3109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http://amigo2.</a:t>
            </a:r>
            <a:r>
              <a:rPr lang="en-US" dirty="0" smtClean="0">
                <a:hlinkClick r:id="rId3"/>
              </a:rPr>
              <a:t>berkeleybop.org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98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Results/Status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Current:</a:t>
            </a:r>
          </a:p>
          <a:p>
            <a:pPr lvl="1"/>
            <a:r>
              <a:rPr lang="en-US" dirty="0" smtClean="0"/>
              <a:t>Mouse</a:t>
            </a:r>
          </a:p>
          <a:p>
            <a:pPr lvl="2"/>
            <a:r>
              <a:rPr lang="en-US" dirty="0" smtClean="0"/>
              <a:t>MGI: 22k</a:t>
            </a:r>
          </a:p>
          <a:p>
            <a:pPr lvl="2"/>
            <a:r>
              <a:rPr lang="en-US" dirty="0" smtClean="0"/>
              <a:t>GOA: 696</a:t>
            </a:r>
          </a:p>
          <a:p>
            <a:pPr lvl="1"/>
            <a:r>
              <a:rPr lang="en-US" dirty="0" smtClean="0"/>
              <a:t>Human</a:t>
            </a:r>
          </a:p>
          <a:p>
            <a:pPr lvl="2"/>
            <a:r>
              <a:rPr lang="en-US" dirty="0" smtClean="0"/>
              <a:t>GOA: 3110</a:t>
            </a:r>
          </a:p>
          <a:p>
            <a:pPr lvl="1"/>
            <a:r>
              <a:rPr lang="en-US" dirty="0" smtClean="0"/>
              <a:t>Other species</a:t>
            </a:r>
          </a:p>
          <a:p>
            <a:pPr lvl="2"/>
            <a:r>
              <a:rPr lang="en-US" dirty="0" smtClean="0"/>
              <a:t>GOA</a:t>
            </a:r>
          </a:p>
          <a:p>
            <a:pPr lvl="1"/>
            <a:r>
              <a:rPr lang="en-US" dirty="0" smtClean="0"/>
              <a:t>Fission yeast</a:t>
            </a:r>
          </a:p>
          <a:p>
            <a:pPr lvl="2"/>
            <a:r>
              <a:rPr lang="en-US" dirty="0" err="1" smtClean="0"/>
              <a:t>PomBase</a:t>
            </a:r>
            <a:r>
              <a:rPr lang="en-US" dirty="0" smtClean="0"/>
              <a:t> 1588</a:t>
            </a:r>
          </a:p>
          <a:p>
            <a:r>
              <a:rPr lang="en-US" dirty="0" smtClean="0"/>
              <a:t>More coming</a:t>
            </a:r>
          </a:p>
          <a:p>
            <a:pPr lvl="1"/>
            <a:r>
              <a:rPr lang="en-US" dirty="0" smtClean="0"/>
              <a:t>Transition to Protein2GO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72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simple annotation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0" y="1854619"/>
            <a:ext cx="1276725" cy="570041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sty1</a:t>
            </a:r>
            <a:endParaRPr lang="en-US" b="1" dirty="0"/>
          </a:p>
        </p:txBody>
      </p:sp>
      <p:cxnSp>
        <p:nvCxnSpPr>
          <p:cNvPr id="8" name="Straight Connector 7"/>
          <p:cNvCxnSpPr>
            <a:stCxn id="4" idx="0"/>
          </p:cNvCxnSpPr>
          <p:nvPr/>
        </p:nvCxnSpPr>
        <p:spPr>
          <a:xfrm>
            <a:off x="1276725" y="2139640"/>
            <a:ext cx="6559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634970"/>
              </p:ext>
            </p:extLst>
          </p:nvPr>
        </p:nvGraphicFramePr>
        <p:xfrm>
          <a:off x="83002" y="4220871"/>
          <a:ext cx="8782048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03"/>
                <a:gridCol w="1202275"/>
                <a:gridCol w="1264948"/>
                <a:gridCol w="629920"/>
                <a:gridCol w="1188720"/>
                <a:gridCol w="355600"/>
                <a:gridCol w="523212"/>
                <a:gridCol w="2636970"/>
              </a:tblGrid>
              <a:tr h="219705">
                <a:tc>
                  <a:txBody>
                    <a:bodyPr/>
                    <a:lstStyle/>
                    <a:p>
                      <a:r>
                        <a:rPr lang="en-US" dirty="0" smtClean="0"/>
                        <a:t>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</a:t>
                      </a:r>
                      <a:endParaRPr lang="en-US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PomBase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sty1</a:t>
                      </a:r>
                    </a:p>
                    <a:p>
                      <a:r>
                        <a:rPr lang="en-US" sz="1200" dirty="0" smtClean="0"/>
                        <a:t>SPAC24B11.06c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GO:0034504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protein localization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 to nucleus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PMID:9585505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932680" y="1507066"/>
            <a:ext cx="1780828" cy="10898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rotein localization to </a:t>
            </a:r>
            <a:r>
              <a:rPr lang="en-US" dirty="0"/>
              <a:t>nucleus[GO:0034504]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6735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Unfolding and folding             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794870"/>
              </p:ext>
            </p:extLst>
          </p:nvPr>
        </p:nvGraphicFramePr>
        <p:xfrm>
          <a:off x="83002" y="4220871"/>
          <a:ext cx="878204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03"/>
                <a:gridCol w="1202275"/>
                <a:gridCol w="1264948"/>
                <a:gridCol w="629920"/>
                <a:gridCol w="1188720"/>
                <a:gridCol w="355600"/>
                <a:gridCol w="523212"/>
                <a:gridCol w="2636970"/>
              </a:tblGrid>
              <a:tr h="219705">
                <a:tc>
                  <a:txBody>
                    <a:bodyPr/>
                    <a:lstStyle/>
                    <a:p>
                      <a:r>
                        <a:rPr lang="en-US" dirty="0" smtClean="0"/>
                        <a:t>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</a:t>
                      </a:r>
                      <a:endParaRPr lang="en-US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PomBase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sty1</a:t>
                      </a:r>
                    </a:p>
                    <a:p>
                      <a:r>
                        <a:rPr lang="en-US" sz="1200" dirty="0" smtClean="0"/>
                        <a:t>SPAC24B11.06c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GO:0008104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protein localization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PMID:9585505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has_target_end_location</a:t>
                      </a:r>
                      <a:r>
                        <a:rPr lang="en-US" sz="1600" dirty="0" smtClean="0"/>
                        <a:t>(GO:0005634)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Hexagon 6"/>
          <p:cNvSpPr/>
          <p:nvPr/>
        </p:nvSpPr>
        <p:spPr>
          <a:xfrm>
            <a:off x="364066" y="3268291"/>
            <a:ext cx="1276725" cy="570041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sty1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363872" y="3327869"/>
            <a:ext cx="1005861" cy="4555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12" name="Straight Connector 11"/>
          <p:cNvCxnSpPr>
            <a:stCxn id="7" idx="0"/>
            <a:endCxn id="11" idx="1"/>
          </p:cNvCxnSpPr>
          <p:nvPr/>
        </p:nvCxnSpPr>
        <p:spPr>
          <a:xfrm>
            <a:off x="1640791" y="3553312"/>
            <a:ext cx="723081" cy="23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932680" y="1439334"/>
            <a:ext cx="1780828" cy="10898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rotein localization [</a:t>
            </a:r>
            <a:r>
              <a:rPr lang="en-US" dirty="0"/>
              <a:t>GO:</a:t>
            </a:r>
            <a:r>
              <a:rPr lang="en-US" dirty="0" smtClean="0"/>
              <a:t>0008104]</a:t>
            </a:r>
          </a:p>
        </p:txBody>
      </p:sp>
      <p:sp>
        <p:nvSpPr>
          <p:cNvPr id="14" name="Up Arrow 13"/>
          <p:cNvSpPr/>
          <p:nvPr/>
        </p:nvSpPr>
        <p:spPr>
          <a:xfrm>
            <a:off x="2702454" y="2596953"/>
            <a:ext cx="220878" cy="671338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903134" y="1439334"/>
            <a:ext cx="1871133" cy="9222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Nucleus [GO:0005634]</a:t>
            </a:r>
          </a:p>
        </p:txBody>
      </p:sp>
      <p:cxnSp>
        <p:nvCxnSpPr>
          <p:cNvPr id="16" name="Straight Arrow Connector 15"/>
          <p:cNvCxnSpPr>
            <a:endCxn id="15" idx="2"/>
          </p:cNvCxnSpPr>
          <p:nvPr/>
        </p:nvCxnSpPr>
        <p:spPr>
          <a:xfrm flipV="1">
            <a:off x="3369733" y="2361539"/>
            <a:ext cx="1468968" cy="839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92655" y="2532917"/>
            <a:ext cx="939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nd</a:t>
            </a:r>
          </a:p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86045" y="1417638"/>
            <a:ext cx="2514845" cy="19102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normAutofit/>
          </a:bodyPr>
          <a:lstStyle/>
          <a:p>
            <a:r>
              <a:rPr lang="en-US" dirty="0" smtClean="0"/>
              <a:t>OWL:</a:t>
            </a:r>
          </a:p>
          <a:p>
            <a:r>
              <a:rPr lang="en-US" dirty="0" smtClean="0"/>
              <a:t>Class: ‘protein localization to nucleus’</a:t>
            </a:r>
          </a:p>
          <a:p>
            <a:r>
              <a:rPr lang="en-US" dirty="0" err="1" smtClean="0"/>
              <a:t>EquivalentTo</a:t>
            </a:r>
            <a:r>
              <a:rPr lang="en-US" dirty="0" smtClean="0"/>
              <a:t>: ‘protein localization’</a:t>
            </a:r>
          </a:p>
          <a:p>
            <a:r>
              <a:rPr lang="en-US" dirty="0"/>
              <a:t> </a:t>
            </a:r>
            <a:r>
              <a:rPr lang="en-US" dirty="0" smtClean="0"/>
              <a:t> and </a:t>
            </a:r>
            <a:r>
              <a:rPr lang="en-US" dirty="0" err="1" smtClean="0"/>
              <a:t>has_target_end_location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some nucleus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480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PomBase</a:t>
            </a:r>
            <a:r>
              <a:rPr lang="en-US" dirty="0" smtClean="0"/>
              <a:t> annotations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364066" y="3268291"/>
            <a:ext cx="1276725" cy="570041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sty1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363872" y="3327869"/>
            <a:ext cx="1005861" cy="4555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8" name="Straight Connector 7"/>
          <p:cNvCxnSpPr>
            <a:stCxn id="4" idx="0"/>
            <a:endCxn id="5" idx="1"/>
          </p:cNvCxnSpPr>
          <p:nvPr/>
        </p:nvCxnSpPr>
        <p:spPr>
          <a:xfrm>
            <a:off x="1640791" y="3553312"/>
            <a:ext cx="723081" cy="23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48521"/>
              </p:ext>
            </p:extLst>
          </p:nvPr>
        </p:nvGraphicFramePr>
        <p:xfrm>
          <a:off x="118534" y="4830471"/>
          <a:ext cx="878204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03"/>
                <a:gridCol w="1197223"/>
                <a:gridCol w="1270000"/>
                <a:gridCol w="629920"/>
                <a:gridCol w="1188720"/>
                <a:gridCol w="355600"/>
                <a:gridCol w="2842866"/>
                <a:gridCol w="317316"/>
              </a:tblGrid>
              <a:tr h="219705">
                <a:tc>
                  <a:txBody>
                    <a:bodyPr/>
                    <a:lstStyle/>
                    <a:p>
                      <a:r>
                        <a:rPr lang="en-US" dirty="0" smtClean="0"/>
                        <a:t>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PomBase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sty1</a:t>
                      </a:r>
                    </a:p>
                    <a:p>
                      <a:r>
                        <a:rPr lang="en-US" sz="1200" dirty="0" smtClean="0"/>
                        <a:t>SPAC24B11.06c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GO:0034504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PMID:9585505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happens_during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GO:</a:t>
                      </a:r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0034599</a:t>
                      </a:r>
                      <a:r>
                        <a:rPr lang="en-US" sz="1600" dirty="0" smtClean="0"/>
                        <a:t>),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has_input(</a:t>
                      </a: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SPAC1783.07c</a:t>
                      </a:r>
                      <a:r>
                        <a:rPr lang="en-US" sz="1600" dirty="0" smtClean="0"/>
                        <a:t>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PomBase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pap1</a:t>
                      </a:r>
                    </a:p>
                    <a:p>
                      <a:r>
                        <a:rPr lang="en-US" sz="1200" dirty="0" smtClean="0"/>
                        <a:t>SPAC1783.07c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GO:0036091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PMID:9585505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has_reulation_target</a:t>
                      </a:r>
                      <a:r>
                        <a:rPr lang="en-US" sz="1600" dirty="0" smtClean="0"/>
                        <a:t>(…)|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has_regulation_target</a:t>
                      </a:r>
                      <a:r>
                        <a:rPr lang="en-US" sz="1600" dirty="0" smtClean="0"/>
                        <a:t>(…)|…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932680" y="1507066"/>
            <a:ext cx="1780828" cy="10898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rotein localization to </a:t>
            </a:r>
            <a:r>
              <a:rPr lang="en-US" dirty="0"/>
              <a:t>nucleus[GO:0034504]</a:t>
            </a:r>
            <a:endParaRPr lang="en-US" dirty="0" smtClean="0"/>
          </a:p>
        </p:txBody>
      </p:sp>
      <p:sp>
        <p:nvSpPr>
          <p:cNvPr id="13" name="Up Arrow 12"/>
          <p:cNvSpPr/>
          <p:nvPr/>
        </p:nvSpPr>
        <p:spPr>
          <a:xfrm>
            <a:off x="2702454" y="2596953"/>
            <a:ext cx="220878" cy="671338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903134" y="1507066"/>
            <a:ext cx="1871133" cy="9222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  <a:r>
              <a:rPr lang="en-US" sz="1600" dirty="0" smtClean="0"/>
              <a:t>ellular response to oxidative stress</a:t>
            </a:r>
          </a:p>
          <a:p>
            <a:pPr algn="ctr"/>
            <a:r>
              <a:rPr lang="en-US" sz="1600" dirty="0"/>
              <a:t>[GO:0034599]</a:t>
            </a:r>
            <a:endParaRPr lang="en-US" sz="1600" dirty="0" smtClean="0"/>
          </a:p>
        </p:txBody>
      </p:sp>
      <p:cxnSp>
        <p:nvCxnSpPr>
          <p:cNvPr id="17" name="Straight Arrow Connector 16"/>
          <p:cNvCxnSpPr>
            <a:endCxn id="15" idx="2"/>
          </p:cNvCxnSpPr>
          <p:nvPr/>
        </p:nvCxnSpPr>
        <p:spPr>
          <a:xfrm flipV="1">
            <a:off x="3369733" y="2429271"/>
            <a:ext cx="1468968" cy="839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92655" y="2532917"/>
            <a:ext cx="985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appens</a:t>
            </a:r>
          </a:p>
          <a:p>
            <a:r>
              <a:rPr lang="en-US" dirty="0" smtClean="0"/>
              <a:t>during</a:t>
            </a:r>
            <a:endParaRPr lang="en-US" dirty="0"/>
          </a:p>
        </p:txBody>
      </p:sp>
      <p:sp>
        <p:nvSpPr>
          <p:cNvPr id="31" name="Hexagon 30"/>
          <p:cNvSpPr/>
          <p:nvPr/>
        </p:nvSpPr>
        <p:spPr>
          <a:xfrm>
            <a:off x="4402666" y="3261887"/>
            <a:ext cx="1276725" cy="570041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pap1</a:t>
            </a:r>
            <a:endParaRPr lang="en-US" b="1" dirty="0"/>
          </a:p>
        </p:txBody>
      </p:sp>
      <p:cxnSp>
        <p:nvCxnSpPr>
          <p:cNvPr id="32" name="Straight Arrow Connector 31"/>
          <p:cNvCxnSpPr>
            <a:stCxn id="5" idx="3"/>
            <a:endCxn id="31" idx="3"/>
          </p:cNvCxnSpPr>
          <p:nvPr/>
        </p:nvCxnSpPr>
        <p:spPr>
          <a:xfrm flipV="1">
            <a:off x="3369733" y="3546908"/>
            <a:ext cx="1032933" cy="8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792655" y="3531858"/>
            <a:ext cx="684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has </a:t>
            </a:r>
          </a:p>
          <a:p>
            <a:r>
              <a:rPr lang="en-US" dirty="0" smtClean="0"/>
              <a:t>input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055946" y="1398651"/>
            <a:ext cx="2155572" cy="10898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dirty="0" smtClean="0"/>
              <a:t>ositive regulation of transcription from pol II promoter in response to oxidative stress[</a:t>
            </a:r>
            <a:r>
              <a:rPr lang="en-US" sz="1400" dirty="0"/>
              <a:t>GO:0036091]</a:t>
            </a:r>
            <a:endParaRPr lang="en-US" sz="1400" dirty="0" smtClean="0"/>
          </a:p>
        </p:txBody>
      </p:sp>
      <p:sp>
        <p:nvSpPr>
          <p:cNvPr id="39" name="Up Arrow 38"/>
          <p:cNvSpPr/>
          <p:nvPr/>
        </p:nvSpPr>
        <p:spPr>
          <a:xfrm>
            <a:off x="6724493" y="2533579"/>
            <a:ext cx="220878" cy="698919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381191" y="3029474"/>
            <a:ext cx="1686609" cy="430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381191" y="3232498"/>
            <a:ext cx="1519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has regulation</a:t>
            </a:r>
          </a:p>
          <a:p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381191" y="3689873"/>
            <a:ext cx="1627342" cy="93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381191" y="3838332"/>
            <a:ext cx="1519391" cy="283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381191" y="3986207"/>
            <a:ext cx="1519391" cy="423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6380572" y="3327869"/>
            <a:ext cx="908719" cy="4555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67" name="Straight Connector 66"/>
          <p:cNvCxnSpPr>
            <a:stCxn id="31" idx="0"/>
            <a:endCxn id="57" idx="1"/>
          </p:cNvCxnSpPr>
          <p:nvPr/>
        </p:nvCxnSpPr>
        <p:spPr>
          <a:xfrm>
            <a:off x="5679391" y="3546908"/>
            <a:ext cx="701181" cy="87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2527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/ MF-based model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364066" y="3268291"/>
            <a:ext cx="1276725" cy="570041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sty1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363872" y="3327869"/>
            <a:ext cx="1005861" cy="4555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dirty="0" smtClean="0"/>
              <a:t>inase activity</a:t>
            </a:r>
          </a:p>
        </p:txBody>
      </p:sp>
      <p:cxnSp>
        <p:nvCxnSpPr>
          <p:cNvPr id="8" name="Straight Connector 7"/>
          <p:cNvCxnSpPr>
            <a:stCxn id="4" idx="0"/>
            <a:endCxn id="5" idx="1"/>
          </p:cNvCxnSpPr>
          <p:nvPr/>
        </p:nvCxnSpPr>
        <p:spPr>
          <a:xfrm>
            <a:off x="1640791" y="3553312"/>
            <a:ext cx="723081" cy="23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909879"/>
              </p:ext>
            </p:extLst>
          </p:nvPr>
        </p:nvGraphicFramePr>
        <p:xfrm>
          <a:off x="118534" y="4830471"/>
          <a:ext cx="878204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03"/>
                <a:gridCol w="1197223"/>
                <a:gridCol w="1270000"/>
                <a:gridCol w="629920"/>
                <a:gridCol w="1188720"/>
                <a:gridCol w="355600"/>
                <a:gridCol w="2842866"/>
                <a:gridCol w="317316"/>
              </a:tblGrid>
              <a:tr h="219705">
                <a:tc>
                  <a:txBody>
                    <a:bodyPr/>
                    <a:lstStyle/>
                    <a:p>
                      <a:r>
                        <a:rPr lang="en-US" dirty="0" smtClean="0"/>
                        <a:t>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PomBase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sty1</a:t>
                      </a:r>
                    </a:p>
                    <a:p>
                      <a:r>
                        <a:rPr lang="en-US" sz="1200" dirty="0" smtClean="0"/>
                        <a:t>SPAC24B11.06c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GO:0034504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PMID:9585505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happens_during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GO:</a:t>
                      </a:r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0034599</a:t>
                      </a:r>
                      <a:r>
                        <a:rPr lang="en-US" sz="1600" dirty="0" smtClean="0"/>
                        <a:t>),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has_input(</a:t>
                      </a: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SPAC1783.07c</a:t>
                      </a:r>
                      <a:r>
                        <a:rPr lang="en-US" sz="1600" dirty="0" smtClean="0"/>
                        <a:t>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</a:tr>
              <a:tr h="3478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PomBase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pap1</a:t>
                      </a:r>
                    </a:p>
                    <a:p>
                      <a:r>
                        <a:rPr lang="en-US" sz="1200" dirty="0" smtClean="0"/>
                        <a:t>SPAC1783.07c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GO:0036091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PMID:9585505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has_reulation_target</a:t>
                      </a:r>
                      <a:r>
                        <a:rPr lang="en-US" sz="1600" dirty="0" smtClean="0"/>
                        <a:t>(…)|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has_regulation_target</a:t>
                      </a:r>
                      <a:r>
                        <a:rPr lang="en-US" sz="1600" dirty="0" smtClean="0"/>
                        <a:t>(…)|…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57200" y="1341077"/>
            <a:ext cx="1780828" cy="10898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rotein localization to </a:t>
            </a:r>
            <a:r>
              <a:rPr lang="en-US" dirty="0"/>
              <a:t>nucleus[GO:0034504]</a:t>
            </a:r>
            <a:endParaRPr lang="en-US" dirty="0" smtClean="0"/>
          </a:p>
        </p:txBody>
      </p:sp>
      <p:sp>
        <p:nvSpPr>
          <p:cNvPr id="13" name="Up Arrow 12"/>
          <p:cNvSpPr/>
          <p:nvPr/>
        </p:nvSpPr>
        <p:spPr>
          <a:xfrm>
            <a:off x="1199035" y="2507910"/>
            <a:ext cx="220878" cy="671338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903134" y="1507066"/>
            <a:ext cx="1871133" cy="9222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  <a:r>
              <a:rPr lang="en-US" sz="1600" dirty="0" smtClean="0"/>
              <a:t>ellular response to oxidative stress</a:t>
            </a:r>
          </a:p>
          <a:p>
            <a:pPr algn="ctr"/>
            <a:r>
              <a:rPr lang="en-US" sz="1600" dirty="0"/>
              <a:t>[GO:0034599]</a:t>
            </a:r>
            <a:endParaRPr lang="en-US" sz="1600" dirty="0" smtClean="0"/>
          </a:p>
        </p:txBody>
      </p:sp>
      <p:cxnSp>
        <p:nvCxnSpPr>
          <p:cNvPr id="17" name="Straight Arrow Connector 16"/>
          <p:cNvCxnSpPr>
            <a:endCxn id="15" idx="2"/>
          </p:cNvCxnSpPr>
          <p:nvPr/>
        </p:nvCxnSpPr>
        <p:spPr>
          <a:xfrm flipV="1">
            <a:off x="3369733" y="2429271"/>
            <a:ext cx="1468968" cy="839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92655" y="2532917"/>
            <a:ext cx="985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appens</a:t>
            </a:r>
          </a:p>
          <a:p>
            <a:r>
              <a:rPr lang="en-US" dirty="0" smtClean="0"/>
              <a:t>during</a:t>
            </a:r>
            <a:endParaRPr lang="en-US" dirty="0"/>
          </a:p>
        </p:txBody>
      </p:sp>
      <p:sp>
        <p:nvSpPr>
          <p:cNvPr id="31" name="Hexagon 30"/>
          <p:cNvSpPr/>
          <p:nvPr/>
        </p:nvSpPr>
        <p:spPr>
          <a:xfrm>
            <a:off x="4402666" y="3261887"/>
            <a:ext cx="1276725" cy="570041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pap1</a:t>
            </a:r>
            <a:endParaRPr lang="en-US" b="1" dirty="0"/>
          </a:p>
        </p:txBody>
      </p:sp>
      <p:cxnSp>
        <p:nvCxnSpPr>
          <p:cNvPr id="32" name="Straight Arrow Connector 31"/>
          <p:cNvCxnSpPr>
            <a:stCxn id="5" idx="3"/>
            <a:endCxn id="31" idx="3"/>
          </p:cNvCxnSpPr>
          <p:nvPr/>
        </p:nvCxnSpPr>
        <p:spPr>
          <a:xfrm flipV="1">
            <a:off x="3369733" y="3546908"/>
            <a:ext cx="1032933" cy="8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792655" y="3531858"/>
            <a:ext cx="684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has </a:t>
            </a:r>
          </a:p>
          <a:p>
            <a:r>
              <a:rPr lang="en-US" dirty="0" smtClean="0"/>
              <a:t>input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055946" y="1398651"/>
            <a:ext cx="2155572" cy="10898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dirty="0" smtClean="0"/>
              <a:t>ositive regulation of transcription from pol II promoter in response to oxidative stress[</a:t>
            </a:r>
            <a:r>
              <a:rPr lang="en-US" sz="1400" dirty="0"/>
              <a:t>GO:0036091]</a:t>
            </a:r>
            <a:endParaRPr lang="en-US" sz="1400" dirty="0" smtClean="0"/>
          </a:p>
        </p:txBody>
      </p:sp>
      <p:sp>
        <p:nvSpPr>
          <p:cNvPr id="39" name="Up Arrow 38"/>
          <p:cNvSpPr/>
          <p:nvPr/>
        </p:nvSpPr>
        <p:spPr>
          <a:xfrm>
            <a:off x="6724493" y="2533579"/>
            <a:ext cx="220878" cy="698919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381191" y="3029474"/>
            <a:ext cx="1686609" cy="430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381191" y="3232498"/>
            <a:ext cx="1519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has regulation</a:t>
            </a:r>
          </a:p>
          <a:p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381191" y="3689873"/>
            <a:ext cx="1627342" cy="93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381191" y="3838332"/>
            <a:ext cx="1519391" cy="283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381191" y="3986207"/>
            <a:ext cx="1519391" cy="423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6380572" y="3327869"/>
            <a:ext cx="908719" cy="4555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67" name="Straight Connector 66"/>
          <p:cNvCxnSpPr>
            <a:stCxn id="31" idx="0"/>
            <a:endCxn id="57" idx="1"/>
          </p:cNvCxnSpPr>
          <p:nvPr/>
        </p:nvCxnSpPr>
        <p:spPr>
          <a:xfrm>
            <a:off x="5679391" y="3546908"/>
            <a:ext cx="701181" cy="87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40791" y="3617357"/>
            <a:ext cx="941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nabled</a:t>
            </a:r>
          </a:p>
          <a:p>
            <a:r>
              <a:rPr lang="en-US" dirty="0" smtClean="0"/>
              <a:t>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70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161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706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1244600"/>
            <a:ext cx="22225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801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GO annotation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 Annotations are essentially pairs &lt;G,T&gt;</a:t>
            </a:r>
          </a:p>
          <a:p>
            <a:pPr lvl="1"/>
            <a:r>
              <a:rPr lang="en-US" dirty="0" smtClean="0"/>
              <a:t>(Setting aside evidence, provenance, and a few abstruse details for the moment)</a:t>
            </a:r>
          </a:p>
          <a:p>
            <a:pPr lvl="1"/>
            <a:r>
              <a:rPr lang="en-US" dirty="0" smtClean="0"/>
              <a:t>Tab delimited Gene Association Format (GAF)</a:t>
            </a:r>
          </a:p>
          <a:p>
            <a:r>
              <a:rPr lang="en-US" dirty="0" smtClean="0"/>
              <a:t>Strength in simplicity</a:t>
            </a:r>
          </a:p>
          <a:p>
            <a:pPr lvl="1"/>
            <a:r>
              <a:rPr lang="en-US" dirty="0" smtClean="0"/>
              <a:t>Over </a:t>
            </a:r>
            <a:r>
              <a:rPr lang="en-US" b="1" dirty="0" smtClean="0"/>
              <a:t>120 registered tools </a:t>
            </a:r>
            <a:r>
              <a:rPr lang="en-US" dirty="0" smtClean="0"/>
              <a:t>that use the GO, e.g. term enrichment tools</a:t>
            </a:r>
          </a:p>
          <a:p>
            <a:pPr lvl="1"/>
            <a:r>
              <a:rPr lang="en-US" dirty="0" smtClean="0"/>
              <a:t>Annotations contributed from multiple databases</a:t>
            </a:r>
          </a:p>
          <a:p>
            <a:r>
              <a:rPr lang="en-US" dirty="0" smtClean="0"/>
              <a:t>Drawback:</a:t>
            </a:r>
          </a:p>
          <a:p>
            <a:pPr lvl="1"/>
            <a:r>
              <a:rPr lang="en-US" dirty="0" smtClean="0"/>
              <a:t>No way to compose more complex descriptions from constituent terms</a:t>
            </a:r>
          </a:p>
          <a:p>
            <a:pPr lvl="2"/>
            <a:r>
              <a:rPr lang="en-US" dirty="0" smtClean="0"/>
              <a:t>A gene can be annotated with multiple terms but this is strictly weaker than composing a new class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6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Standard Term Enrichment Analysis Platform</a:t>
            </a:r>
            <a:r>
              <a:rPr lang="en-US" dirty="0" smtClean="0"/>
              <a:t>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Tools run in their own environment</a:t>
            </a:r>
          </a:p>
          <a:p>
            <a:pPr lvl="1"/>
            <a:r>
              <a:rPr lang="en-US" dirty="0" smtClean="0"/>
              <a:t>Difficult to</a:t>
            </a:r>
          </a:p>
          <a:p>
            <a:pPr lvl="2"/>
            <a:r>
              <a:rPr lang="en-US" dirty="0" smtClean="0"/>
              <a:t>Compare</a:t>
            </a:r>
          </a:p>
          <a:p>
            <a:pPr lvl="2"/>
            <a:r>
              <a:rPr lang="en-US" dirty="0" smtClean="0"/>
              <a:t>Integrate into larger workflows</a:t>
            </a:r>
          </a:p>
          <a:p>
            <a:pPr lvl="2"/>
            <a:r>
              <a:rPr lang="en-US" dirty="0" smtClean="0"/>
              <a:t>Provide uniform interface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Standard workflow environment</a:t>
            </a:r>
          </a:p>
          <a:p>
            <a:pPr lvl="2"/>
            <a:r>
              <a:rPr lang="en-US" dirty="0" smtClean="0"/>
              <a:t>Variety of workflow systems</a:t>
            </a:r>
          </a:p>
          <a:p>
            <a:pPr lvl="3"/>
            <a:r>
              <a:rPr lang="en-US" i="1" dirty="0" err="1" smtClean="0"/>
              <a:t>Kepler</a:t>
            </a:r>
            <a:endParaRPr lang="en-US" i="1" dirty="0" smtClean="0"/>
          </a:p>
          <a:p>
            <a:pPr lvl="3"/>
            <a:r>
              <a:rPr lang="en-US" i="1" dirty="0" smtClean="0"/>
              <a:t>Galaxy</a:t>
            </a:r>
          </a:p>
          <a:p>
            <a:pPr lvl="3"/>
            <a:r>
              <a:rPr lang="en-US" i="1" dirty="0" err="1" smtClean="0"/>
              <a:t>Taverna</a:t>
            </a:r>
            <a:endParaRPr lang="en-US" i="1" dirty="0" smtClean="0"/>
          </a:p>
          <a:p>
            <a:pPr lvl="2"/>
            <a:r>
              <a:rPr lang="en-US" dirty="0" smtClean="0"/>
              <a:t>Galaxy has a number of advantages</a:t>
            </a:r>
          </a:p>
          <a:p>
            <a:pPr lvl="3"/>
            <a:r>
              <a:rPr lang="en-US" dirty="0" smtClean="0"/>
              <a:t>Simple to set up </a:t>
            </a:r>
            <a:r>
              <a:rPr lang="en-US" smtClean="0"/>
              <a:t>and extend</a:t>
            </a:r>
          </a:p>
          <a:p>
            <a:pPr lvl="3"/>
            <a:r>
              <a:rPr lang="en-US" dirty="0" smtClean="0"/>
              <a:t>heavily used for next-gen analyses</a:t>
            </a:r>
          </a:p>
          <a:p>
            <a:pPr lvl="3"/>
            <a:r>
              <a:rPr lang="en-US" dirty="0" smtClean="0"/>
              <a:t>Tools for </a:t>
            </a:r>
            <a:r>
              <a:rPr lang="en-US" dirty="0" err="1" smtClean="0"/>
              <a:t>intermine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 need a term ‘xanthine biosynthesis’ to annotate my gene</a:t>
            </a:r>
          </a:p>
          <a:p>
            <a:pPr lvl="1"/>
            <a:r>
              <a:rPr lang="en-US" dirty="0" smtClean="0"/>
              <a:t>(let’s pretend) there is no such term in GO</a:t>
            </a:r>
          </a:p>
          <a:p>
            <a:pPr lvl="1"/>
            <a:r>
              <a:rPr lang="en-US" dirty="0" smtClean="0"/>
              <a:t>GO has ‘biosynthesis’</a:t>
            </a:r>
          </a:p>
          <a:p>
            <a:pPr lvl="1"/>
            <a:r>
              <a:rPr lang="en-US" dirty="0" smtClean="0"/>
              <a:t>CHEBI has ‘xanthine’</a:t>
            </a:r>
          </a:p>
          <a:p>
            <a:r>
              <a:rPr lang="en-US" dirty="0" smtClean="0"/>
              <a:t>Previous solution:</a:t>
            </a:r>
          </a:p>
          <a:p>
            <a:pPr lvl="1"/>
            <a:r>
              <a:rPr lang="en-US" dirty="0" smtClean="0"/>
              <a:t>Annotator makes new term request to ontology editors using tracker</a:t>
            </a:r>
          </a:p>
          <a:p>
            <a:pPr lvl="1"/>
            <a:r>
              <a:rPr lang="en-US" dirty="0" smtClean="0"/>
              <a:t>Ontology editors manually add the new term and send back ID</a:t>
            </a:r>
          </a:p>
          <a:p>
            <a:pPr lvl="1"/>
            <a:r>
              <a:rPr lang="en-US" dirty="0" smtClean="0"/>
              <a:t>Problem: inefficient, bottleneck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8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solution: </a:t>
            </a:r>
            <a:r>
              <a:rPr lang="en-US" i="1" dirty="0" smtClean="0"/>
              <a:t>assisted</a:t>
            </a:r>
            <a:r>
              <a:rPr lang="en-US" dirty="0" smtClean="0"/>
              <a:t> pre-composition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Annotator uses </a:t>
            </a:r>
            <a:r>
              <a:rPr lang="en-US" i="1" dirty="0" err="1" smtClean="0"/>
              <a:t>TermGenie</a:t>
            </a:r>
            <a:r>
              <a:rPr lang="en-US" dirty="0" smtClean="0"/>
              <a:t> web template form to create new term</a:t>
            </a:r>
          </a:p>
          <a:p>
            <a:pPr lvl="1"/>
            <a:r>
              <a:rPr lang="en-US" dirty="0" smtClean="0"/>
              <a:t>Selects ‘xanthine’ from CHEBI</a:t>
            </a:r>
          </a:p>
          <a:p>
            <a:pPr lvl="1"/>
            <a:r>
              <a:rPr lang="en-US" dirty="0" smtClean="0"/>
              <a:t>New term and axiom:</a:t>
            </a:r>
          </a:p>
          <a:p>
            <a:pPr marL="914400" lvl="2" indent="0">
              <a:buNone/>
            </a:pPr>
            <a:r>
              <a:rPr lang="en-US" dirty="0" smtClean="0"/>
              <a:t>‘xanthine biosynthesis’ </a:t>
            </a:r>
            <a:r>
              <a:rPr lang="en-US" dirty="0" err="1" smtClean="0"/>
              <a:t>EquivalentTo</a:t>
            </a: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  biosynthesis and </a:t>
            </a:r>
            <a:r>
              <a:rPr lang="en-US" i="1" dirty="0" smtClean="0"/>
              <a:t>has_output</a:t>
            </a:r>
            <a:r>
              <a:rPr lang="en-US" dirty="0" smtClean="0"/>
              <a:t> some xanthine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dded to ontology</a:t>
            </a:r>
          </a:p>
          <a:p>
            <a:pPr lvl="1"/>
            <a:r>
              <a:rPr lang="en-US" dirty="0" smtClean="0"/>
              <a:t>Reasoner (Elk) computes graph placement</a:t>
            </a:r>
          </a:p>
          <a:p>
            <a:pPr lvl="1"/>
            <a:r>
              <a:rPr lang="en-US" dirty="0" smtClean="0"/>
              <a:t>Annotator can use new term immediately</a:t>
            </a:r>
          </a:p>
          <a:p>
            <a:pPr lvl="2"/>
            <a:r>
              <a:rPr lang="en-US" dirty="0" smtClean="0"/>
              <a:t>No ontology editor bottleneck</a:t>
            </a:r>
          </a:p>
          <a:p>
            <a:r>
              <a:rPr lang="en-US" dirty="0" smtClean="0"/>
              <a:t>Annotator has some level of increased expressivity</a:t>
            </a:r>
          </a:p>
          <a:p>
            <a:pPr lvl="1"/>
            <a:r>
              <a:rPr lang="en-US" dirty="0" smtClean="0"/>
              <a:t>Terms can be combined within a certain </a:t>
            </a:r>
            <a:r>
              <a:rPr lang="en-US" smtClean="0"/>
              <a:t>restricted space</a:t>
            </a:r>
            <a:endParaRPr lang="en-US" dirty="0" smtClean="0"/>
          </a:p>
          <a:p>
            <a:r>
              <a:rPr lang="en-US" dirty="0" smtClean="0"/>
              <a:t>Problem solved?</a:t>
            </a:r>
          </a:p>
          <a:p>
            <a:pPr lvl="1"/>
            <a:r>
              <a:rPr lang="en-US" dirty="0" smtClean="0"/>
              <a:t>Possible concerns over ‘ontology inflation’</a:t>
            </a:r>
          </a:p>
          <a:p>
            <a:pPr lvl="1"/>
            <a:r>
              <a:rPr lang="en-US" dirty="0" smtClean="0"/>
              <a:t>Will this work for all scenarios?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8760" y="6328733"/>
            <a:ext cx="2441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http://go.termgenie.org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54510" y="6328733"/>
            <a:ext cx="6089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http://wiki.geneontology.org/index.php/</a:t>
            </a:r>
            <a:r>
              <a:rPr lang="en-US" dirty="0" smtClean="0">
                <a:hlinkClick r:id="rId3"/>
              </a:rPr>
              <a:t>Ontology_extensions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912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Annotator needs to describe a gene product that phosphorylates another gene product, PPP1CC</a:t>
            </a:r>
          </a:p>
          <a:p>
            <a:r>
              <a:rPr lang="en-US" dirty="0" smtClean="0"/>
              <a:t>We </a:t>
            </a:r>
            <a:r>
              <a:rPr lang="en-US" i="1" dirty="0" smtClean="0"/>
              <a:t>could</a:t>
            </a:r>
            <a:r>
              <a:rPr lang="en-US" dirty="0" smtClean="0"/>
              <a:t> use </a:t>
            </a:r>
            <a:r>
              <a:rPr lang="en-US" dirty="0" err="1" smtClean="0"/>
              <a:t>TermGenie</a:t>
            </a:r>
            <a:r>
              <a:rPr lang="en-US" dirty="0" smtClean="0"/>
              <a:t> to </a:t>
            </a:r>
            <a:r>
              <a:rPr lang="en-US" dirty="0" err="1" smtClean="0"/>
              <a:t>autogenerate</a:t>
            </a:r>
            <a:r>
              <a:rPr lang="en-US" dirty="0" smtClean="0"/>
              <a:t> new pre-composed term ‘phosphorylation of PPP1CC’…</a:t>
            </a:r>
          </a:p>
          <a:p>
            <a:pPr lvl="1"/>
            <a:r>
              <a:rPr lang="en-US" dirty="0" smtClean="0"/>
              <a:t>Excess pre-composition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086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Solution: Post-composition using </a:t>
            </a:r>
            <a:r>
              <a:rPr lang="en-US" i="1" dirty="0" smtClean="0"/>
              <a:t>Annotation Extensions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Each &lt;G,T&gt; pair is adorned list of extension pairs</a:t>
            </a:r>
          </a:p>
          <a:p>
            <a:pPr lvl="1"/>
            <a:r>
              <a:rPr lang="en-US" dirty="0" smtClean="0"/>
              <a:t>Stored in</a:t>
            </a:r>
            <a:r>
              <a:rPr lang="en-US" dirty="0"/>
              <a:t> </a:t>
            </a:r>
            <a:r>
              <a:rPr lang="en-US" dirty="0" smtClean="0"/>
              <a:t>column 16 in the GAF2.0 format</a:t>
            </a:r>
          </a:p>
          <a:p>
            <a:r>
              <a:rPr lang="en-US" dirty="0" smtClean="0"/>
              <a:t>Syntax: </a:t>
            </a:r>
          </a:p>
          <a:p>
            <a:pPr lvl="1"/>
            <a:r>
              <a:rPr lang="en-US" dirty="0" smtClean="0"/>
              <a:t>Each pair is of the form </a:t>
            </a:r>
            <a:r>
              <a:rPr lang="en-US" i="1" dirty="0" smtClean="0"/>
              <a:t>R(Y)</a:t>
            </a:r>
          </a:p>
          <a:p>
            <a:pPr lvl="1"/>
            <a:r>
              <a:rPr lang="en-US" dirty="0" smtClean="0"/>
              <a:t>Y can be GO class or external ontology or class representation of a gene product or complex</a:t>
            </a:r>
          </a:p>
          <a:p>
            <a:pPr lvl="1"/>
            <a:r>
              <a:rPr lang="en-US" dirty="0" smtClean="0"/>
              <a:t>R is a relation symbol e.g. </a:t>
            </a:r>
            <a:r>
              <a:rPr lang="en-US" i="1" dirty="0" smtClean="0"/>
              <a:t>has_input</a:t>
            </a:r>
          </a:p>
          <a:p>
            <a:r>
              <a:rPr lang="en-US" dirty="0" smtClean="0"/>
              <a:t>Semantics:</a:t>
            </a:r>
          </a:p>
          <a:p>
            <a:pPr lvl="1"/>
            <a:r>
              <a:rPr lang="en-US" dirty="0" smtClean="0"/>
              <a:t>Each of these pairs is an OWL </a:t>
            </a:r>
            <a:r>
              <a:rPr lang="en-US" i="1" dirty="0" err="1" smtClean="0"/>
              <a:t>SomeValuesFrom</a:t>
            </a:r>
            <a:r>
              <a:rPr lang="en-US" dirty="0" smtClean="0"/>
              <a:t> restriction</a:t>
            </a:r>
          </a:p>
          <a:p>
            <a:pPr lvl="2"/>
            <a:r>
              <a:rPr lang="en-US" dirty="0" smtClean="0"/>
              <a:t>R some Y</a:t>
            </a:r>
          </a:p>
          <a:p>
            <a:pPr lvl="1"/>
            <a:r>
              <a:rPr lang="en-US" dirty="0" smtClean="0"/>
              <a:t>This has the effect of making the annotation to a new </a:t>
            </a:r>
            <a:r>
              <a:rPr lang="en-US" i="1" dirty="0" smtClean="0"/>
              <a:t>anonymous class expression</a:t>
            </a:r>
            <a:endParaRPr lang="en-US" dirty="0"/>
          </a:p>
          <a:p>
            <a:pPr lvl="2"/>
            <a:r>
              <a:rPr lang="en-US" dirty="0" smtClean="0"/>
              <a:t>Intersection of </a:t>
            </a:r>
            <a:r>
              <a:rPr lang="en-US" i="1" dirty="0" smtClean="0"/>
              <a:t>T</a:t>
            </a:r>
            <a:r>
              <a:rPr lang="en-US" dirty="0" smtClean="0"/>
              <a:t> and all the specified restrictions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981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065"/>
            <a:ext cx="8140025" cy="37218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Annotation:</a:t>
            </a:r>
          </a:p>
          <a:p>
            <a:pPr lvl="1"/>
            <a:r>
              <a:rPr lang="en-US" dirty="0" smtClean="0"/>
              <a:t>Gene product = Slp1</a:t>
            </a:r>
          </a:p>
          <a:p>
            <a:pPr lvl="1"/>
            <a:r>
              <a:rPr lang="en-US" dirty="0" smtClean="0"/>
              <a:t>GO term = GO:0005886 (plasma membrane)</a:t>
            </a:r>
          </a:p>
          <a:p>
            <a:pPr lvl="1"/>
            <a:r>
              <a:rPr lang="en-US" dirty="0" smtClean="0"/>
              <a:t>Extension = part_of(CL:0000084)</a:t>
            </a:r>
          </a:p>
          <a:p>
            <a:pPr lvl="2"/>
            <a:r>
              <a:rPr lang="en-US" dirty="0" smtClean="0"/>
              <a:t>(this is the cell ontology ID for ‘T cell’)</a:t>
            </a:r>
          </a:p>
          <a:p>
            <a:r>
              <a:rPr lang="en-US" dirty="0" smtClean="0"/>
              <a:t>Semantics:</a:t>
            </a:r>
          </a:p>
          <a:p>
            <a:pPr lvl="1"/>
            <a:r>
              <a:rPr lang="en-US" dirty="0" smtClean="0"/>
              <a:t>Equivalent to an annotation to a new term that has an equivalence axiom to:</a:t>
            </a:r>
          </a:p>
          <a:p>
            <a:pPr lvl="2"/>
            <a:r>
              <a:rPr lang="en-US" dirty="0" smtClean="0"/>
              <a:t>‘plasma membrane’ and part_of some ‘T cell’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836883"/>
              </p:ext>
            </p:extLst>
          </p:nvPr>
        </p:nvGraphicFramePr>
        <p:xfrm>
          <a:off x="667302" y="1397000"/>
          <a:ext cx="726472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88"/>
                <a:gridCol w="584571"/>
                <a:gridCol w="208280"/>
                <a:gridCol w="930672"/>
                <a:gridCol w="208280"/>
                <a:gridCol w="208280"/>
                <a:gridCol w="786509"/>
                <a:gridCol w="208280"/>
                <a:gridCol w="208280"/>
                <a:gridCol w="208280"/>
                <a:gridCol w="208280"/>
                <a:gridCol w="381000"/>
                <a:gridCol w="381000"/>
                <a:gridCol w="381000"/>
                <a:gridCol w="381000"/>
                <a:gridCol w="15497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 term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evidence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extension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MGI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135948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GO:0005886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IDA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part_of(CL:0000084)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240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get these?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GO annotation downloads</a:t>
            </a:r>
          </a:p>
          <a:p>
            <a:pPr lvl="1"/>
            <a:r>
              <a:rPr lang="en-US" dirty="0" smtClean="0">
                <a:hlinkClick r:id="rId2"/>
              </a:rPr>
              <a:t>http://www.geneontology.org/GO.downloads.annotations.shtml</a:t>
            </a:r>
            <a:endParaRPr lang="en-US" dirty="0" smtClean="0"/>
          </a:p>
          <a:p>
            <a:pPr lvl="1"/>
            <a:r>
              <a:rPr lang="en-US" dirty="0" smtClean="0"/>
              <a:t>GAF 2.0</a:t>
            </a:r>
          </a:p>
          <a:p>
            <a:r>
              <a:rPr lang="en-US" dirty="0" smtClean="0"/>
              <a:t>Number of annotations with extensions</a:t>
            </a:r>
          </a:p>
          <a:p>
            <a:pPr lvl="1"/>
            <a:r>
              <a:rPr lang="en-US" dirty="0" err="1" smtClean="0"/>
              <a:t>UniProtKB</a:t>
            </a:r>
            <a:r>
              <a:rPr lang="en-US" dirty="0" smtClean="0"/>
              <a:t> – 3000</a:t>
            </a:r>
          </a:p>
          <a:p>
            <a:pPr lvl="1"/>
            <a:r>
              <a:rPr lang="en-US" dirty="0" err="1" smtClean="0"/>
              <a:t>PomBase</a:t>
            </a:r>
            <a:r>
              <a:rPr lang="en-US" dirty="0" smtClean="0"/>
              <a:t> – 425</a:t>
            </a:r>
          </a:p>
          <a:p>
            <a:pPr lvl="1"/>
            <a:r>
              <a:rPr lang="en-US" dirty="0" smtClean="0"/>
              <a:t>MGI – 12274</a:t>
            </a:r>
          </a:p>
          <a:p>
            <a:r>
              <a:rPr lang="en-US" dirty="0" smtClean="0"/>
              <a:t>Small proportion of corpus have extensions, but growing fast</a:t>
            </a:r>
          </a:p>
          <a:p>
            <a:pPr lvl="1"/>
            <a:r>
              <a:rPr lang="en-US" dirty="0" smtClean="0"/>
              <a:t>More groups moving to EBI </a:t>
            </a:r>
            <a:r>
              <a:rPr lang="en-US" i="1" dirty="0" smtClean="0"/>
              <a:t>protein2go</a:t>
            </a:r>
            <a:r>
              <a:rPr lang="en-US" dirty="0" smtClean="0"/>
              <a:t> annotation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039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116" y="4445000"/>
            <a:ext cx="1943100" cy="241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tool support?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Almost all tools (e.g. term enrichment) assume pre-coordination model</a:t>
            </a:r>
          </a:p>
          <a:p>
            <a:pPr lvl="1"/>
            <a:r>
              <a:rPr lang="en-US" dirty="0" err="1" smtClean="0"/>
              <a:t>Band-aid</a:t>
            </a:r>
            <a:r>
              <a:rPr lang="en-US" dirty="0" smtClean="0"/>
              <a:t>: Use reasoning to find </a:t>
            </a:r>
            <a:r>
              <a:rPr lang="en-US" i="1" dirty="0" smtClean="0"/>
              <a:t>most specific named class</a:t>
            </a:r>
            <a:r>
              <a:rPr lang="en-US" dirty="0" smtClean="0"/>
              <a:t> for each anonymous class expression</a:t>
            </a:r>
          </a:p>
          <a:p>
            <a:pPr lvl="1"/>
            <a:r>
              <a:rPr lang="en-US" dirty="0" smtClean="0"/>
              <a:t>Other options: back-door pre-coordination</a:t>
            </a:r>
          </a:p>
          <a:p>
            <a:pPr lvl="2"/>
            <a:r>
              <a:rPr lang="en-US" dirty="0" smtClean="0"/>
              <a:t>Generate pre-coordinated analysis ontology</a:t>
            </a:r>
          </a:p>
          <a:p>
            <a:pPr lvl="2"/>
            <a:r>
              <a:rPr lang="en-US" dirty="0" smtClean="0"/>
              <a:t>Materialize all anonymous class expressions</a:t>
            </a:r>
          </a:p>
          <a:p>
            <a:pPr lvl="2"/>
            <a:r>
              <a:rPr lang="en-US" dirty="0" smtClean="0"/>
              <a:t>Optionally materialize least common </a:t>
            </a:r>
            <a:r>
              <a:rPr lang="en-US" dirty="0" err="1" smtClean="0"/>
              <a:t>subsumer</a:t>
            </a:r>
            <a:r>
              <a:rPr lang="en-US" dirty="0" smtClean="0"/>
              <a:t> class expressions</a:t>
            </a:r>
          </a:p>
          <a:p>
            <a:pPr lvl="1"/>
            <a:r>
              <a:rPr lang="en-US" dirty="0" smtClean="0"/>
              <a:t>Neither of these take full advantage of the additional semantics</a:t>
            </a:r>
            <a:endParaRPr lang="en-US" dirty="0"/>
          </a:p>
          <a:p>
            <a:r>
              <a:rPr lang="en-US" dirty="0" smtClean="0"/>
              <a:t>Our preferred solution:</a:t>
            </a:r>
          </a:p>
          <a:p>
            <a:pPr lvl="1"/>
            <a:r>
              <a:rPr lang="en-US" dirty="0" smtClean="0"/>
              <a:t>Tools </a:t>
            </a:r>
            <a:r>
              <a:rPr lang="en-US" i="1" dirty="0" smtClean="0"/>
              <a:t>adapt </a:t>
            </a:r>
            <a:r>
              <a:rPr lang="en-US" dirty="0" smtClean="0"/>
              <a:t> - use the OWLAPI + reasoners</a:t>
            </a:r>
            <a:endParaRPr lang="en-US" i="1" dirty="0" smtClean="0"/>
          </a:p>
          <a:p>
            <a:pPr lvl="1"/>
            <a:r>
              <a:rPr lang="en-US" dirty="0" smtClean="0"/>
              <a:t>Opportunity: We need </a:t>
            </a:r>
            <a:r>
              <a:rPr lang="en-US" b="1" dirty="0" smtClean="0"/>
              <a:t>YOU</a:t>
            </a:r>
            <a:r>
              <a:rPr lang="en-US" dirty="0" smtClean="0"/>
              <a:t> to write the Killer app</a:t>
            </a:r>
          </a:p>
        </p:txBody>
      </p:sp>
    </p:spTree>
    <p:extLst>
      <p:ext uri="{BB962C8B-B14F-4D97-AF65-F5344CB8AC3E}">
        <p14:creationId xmlns:p14="http://schemas.microsoft.com/office/powerpoint/2010/main" val="19070781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phase: Annotation graphs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07" y="3111773"/>
            <a:ext cx="5486400" cy="29698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7609066" cy="17630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GAF2.0 gives a lot more expressive power to curators</a:t>
            </a:r>
          </a:p>
          <a:p>
            <a:r>
              <a:rPr lang="en-US" dirty="0" smtClean="0"/>
              <a:t>Still not enough to do justice to the biology</a:t>
            </a: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113520" y="3247113"/>
            <a:ext cx="2605000" cy="2834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are currently prototyping a less restricted subset of OWL</a:t>
            </a:r>
          </a:p>
          <a:p>
            <a:r>
              <a:rPr lang="en-US" dirty="0" smtClean="0"/>
              <a:t>Capable of describing pathways in a way consistent with the GO model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5473" y="6210761"/>
            <a:ext cx="862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rg.geneontology.lego</a:t>
            </a:r>
            <a:r>
              <a:rPr lang="en-US" dirty="0" smtClean="0"/>
              <a:t> Protégé plugin: </a:t>
            </a:r>
            <a:r>
              <a:rPr lang="en-US" dirty="0" smtClean="0">
                <a:hlinkClick r:id="rId3"/>
              </a:rPr>
              <a:t>http://code.google.com/p/owltools/downloads/list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751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Amelia Ireland</a:t>
            </a:r>
          </a:p>
          <a:p>
            <a:r>
              <a:rPr lang="en-US" dirty="0" err="1" smtClean="0"/>
              <a:t>Heiko</a:t>
            </a:r>
            <a:r>
              <a:rPr lang="en-US" dirty="0" smtClean="0"/>
              <a:t> </a:t>
            </a:r>
            <a:r>
              <a:rPr lang="en-US" dirty="0" err="1" smtClean="0"/>
              <a:t>Dietze</a:t>
            </a:r>
            <a:endParaRPr lang="en-US" dirty="0" smtClean="0"/>
          </a:p>
          <a:p>
            <a:r>
              <a:rPr lang="en-US" dirty="0" smtClean="0"/>
              <a:t>Valerie Wood</a:t>
            </a:r>
          </a:p>
          <a:p>
            <a:r>
              <a:rPr lang="en-US" dirty="0" smtClean="0"/>
              <a:t>Midori Harris</a:t>
            </a:r>
          </a:p>
          <a:p>
            <a:r>
              <a:rPr lang="en-US" dirty="0" smtClean="0"/>
              <a:t>David Hill</a:t>
            </a:r>
          </a:p>
          <a:p>
            <a:r>
              <a:rPr lang="en-US" dirty="0" smtClean="0"/>
              <a:t>Emily Dimmer</a:t>
            </a:r>
          </a:p>
          <a:p>
            <a:r>
              <a:rPr lang="en-US" dirty="0" smtClean="0"/>
              <a:t>Tony Sawford</a:t>
            </a:r>
          </a:p>
          <a:p>
            <a:r>
              <a:rPr lang="en-US" dirty="0" smtClean="0"/>
              <a:t>Paul Sternberg</a:t>
            </a:r>
          </a:p>
          <a:p>
            <a:r>
              <a:rPr lang="en-US" dirty="0" smtClean="0"/>
              <a:t>Suzanna Lewis</a:t>
            </a:r>
          </a:p>
          <a:p>
            <a:r>
              <a:rPr lang="en-US" dirty="0" smtClean="0"/>
              <a:t>Paul Thomas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413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 as a community resource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 Galaxy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/>
          </a:bodyPr>
          <a:lstStyle/>
          <a:p>
            <a:pPr lvl="2"/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galaxy.berkeleybop.org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1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AmiGO</a:t>
            </a:r>
            <a:r>
              <a:rPr lang="en-US" dirty="0" smtClean="0"/>
              <a:t> 2 and </a:t>
            </a:r>
            <a:r>
              <a:rPr lang="en-US" dirty="0" err="1" smtClean="0"/>
              <a:t>Solr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95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AmiGO</a:t>
            </a:r>
            <a:r>
              <a:rPr lang="en-US" dirty="0" smtClean="0"/>
              <a:t> 2: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Background:</a:t>
            </a:r>
          </a:p>
          <a:p>
            <a:pPr lvl="1"/>
            <a:r>
              <a:rPr lang="en-US" dirty="0" smtClean="0"/>
              <a:t>MySQL database has been at core of GO since 2000</a:t>
            </a:r>
          </a:p>
          <a:p>
            <a:pPr lvl="1"/>
            <a:r>
              <a:rPr lang="en-US" dirty="0" smtClean="0"/>
              <a:t>Drives PAINT, </a:t>
            </a:r>
            <a:r>
              <a:rPr lang="en-US" dirty="0" err="1" smtClean="0"/>
              <a:t>AmiGO</a:t>
            </a:r>
            <a:endParaRPr lang="en-US" dirty="0" smtClean="0"/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MySQL/RDBMS no longer a good fit for many GO requirements (fast website, faceted browsing)</a:t>
            </a:r>
          </a:p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Migrate to </a:t>
            </a:r>
            <a:r>
              <a:rPr lang="en-US" dirty="0" err="1" smtClean="0"/>
              <a:t>Solrbackend</a:t>
            </a:r>
            <a:r>
              <a:rPr lang="en-US" dirty="0" smtClean="0"/>
              <a:t> (</a:t>
            </a:r>
            <a:r>
              <a:rPr lang="en-US" dirty="0" err="1" smtClean="0"/>
              <a:t>Golr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Rewrite </a:t>
            </a:r>
            <a:r>
              <a:rPr lang="en-US" dirty="0" err="1" smtClean="0"/>
              <a:t>AmiGO</a:t>
            </a:r>
            <a:r>
              <a:rPr lang="en-US" dirty="0" smtClean="0"/>
              <a:t> to use </a:t>
            </a:r>
            <a:r>
              <a:rPr lang="en-US" dirty="0" err="1" smtClean="0"/>
              <a:t>Golr</a:t>
            </a:r>
            <a:endParaRPr lang="en-US" dirty="0" smtClean="0"/>
          </a:p>
          <a:p>
            <a:pPr lvl="1"/>
            <a:r>
              <a:rPr lang="en-US" dirty="0" smtClean="0"/>
              <a:t>Provide fast faceted search</a:t>
            </a:r>
          </a:p>
          <a:p>
            <a:pPr lvl="1"/>
            <a:r>
              <a:rPr lang="en-US" dirty="0" smtClean="0"/>
              <a:t>Keep pace with increased expressivity in GO</a:t>
            </a:r>
          </a:p>
          <a:p>
            <a:pPr lvl="1"/>
            <a:r>
              <a:rPr lang="en-US" dirty="0" smtClean="0"/>
              <a:t>Share components with </a:t>
            </a:r>
            <a:r>
              <a:rPr lang="en-US" dirty="0" err="1" smtClean="0"/>
              <a:t>QuickGO</a:t>
            </a:r>
            <a:r>
              <a:rPr lang="en-US" dirty="0" smtClean="0"/>
              <a:t> and other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600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AmiGO</a:t>
            </a:r>
            <a:r>
              <a:rPr lang="en-US" dirty="0" smtClean="0"/>
              <a:t> 2: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Status: beta release</a:t>
            </a:r>
          </a:p>
          <a:p>
            <a:r>
              <a:rPr lang="en-US" dirty="0" smtClean="0"/>
              <a:t>Loader code ported to use java and OWL API for pre-computing ontology operations</a:t>
            </a:r>
          </a:p>
          <a:p>
            <a:r>
              <a:rPr lang="en-US" dirty="0" smtClean="0"/>
              <a:t>Frontend code rewritten to be lightweight and make increased use of </a:t>
            </a:r>
            <a:r>
              <a:rPr lang="en-US" dirty="0" err="1" smtClean="0"/>
              <a:t>javascript</a:t>
            </a:r>
            <a:endParaRPr lang="en-US" dirty="0" smtClean="0"/>
          </a:p>
          <a:p>
            <a:r>
              <a:rPr lang="en-US" dirty="0" smtClean="0"/>
              <a:t>Graphics from </a:t>
            </a:r>
            <a:r>
              <a:rPr lang="en-US" dirty="0" err="1" smtClean="0"/>
              <a:t>QuickGO</a:t>
            </a:r>
            <a:endParaRPr lang="en-US" dirty="0" smtClean="0"/>
          </a:p>
          <a:p>
            <a:r>
              <a:rPr lang="en-US" dirty="0" smtClean="0"/>
              <a:t>Faceted browsing</a:t>
            </a:r>
          </a:p>
          <a:p>
            <a:r>
              <a:rPr lang="en-US" dirty="0" smtClean="0"/>
              <a:t>Generic – being adapted by other groups</a:t>
            </a:r>
          </a:p>
          <a:p>
            <a:r>
              <a:rPr lang="en-US" dirty="0" smtClean="0"/>
              <a:t>Leverages full expressivity of GO</a:t>
            </a:r>
          </a:p>
          <a:p>
            <a:pPr lvl="1"/>
            <a:r>
              <a:rPr lang="en-US" dirty="0" smtClean="0"/>
              <a:t>Full evidence ontology</a:t>
            </a:r>
          </a:p>
          <a:p>
            <a:pPr lvl="1"/>
            <a:r>
              <a:rPr lang="en-US" dirty="0" smtClean="0"/>
              <a:t>Annotation extensions</a:t>
            </a:r>
          </a:p>
          <a:p>
            <a:pPr lvl="1"/>
            <a:r>
              <a:rPr lang="en-US" dirty="0" smtClean="0"/>
              <a:t>External ontologies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608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AmiGO</a:t>
            </a:r>
            <a:r>
              <a:rPr lang="en-US" dirty="0" smtClean="0"/>
              <a:t> 2 screenshot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0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AmiGO</a:t>
            </a:r>
            <a:r>
              <a:rPr lang="en-US" dirty="0" smtClean="0"/>
              <a:t> 2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Reuse </a:t>
            </a:r>
            <a:r>
              <a:rPr lang="en-US" dirty="0" err="1" smtClean="0"/>
              <a:t>Golr</a:t>
            </a:r>
            <a:r>
              <a:rPr lang="en-US" dirty="0" smtClean="0"/>
              <a:t> backend in </a:t>
            </a:r>
            <a:r>
              <a:rPr lang="en-US" dirty="0" err="1" smtClean="0"/>
              <a:t>QuickGO</a:t>
            </a:r>
            <a:endParaRPr lang="en-US" dirty="0" smtClean="0"/>
          </a:p>
          <a:p>
            <a:r>
              <a:rPr lang="en-US" dirty="0" smtClean="0"/>
              <a:t>Open community development model</a:t>
            </a:r>
          </a:p>
          <a:p>
            <a:pPr lvl="1"/>
            <a:r>
              <a:rPr lang="en-US" dirty="0" smtClean="0"/>
              <a:t>Generic model, easily customized</a:t>
            </a:r>
          </a:p>
          <a:p>
            <a:pPr lvl="1"/>
            <a:r>
              <a:rPr lang="en-US" dirty="0" smtClean="0"/>
              <a:t>Being adopted by other groups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899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 </a:t>
            </a:r>
            <a:r>
              <a:rPr lang="en-US" dirty="0" err="1" smtClean="0"/>
              <a:t>WebSite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189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1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Interchange Standards</a:t>
            </a:r>
            <a:r>
              <a:rPr lang="en-US" dirty="0" smtClean="0"/>
              <a:t>: progress/tools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Progress</a:t>
            </a:r>
          </a:p>
          <a:p>
            <a:pPr lvl="1"/>
            <a:r>
              <a:rPr lang="en-US" dirty="0" err="1" smtClean="0"/>
              <a:t>google</a:t>
            </a:r>
            <a:r>
              <a:rPr lang="en-US" dirty="0" smtClean="0"/>
              <a:t> code project created</a:t>
            </a:r>
          </a:p>
          <a:p>
            <a:pPr lvl="2"/>
            <a:r>
              <a:rPr lang="en-US" dirty="0">
                <a:hlinkClick r:id="rId2"/>
              </a:rPr>
              <a:t>http://code.google.com/p/terf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preliminary format specified</a:t>
            </a:r>
          </a:p>
          <a:p>
            <a:pPr lvl="2"/>
            <a:r>
              <a:rPr lang="en-US" dirty="0" smtClean="0"/>
              <a:t>TSV form and RDF/turtle form</a:t>
            </a:r>
          </a:p>
          <a:p>
            <a:pPr lvl="1"/>
            <a:r>
              <a:rPr lang="en-US" dirty="0" smtClean="0"/>
              <a:t>some converters written</a:t>
            </a:r>
          </a:p>
          <a:p>
            <a:pPr lvl="2"/>
            <a:r>
              <a:rPr lang="en-US" dirty="0" smtClean="0"/>
              <a:t>ermine/J, </a:t>
            </a:r>
            <a:r>
              <a:rPr lang="en-US" dirty="0" err="1" smtClean="0"/>
              <a:t>ontologizer</a:t>
            </a:r>
            <a:endParaRPr lang="en-US" dirty="0" smtClean="0"/>
          </a:p>
          <a:p>
            <a:r>
              <a:rPr lang="en-US" dirty="0" smtClean="0"/>
              <a:t>Ongoing tasks: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complete specification</a:t>
            </a:r>
          </a:p>
          <a:p>
            <a:pPr marL="1371600" lvl="2" indent="-514350"/>
            <a:r>
              <a:rPr lang="en-US" dirty="0" smtClean="0"/>
              <a:t>public working draft for comments</a:t>
            </a:r>
          </a:p>
          <a:p>
            <a:pPr marL="1371600" lvl="2" indent="-514350"/>
            <a:r>
              <a:rPr lang="en-US" dirty="0" smtClean="0"/>
              <a:t>incorporate comments</a:t>
            </a:r>
          </a:p>
          <a:p>
            <a:pPr marL="1371600" lvl="2" indent="-514350"/>
            <a:r>
              <a:rPr lang="en-US" dirty="0" smtClean="0"/>
              <a:t>final specification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Outreach</a:t>
            </a:r>
          </a:p>
          <a:p>
            <a:pPr marL="1371600" lvl="2" indent="-514350"/>
            <a:r>
              <a:rPr lang="en-US" dirty="0" smtClean="0"/>
              <a:t>work with tool developers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additional converters</a:t>
            </a:r>
          </a:p>
          <a:p>
            <a:pPr marL="1371600" lvl="2" indent="-514350"/>
            <a:r>
              <a:rPr lang="en-US" dirty="0" smtClean="0"/>
              <a:t>target command-line tools that provide diverse capabilities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http://geneontology.org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ABA3-3C15-BB42-8A2A-09F4B08D9B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3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0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21195</TotalTime>
  <Words>3349</Words>
  <Application>Microsoft Macintosh PowerPoint</Application>
  <PresentationFormat>On-screen Show (4:3)</PresentationFormat>
  <Paragraphs>693</Paragraphs>
  <Slides>76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GO Galaxy</vt:lpstr>
      <vt:lpstr>Enrichment</vt:lpstr>
      <vt:lpstr>Solution: GO Tools Environment</vt:lpstr>
      <vt:lpstr>Tool metadata: background</vt:lpstr>
      <vt:lpstr>New Tools Registry</vt:lpstr>
      <vt:lpstr>Standard Term Enrichment Analysis Platform: background</vt:lpstr>
      <vt:lpstr>GO Galaxy Environment</vt:lpstr>
      <vt:lpstr>Interchange Standards: progress/tools</vt:lpstr>
      <vt:lpstr>PowerPoint Presentation</vt:lpstr>
      <vt:lpstr>Summary</vt:lpstr>
      <vt:lpstr>Biological Modeling</vt:lpstr>
      <vt:lpstr>The Gene Ontology</vt:lpstr>
      <vt:lpstr>PowerPoint Presentation</vt:lpstr>
      <vt:lpstr>Current descriptions miss details</vt:lpstr>
      <vt:lpstr>OWL underpins GO</vt:lpstr>
      <vt:lpstr>Transition to OWL in ontology engineering</vt:lpstr>
      <vt:lpstr>PowerPoint Presentation</vt:lpstr>
      <vt:lpstr>Composing descriptions</vt:lpstr>
      <vt:lpstr>“Classic” annotation model</vt:lpstr>
      <vt:lpstr>GO annotation extensions</vt:lpstr>
      <vt:lpstr>“Classic” GO annotations are unconnected</vt:lpstr>
      <vt:lpstr>Now with annotation extensions</vt:lpstr>
      <vt:lpstr>Where do I get them?</vt:lpstr>
      <vt:lpstr>Query tool support: AmiGO 2</vt:lpstr>
      <vt:lpstr>PowerPoint Presentation</vt:lpstr>
      <vt:lpstr>PowerPoint Presentation</vt:lpstr>
      <vt:lpstr>Curation tool support</vt:lpstr>
      <vt:lpstr>Analysis tool support</vt:lpstr>
      <vt:lpstr>Challenge: pre vs post composition</vt:lpstr>
      <vt:lpstr>Challenge: pre vs post composition</vt:lpstr>
      <vt:lpstr>Curation Challenges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Goals: Transition</vt:lpstr>
      <vt:lpstr>Steps</vt:lpstr>
      <vt:lpstr>Modeling enhancements: overview</vt:lpstr>
      <vt:lpstr>What is OWL?</vt:lpstr>
      <vt:lpstr>Increased expressivity in ontology</vt:lpstr>
      <vt:lpstr>Challenges: Tools</vt:lpstr>
      <vt:lpstr>PowerPoint Presentation</vt:lpstr>
      <vt:lpstr>Example (basic GO annotation)</vt:lpstr>
      <vt:lpstr>Now with annotation extensions</vt:lpstr>
      <vt:lpstr>Pre-composition: creating terms prior to annotation</vt:lpstr>
      <vt:lpstr>PowerPoint Presentation</vt:lpstr>
      <vt:lpstr>PowerPoint Presentation</vt:lpstr>
      <vt:lpstr>PowerPoint Presentation</vt:lpstr>
      <vt:lpstr>Results/Status</vt:lpstr>
      <vt:lpstr>Example simple annotation</vt:lpstr>
      <vt:lpstr>Unfolding and folding              </vt:lpstr>
      <vt:lpstr>Example PomBase annotations</vt:lpstr>
      <vt:lpstr>LEGO / MF-based model</vt:lpstr>
      <vt:lpstr>PowerPoint Presentation</vt:lpstr>
      <vt:lpstr>PowerPoint Presentation</vt:lpstr>
      <vt:lpstr>PowerPoint Presentation</vt:lpstr>
      <vt:lpstr>Basic GO annotation model</vt:lpstr>
      <vt:lpstr>Annotation scenario</vt:lpstr>
      <vt:lpstr>Current solution: assisted pre-composition</vt:lpstr>
      <vt:lpstr>Scenario #2</vt:lpstr>
      <vt:lpstr>Solution: Post-composition using Annotation Extensions</vt:lpstr>
      <vt:lpstr>Example</vt:lpstr>
      <vt:lpstr>Where do I get these?</vt:lpstr>
      <vt:lpstr>What about tool support?</vt:lpstr>
      <vt:lpstr>The next phase: Annotation graphs</vt:lpstr>
      <vt:lpstr>Acknowledgments</vt:lpstr>
      <vt:lpstr>GO as a community resource</vt:lpstr>
      <vt:lpstr>AmiGO 2 and Solr</vt:lpstr>
      <vt:lpstr>AmiGO 2: Background</vt:lpstr>
      <vt:lpstr>AmiGO 2: Results</vt:lpstr>
      <vt:lpstr>AmiGO 2 screenshot</vt:lpstr>
      <vt:lpstr>AmiGO 2 plans</vt:lpstr>
      <vt:lpstr>GO WebSite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Mungall</dc:creator>
  <cp:lastModifiedBy>Chris Mungall</cp:lastModifiedBy>
  <cp:revision>44</cp:revision>
  <dcterms:created xsi:type="dcterms:W3CDTF">2013-03-27T21:31:51Z</dcterms:created>
  <dcterms:modified xsi:type="dcterms:W3CDTF">2013-04-11T14:47:01Z</dcterms:modified>
</cp:coreProperties>
</file>