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2" r:id="rId3"/>
    <p:sldId id="257" r:id="rId4"/>
    <p:sldId id="264" r:id="rId5"/>
    <p:sldId id="275" r:id="rId6"/>
    <p:sldId id="265" r:id="rId7"/>
    <p:sldId id="266" r:id="rId8"/>
    <p:sldId id="270" r:id="rId9"/>
    <p:sldId id="273" r:id="rId10"/>
    <p:sldId id="259" r:id="rId11"/>
    <p:sldId id="262" r:id="rId12"/>
    <p:sldId id="278" r:id="rId13"/>
    <p:sldId id="274" r:id="rId14"/>
    <p:sldId id="263" r:id="rId15"/>
    <p:sldId id="279" r:id="rId16"/>
    <p:sldId id="268" r:id="rId17"/>
    <p:sldId id="269" r:id="rId18"/>
    <p:sldId id="276" r:id="rId19"/>
    <p:sldId id="271" r:id="rId20"/>
    <p:sldId id="277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9" d="100"/>
          <a:sy n="99" d="100"/>
        </p:scale>
        <p:origin x="-1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EB2B3-756C-5D44-99C5-76A4ED08C6B8}" type="datetimeFigureOut">
              <a:rPr lang="en-US" smtClean="0"/>
              <a:t>1/6/14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55F2-E1D7-854F-B0FF-CC76624C9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335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EB2B3-756C-5D44-99C5-76A4ED08C6B8}" type="datetimeFigureOut">
              <a:rPr lang="en-US" smtClean="0"/>
              <a:t>1/6/14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55F2-E1D7-854F-B0FF-CC76624C9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125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EB2B3-756C-5D44-99C5-76A4ED08C6B8}" type="datetimeFigureOut">
              <a:rPr lang="en-US" smtClean="0"/>
              <a:t>1/6/14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55F2-E1D7-854F-B0FF-CC76624C9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655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EB2B3-756C-5D44-99C5-76A4ED08C6B8}" type="datetimeFigureOut">
              <a:rPr lang="en-US" smtClean="0"/>
              <a:t>1/6/14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55F2-E1D7-854F-B0FF-CC76624C9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831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EB2B3-756C-5D44-99C5-76A4ED08C6B8}" type="datetimeFigureOut">
              <a:rPr lang="en-US" smtClean="0"/>
              <a:t>1/6/14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55F2-E1D7-854F-B0FF-CC76624C9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19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EB2B3-756C-5D44-99C5-76A4ED08C6B8}" type="datetimeFigureOut">
              <a:rPr lang="en-US" smtClean="0"/>
              <a:t>1/6/14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55F2-E1D7-854F-B0FF-CC76624C9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947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EB2B3-756C-5D44-99C5-76A4ED08C6B8}" type="datetimeFigureOut">
              <a:rPr lang="en-US" smtClean="0"/>
              <a:t>1/6/14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55F2-E1D7-854F-B0FF-CC76624C9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890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EB2B3-756C-5D44-99C5-76A4ED08C6B8}" type="datetimeFigureOut">
              <a:rPr lang="en-US" smtClean="0"/>
              <a:t>1/6/14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55F2-E1D7-854F-B0FF-CC76624C9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898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EB2B3-756C-5D44-99C5-76A4ED08C6B8}" type="datetimeFigureOut">
              <a:rPr lang="en-US" smtClean="0"/>
              <a:t>1/6/14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55F2-E1D7-854F-B0FF-CC76624C9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069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EB2B3-756C-5D44-99C5-76A4ED08C6B8}" type="datetimeFigureOut">
              <a:rPr lang="en-US" smtClean="0"/>
              <a:t>1/6/14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55F2-E1D7-854F-B0FF-CC76624C9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68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EB2B3-756C-5D44-99C5-76A4ED08C6B8}" type="datetimeFigureOut">
              <a:rPr lang="en-US" smtClean="0"/>
              <a:t>1/6/14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55F2-E1D7-854F-B0FF-CC76624C9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154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EEB2B3-756C-5D44-99C5-76A4ED08C6B8}" type="datetimeFigureOut">
              <a:rPr lang="en-US" smtClean="0"/>
              <a:t>1/6/14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8655F2-E1D7-854F-B0FF-CC76624C9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166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viewvc.geneontology.org/viewvc/GO-SVN/trunk/experimental/lego/server/" TargetMode="External"/><Relationship Id="rId3" Type="http://schemas.openxmlformats.org/officeDocument/2006/relationships/hyperlink" Target="http://localhost:3000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go-genkisugi.rhcloud.com/" TargetMode="External"/><Relationship Id="rId3" Type="http://schemas.openxmlformats.org/officeDocument/2006/relationships/hyperlink" Target="https://github.com/kltm/go-mme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e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owltools.googlecode.com" TargetMode="External"/><Relationship Id="rId3" Type="http://schemas.openxmlformats.org/officeDocument/2006/relationships/hyperlink" Target="https://github.com/kltm/go-mme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Relationship Id="rId3" Type="http://schemas.openxmlformats.org/officeDocument/2006/relationships/hyperlink" Target="http://owltools.googlecode.com/svn/trunk/docs/api/owltools/gaf/lego/MolecularModelManager.html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://owltools.googlecode.com/svn/trunk/docs/api/owltools/gaf/lego/MolecularModelManager.html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viewvc.geneontology.org/viewvc/GO-SVN/trunk/experimental/lego/server/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4" Type="http://schemas.openxmlformats.org/officeDocument/2006/relationships/hyperlink" Target="http://owltools.googlecode.com/svn/trunk/docs/api/index.html?owltools/util/MinimalModelGenerator.html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docs.google.com/document/d/1TV8Eb9sSvFY-weVZaIfzCxF1qbnmkUaiUhTm9Bs3gRE/edit%23heading=h.r7ezra5s63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Molecular Model (aka </a:t>
            </a:r>
            <a:r>
              <a:rPr lang="en-US" dirty="0" err="1" smtClean="0"/>
              <a:t>lego</a:t>
            </a:r>
            <a:r>
              <a:rPr lang="en-US" dirty="0" smtClean="0"/>
              <a:t>) Editing Environment Architecture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7958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Services Layer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0010" y="4430324"/>
            <a:ext cx="8100222" cy="1860135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Java services layer</a:t>
            </a:r>
          </a:p>
          <a:p>
            <a:pPr lvl="1"/>
            <a:r>
              <a:rPr lang="en-US" dirty="0" smtClean="0"/>
              <a:t>Current implementation is simple servlets</a:t>
            </a:r>
          </a:p>
          <a:p>
            <a:pPr lvl="2"/>
            <a:r>
              <a:rPr lang="en-US" dirty="0" smtClean="0"/>
              <a:t>Same as rest of </a:t>
            </a:r>
            <a:r>
              <a:rPr lang="en-US" dirty="0" err="1" smtClean="0"/>
              <a:t>owltools</a:t>
            </a:r>
            <a:r>
              <a:rPr lang="en-US" dirty="0" smtClean="0"/>
              <a:t> – e.g. taxon server, </a:t>
            </a:r>
            <a:r>
              <a:rPr lang="en-US" dirty="0" err="1" smtClean="0"/>
              <a:t>owlsim</a:t>
            </a:r>
            <a:r>
              <a:rPr lang="en-US" dirty="0" smtClean="0"/>
              <a:t> server</a:t>
            </a:r>
          </a:p>
          <a:p>
            <a:pPr lvl="2"/>
            <a:r>
              <a:rPr lang="en-US" dirty="0" smtClean="0"/>
              <a:t>STATUS: </a:t>
            </a:r>
            <a:r>
              <a:rPr lang="en-US" dirty="0" smtClean="0">
                <a:solidFill>
                  <a:srgbClr val="0000FF"/>
                </a:solidFill>
              </a:rPr>
              <a:t>IN PROGRESS</a:t>
            </a:r>
            <a:endParaRPr lang="en-US" dirty="0" smtClean="0"/>
          </a:p>
          <a:p>
            <a:pPr lvl="1"/>
            <a:r>
              <a:rPr lang="en-US" dirty="0" smtClean="0"/>
              <a:t>Refactor:</a:t>
            </a:r>
          </a:p>
          <a:p>
            <a:pPr lvl="2"/>
            <a:r>
              <a:rPr lang="en-US" dirty="0" smtClean="0"/>
              <a:t>REST / JAX-RS</a:t>
            </a:r>
          </a:p>
          <a:p>
            <a:pPr lvl="2"/>
            <a:r>
              <a:rPr lang="en-US" dirty="0" smtClean="0"/>
              <a:t>Comet/</a:t>
            </a:r>
            <a:r>
              <a:rPr lang="en-US" dirty="0" err="1" smtClean="0"/>
              <a:t>WebSockets</a:t>
            </a:r>
            <a:r>
              <a:rPr lang="en-US" dirty="0" smtClean="0"/>
              <a:t>?</a:t>
            </a:r>
          </a:p>
          <a:p>
            <a:pPr lvl="2"/>
            <a:r>
              <a:rPr lang="en-US" dirty="0" smtClean="0"/>
              <a:t>STATUS: </a:t>
            </a:r>
            <a:r>
              <a:rPr lang="en-US" dirty="0" smtClean="0">
                <a:solidFill>
                  <a:srgbClr val="0000FF"/>
                </a:solidFill>
              </a:rPr>
              <a:t>PLANNING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1230549"/>
            <a:ext cx="5099983" cy="3199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43809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Service Calls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193114" y="2321811"/>
            <a:ext cx="6505732" cy="2862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"/>
                <a:cs typeface="Courier"/>
              </a:rPr>
              <a:t>/mm/generate/model/:</a:t>
            </a:r>
            <a:r>
              <a:rPr lang="en-US" dirty="0" err="1" smtClean="0">
                <a:latin typeface="Courier"/>
                <a:cs typeface="Courier"/>
              </a:rPr>
              <a:t>proc</a:t>
            </a:r>
            <a:r>
              <a:rPr lang="en-US" dirty="0" smtClean="0">
                <a:latin typeface="Courier"/>
                <a:cs typeface="Courier"/>
              </a:rPr>
              <a:t>/:species  </a:t>
            </a:r>
            <a:r>
              <a:rPr lang="en-US" dirty="0" smtClean="0">
                <a:latin typeface="Courier"/>
                <a:cs typeface="Courier"/>
                <a:sym typeface="Wingdings"/>
              </a:rPr>
              <a:t> </a:t>
            </a:r>
            <a:r>
              <a:rPr lang="en-US" dirty="0" err="1" smtClean="0">
                <a:latin typeface="Courier"/>
                <a:cs typeface="Courier"/>
                <a:sym typeface="Wingdings"/>
              </a:rPr>
              <a:t>modelId</a:t>
            </a:r>
            <a:endParaRPr lang="en-US" dirty="0" smtClean="0">
              <a:latin typeface="Courier"/>
              <a:cs typeface="Courier"/>
              <a:sym typeface="Wingdings"/>
            </a:endParaRPr>
          </a:p>
          <a:p>
            <a:r>
              <a:rPr lang="en-US" dirty="0" smtClean="0">
                <a:latin typeface="Courier"/>
                <a:cs typeface="Courier"/>
                <a:sym typeface="Wingdings"/>
              </a:rPr>
              <a:t>/mm/</a:t>
            </a:r>
            <a:r>
              <a:rPr lang="en-US" dirty="0" err="1" smtClean="0">
                <a:latin typeface="Courier"/>
                <a:cs typeface="Courier"/>
                <a:sym typeface="Wingdings"/>
              </a:rPr>
              <a:t>createActivity</a:t>
            </a:r>
            <a:r>
              <a:rPr lang="en-US" dirty="0" smtClean="0">
                <a:latin typeface="Courier"/>
                <a:cs typeface="Courier"/>
                <a:sym typeface="Wingdings"/>
              </a:rPr>
              <a:t>/  </a:t>
            </a:r>
            <a:r>
              <a:rPr lang="en-US" dirty="0" err="1" smtClean="0">
                <a:latin typeface="Courier"/>
                <a:cs typeface="Courier"/>
                <a:sym typeface="Wingdings"/>
              </a:rPr>
              <a:t>instanceId</a:t>
            </a:r>
            <a:endParaRPr lang="en-US" dirty="0" smtClean="0">
              <a:latin typeface="Courier"/>
              <a:cs typeface="Courier"/>
              <a:sym typeface="Wingdings"/>
            </a:endParaRPr>
          </a:p>
          <a:p>
            <a:r>
              <a:rPr lang="en-US" dirty="0" smtClean="0">
                <a:latin typeface="Courier"/>
                <a:cs typeface="Courier"/>
                <a:sym typeface="Wingdings"/>
              </a:rPr>
              <a:t>/mm/</a:t>
            </a:r>
            <a:r>
              <a:rPr lang="en-US" dirty="0" err="1" smtClean="0">
                <a:latin typeface="Courier"/>
                <a:cs typeface="Courier"/>
                <a:sym typeface="Wingdings"/>
              </a:rPr>
              <a:t>createProcess</a:t>
            </a:r>
            <a:r>
              <a:rPr lang="en-US" dirty="0" smtClean="0">
                <a:latin typeface="Courier"/>
                <a:cs typeface="Courier"/>
                <a:sym typeface="Wingdings"/>
              </a:rPr>
              <a:t>/  </a:t>
            </a:r>
            <a:r>
              <a:rPr lang="en-US" dirty="0" err="1" smtClean="0">
                <a:latin typeface="Courier"/>
                <a:cs typeface="Courier"/>
                <a:sym typeface="Wingdings"/>
              </a:rPr>
              <a:t>instanceId</a:t>
            </a:r>
            <a:endParaRPr lang="en-US" dirty="0" smtClean="0">
              <a:latin typeface="Courier"/>
              <a:cs typeface="Courier"/>
              <a:sym typeface="Wingdings"/>
            </a:endParaRPr>
          </a:p>
          <a:p>
            <a:r>
              <a:rPr lang="en-US" dirty="0" smtClean="0">
                <a:latin typeface="Courier"/>
                <a:cs typeface="Courier"/>
                <a:sym typeface="Wingdings"/>
              </a:rPr>
              <a:t>/mm/{</a:t>
            </a:r>
            <a:r>
              <a:rPr lang="en-US" dirty="0" err="1" smtClean="0">
                <a:latin typeface="Courier"/>
                <a:cs typeface="Courier"/>
                <a:sym typeface="Wingdings"/>
              </a:rPr>
              <a:t>assert,delete</a:t>
            </a:r>
            <a:r>
              <a:rPr lang="en-US" dirty="0" smtClean="0">
                <a:latin typeface="Courier"/>
                <a:cs typeface="Courier"/>
                <a:sym typeface="Wingdings"/>
              </a:rPr>
              <a:t>}/</a:t>
            </a:r>
            <a:r>
              <a:rPr lang="en-US" dirty="0" err="1" smtClean="0">
                <a:latin typeface="Courier"/>
                <a:cs typeface="Courier"/>
                <a:sym typeface="Wingdings"/>
              </a:rPr>
              <a:t>modelId</a:t>
            </a:r>
            <a:r>
              <a:rPr lang="en-US" dirty="0" smtClean="0">
                <a:latin typeface="Courier"/>
                <a:cs typeface="Courier"/>
                <a:sym typeface="Wingdings"/>
              </a:rPr>
              <a:t>/</a:t>
            </a:r>
          </a:p>
          <a:p>
            <a:r>
              <a:rPr lang="en-US" dirty="0">
                <a:latin typeface="Courier"/>
                <a:cs typeface="Courier"/>
                <a:sym typeface="Wingdings"/>
              </a:rPr>
              <a:t> </a:t>
            </a:r>
            <a:r>
              <a:rPr lang="en-US" dirty="0" smtClean="0">
                <a:latin typeface="Courier"/>
                <a:cs typeface="Courier"/>
                <a:sym typeface="Wingdings"/>
              </a:rPr>
              <a:t>    /type/:id/:</a:t>
            </a:r>
            <a:r>
              <a:rPr lang="en-US" dirty="0" err="1" smtClean="0">
                <a:latin typeface="Courier"/>
                <a:cs typeface="Courier"/>
                <a:sym typeface="Wingdings"/>
              </a:rPr>
              <a:t>cls</a:t>
            </a:r>
            <a:endParaRPr lang="en-US" dirty="0" smtClean="0">
              <a:latin typeface="Courier"/>
              <a:cs typeface="Courier"/>
              <a:sym typeface="Wingdings"/>
            </a:endParaRPr>
          </a:p>
          <a:p>
            <a:r>
              <a:rPr lang="en-US" dirty="0">
                <a:latin typeface="Courier"/>
                <a:cs typeface="Courier"/>
                <a:sym typeface="Wingdings"/>
              </a:rPr>
              <a:t> </a:t>
            </a:r>
            <a:r>
              <a:rPr lang="en-US" dirty="0" smtClean="0">
                <a:latin typeface="Courier"/>
                <a:cs typeface="Courier"/>
                <a:sym typeface="Wingdings"/>
              </a:rPr>
              <a:t>    /fact/:id/:prop/:filler</a:t>
            </a:r>
          </a:p>
          <a:p>
            <a:r>
              <a:rPr lang="en-US" dirty="0">
                <a:latin typeface="Courier"/>
                <a:cs typeface="Courier"/>
                <a:sym typeface="Wingdings"/>
              </a:rPr>
              <a:t> </a:t>
            </a:r>
            <a:r>
              <a:rPr lang="en-US" dirty="0" smtClean="0">
                <a:latin typeface="Courier"/>
                <a:cs typeface="Courier"/>
                <a:sym typeface="Wingdings"/>
              </a:rPr>
              <a:t>   /location/:id/:</a:t>
            </a:r>
            <a:r>
              <a:rPr lang="en-US" dirty="0" err="1" smtClean="0">
                <a:latin typeface="Courier"/>
                <a:cs typeface="Courier"/>
                <a:sym typeface="Wingdings"/>
              </a:rPr>
              <a:t>cls</a:t>
            </a:r>
            <a:r>
              <a:rPr lang="en-US" dirty="0" smtClean="0">
                <a:latin typeface="Courier"/>
                <a:cs typeface="Courier"/>
                <a:sym typeface="Wingdings"/>
              </a:rPr>
              <a:t>[/:</a:t>
            </a:r>
            <a:r>
              <a:rPr lang="en-US" dirty="0" err="1" smtClean="0">
                <a:latin typeface="Courier"/>
                <a:cs typeface="Courier"/>
                <a:sym typeface="Wingdings"/>
              </a:rPr>
              <a:t>cls</a:t>
            </a:r>
            <a:r>
              <a:rPr lang="en-US" dirty="0" smtClean="0">
                <a:latin typeface="Courier"/>
                <a:cs typeface="Courier"/>
                <a:sym typeface="Wingdings"/>
              </a:rPr>
              <a:t>…]</a:t>
            </a:r>
          </a:p>
          <a:p>
            <a:r>
              <a:rPr lang="en-US" dirty="0">
                <a:latin typeface="Courier"/>
                <a:cs typeface="Courier"/>
                <a:sym typeface="Wingdings"/>
              </a:rPr>
              <a:t> </a:t>
            </a:r>
            <a:r>
              <a:rPr lang="en-US" dirty="0" smtClean="0">
                <a:latin typeface="Courier"/>
                <a:cs typeface="Courier"/>
                <a:sym typeface="Wingdings"/>
              </a:rPr>
              <a:t>   /</a:t>
            </a:r>
            <a:r>
              <a:rPr lang="en-US" dirty="0" err="1" smtClean="0">
                <a:latin typeface="Courier"/>
                <a:cs typeface="Courier"/>
                <a:sym typeface="Wingdings"/>
              </a:rPr>
              <a:t>enabledBy</a:t>
            </a:r>
            <a:r>
              <a:rPr lang="en-US" dirty="0" smtClean="0">
                <a:latin typeface="Courier"/>
                <a:cs typeface="Courier"/>
                <a:sym typeface="Wingdings"/>
              </a:rPr>
              <a:t>/:id/:</a:t>
            </a:r>
            <a:r>
              <a:rPr lang="en-US" dirty="0" err="1" smtClean="0">
                <a:latin typeface="Courier"/>
                <a:cs typeface="Courier"/>
                <a:sym typeface="Wingdings"/>
              </a:rPr>
              <a:t>molCls</a:t>
            </a:r>
            <a:r>
              <a:rPr lang="en-US" dirty="0" smtClean="0">
                <a:latin typeface="Courier"/>
                <a:cs typeface="Courier"/>
                <a:sym typeface="Wingdings"/>
              </a:rPr>
              <a:t>[/:</a:t>
            </a:r>
            <a:r>
              <a:rPr lang="en-US" dirty="0" err="1" smtClean="0">
                <a:latin typeface="Courier"/>
                <a:cs typeface="Courier"/>
                <a:sym typeface="Wingdings"/>
              </a:rPr>
              <a:t>cls</a:t>
            </a:r>
            <a:r>
              <a:rPr lang="en-US" dirty="0" smtClean="0">
                <a:latin typeface="Courier"/>
                <a:cs typeface="Courier"/>
                <a:sym typeface="Wingdings"/>
              </a:rPr>
              <a:t>…]  response</a:t>
            </a:r>
          </a:p>
          <a:p>
            <a:r>
              <a:rPr lang="en-US" dirty="0" smtClean="0">
                <a:latin typeface="Courier"/>
                <a:cs typeface="Courier"/>
              </a:rPr>
              <a:t>/mm/graph/:</a:t>
            </a:r>
            <a:r>
              <a:rPr lang="en-US" dirty="0" err="1" smtClean="0">
                <a:latin typeface="Courier"/>
                <a:cs typeface="Courier"/>
              </a:rPr>
              <a:t>modelId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  <a:sym typeface="Wingdings"/>
              </a:rPr>
              <a:t> </a:t>
            </a:r>
            <a:r>
              <a:rPr lang="en-US" dirty="0" err="1" smtClean="0">
                <a:latin typeface="Courier"/>
                <a:cs typeface="Courier"/>
                <a:sym typeface="Wingdings"/>
              </a:rPr>
              <a:t>bbopGraphObj</a:t>
            </a:r>
            <a:endParaRPr lang="en-US" dirty="0" smtClean="0">
              <a:latin typeface="Courier"/>
              <a:cs typeface="Courier"/>
              <a:sym typeface="Wingdings"/>
            </a:endParaRPr>
          </a:p>
          <a:p>
            <a:r>
              <a:rPr lang="en-US" dirty="0" smtClean="0">
                <a:latin typeface="Courier"/>
                <a:cs typeface="Courier"/>
                <a:sym typeface="Wingdings"/>
              </a:rPr>
              <a:t>…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93114" y="5599549"/>
            <a:ext cx="20623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All calls return JSON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630461" y="5382617"/>
            <a:ext cx="2665326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Note: existing calls are not</a:t>
            </a:r>
          </a:p>
          <a:p>
            <a:r>
              <a:rPr lang="en-US" dirty="0" smtClean="0"/>
              <a:t>As ‘</a:t>
            </a:r>
            <a:r>
              <a:rPr lang="en-US" dirty="0" err="1" smtClean="0"/>
              <a:t>REST’y</a:t>
            </a:r>
            <a:r>
              <a:rPr lang="en-US" dirty="0" smtClean="0"/>
              <a:t> as this, but are</a:t>
            </a:r>
          </a:p>
          <a:p>
            <a:r>
              <a:rPr lang="en-US" dirty="0" smtClean="0"/>
              <a:t>Being refactored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57200" y="1637046"/>
            <a:ext cx="5628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Simple wrapper to java methods such as </a:t>
            </a:r>
            <a:r>
              <a:rPr lang="en-US" b="1" dirty="0" err="1" smtClean="0">
                <a:latin typeface="Courier"/>
                <a:cs typeface="Courier"/>
              </a:rPr>
              <a:t>addEnabledBy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19545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Running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87036" cy="1824791"/>
          </a:xfrm>
        </p:spPr>
        <p:txBody>
          <a:bodyPr/>
          <a:lstStyle/>
          <a:p>
            <a:r>
              <a:rPr lang="en-US" dirty="0" smtClean="0"/>
              <a:t>Checkout </a:t>
            </a:r>
            <a:r>
              <a:rPr lang="en-US" dirty="0" err="1" smtClean="0"/>
              <a:t>lego</a:t>
            </a:r>
            <a:r>
              <a:rPr lang="en-US" dirty="0" smtClean="0"/>
              <a:t> </a:t>
            </a:r>
            <a:r>
              <a:rPr lang="en-US" dirty="0" err="1" smtClean="0"/>
              <a:t>dir</a:t>
            </a:r>
            <a:endParaRPr lang="en-US" dirty="0" smtClean="0"/>
          </a:p>
          <a:p>
            <a:pPr lvl="1"/>
            <a:r>
              <a:rPr lang="en-US" dirty="0">
                <a:hlinkClick r:id="rId2"/>
              </a:rPr>
              <a:t>http://viewvc.geneontology.org/viewvc/GO-SVN/trunk/experimental/lego/server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23473" y="3644597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dirty="0"/>
              <a:t>cd go/</a:t>
            </a:r>
            <a:r>
              <a:rPr lang="pl-PL" dirty="0" err="1"/>
              <a:t>experimental</a:t>
            </a:r>
            <a:r>
              <a:rPr lang="pl-PL" dirty="0"/>
              <a:t>/lego/</a:t>
            </a:r>
            <a:r>
              <a:rPr lang="pl-PL" dirty="0" err="1"/>
              <a:t>server</a:t>
            </a:r>
            <a:endParaRPr lang="pl-PL" dirty="0"/>
          </a:p>
          <a:p>
            <a:r>
              <a:rPr lang="pl-PL" dirty="0"/>
              <a:t>./start-mm-</a:t>
            </a:r>
            <a:r>
              <a:rPr lang="pl-PL" dirty="0" err="1"/>
              <a:t>server.sh</a:t>
            </a:r>
            <a:endParaRPr lang="pl-PL" dirty="0"/>
          </a:p>
        </p:txBody>
      </p:sp>
      <p:sp>
        <p:nvSpPr>
          <p:cNvPr id="5" name="Rectangle 4"/>
          <p:cNvSpPr/>
          <p:nvPr/>
        </p:nvSpPr>
        <p:spPr>
          <a:xfrm>
            <a:off x="675992" y="4796484"/>
            <a:ext cx="331442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Connect on </a:t>
            </a:r>
            <a:r>
              <a:rPr lang="en-US" dirty="0" smtClean="0">
                <a:hlinkClick r:id="rId3"/>
              </a:rPr>
              <a:t>http://localhost:3000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79931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JSON payload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Payload is RDF/OWL transmitted via JSON-LD</a:t>
            </a:r>
          </a:p>
          <a:p>
            <a:r>
              <a:rPr lang="en-US" dirty="0" smtClean="0"/>
              <a:t>TODO: examples here</a:t>
            </a:r>
          </a:p>
          <a:p>
            <a:r>
              <a:rPr lang="en-US" dirty="0" smtClean="0"/>
              <a:t>See: </a:t>
            </a:r>
            <a:r>
              <a:rPr lang="en-US" dirty="0" err="1" smtClean="0"/>
              <a:t>lego-json.md</a:t>
            </a:r>
            <a:r>
              <a:rPr lang="en-US" dirty="0" smtClean="0"/>
              <a:t> in go/experimental/</a:t>
            </a:r>
            <a:r>
              <a:rPr lang="en-US" dirty="0" err="1" smtClean="0"/>
              <a:t>lego</a:t>
            </a:r>
            <a:r>
              <a:rPr lang="en-US" dirty="0" smtClean="0"/>
              <a:t>/docs on </a:t>
            </a:r>
            <a:r>
              <a:rPr lang="en-US" dirty="0" err="1" smtClean="0"/>
              <a:t>svn</a:t>
            </a:r>
            <a:endParaRPr lang="en-US" dirty="0" smtClean="0"/>
          </a:p>
          <a:p>
            <a:r>
              <a:rPr lang="en-US" dirty="0" smtClean="0"/>
              <a:t>TBD: RDF blank nodes </a:t>
            </a:r>
            <a:r>
              <a:rPr lang="en-US" dirty="0" err="1" smtClean="0"/>
              <a:t>vs</a:t>
            </a:r>
            <a:r>
              <a:rPr lang="en-US" dirty="0" smtClean="0"/>
              <a:t> OWL </a:t>
            </a:r>
            <a:r>
              <a:rPr lang="en-US" dirty="0" err="1" smtClean="0"/>
              <a:t>SomeValuesFrom</a:t>
            </a:r>
            <a:r>
              <a:rPr lang="en-US" dirty="0" smtClean="0"/>
              <a:t> restrictions</a:t>
            </a:r>
          </a:p>
          <a:p>
            <a:pPr marL="342900" lvl="2" indent="-342900"/>
            <a:r>
              <a:rPr lang="en-US" dirty="0" smtClean="0"/>
              <a:t>STATUS: </a:t>
            </a:r>
            <a:r>
              <a:rPr lang="en-US" dirty="0" smtClean="0">
                <a:solidFill>
                  <a:srgbClr val="0000FF"/>
                </a:solidFill>
              </a:rPr>
              <a:t>IN PROGRESS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55372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64893" y="1321251"/>
            <a:ext cx="3835926" cy="3912444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Relatively stateless and dumb?</a:t>
            </a:r>
          </a:p>
          <a:p>
            <a:r>
              <a:rPr lang="en-US" dirty="0" smtClean="0"/>
              <a:t>All CRUD operations immediately synced with server </a:t>
            </a:r>
          </a:p>
          <a:p>
            <a:r>
              <a:rPr lang="en-US" dirty="0" smtClean="0"/>
              <a:t>Uses </a:t>
            </a:r>
            <a:r>
              <a:rPr lang="en-US" dirty="0" err="1" smtClean="0"/>
              <a:t>jsPlumb</a:t>
            </a:r>
            <a:r>
              <a:rPr lang="en-US" dirty="0" smtClean="0"/>
              <a:t> for manipulation</a:t>
            </a:r>
          </a:p>
          <a:p>
            <a:r>
              <a:rPr lang="en-US" dirty="0" err="1" smtClean="0"/>
              <a:t>jQuery</a:t>
            </a:r>
            <a:r>
              <a:rPr lang="en-US" dirty="0" smtClean="0"/>
              <a:t> for tables </a:t>
            </a:r>
            <a:r>
              <a:rPr lang="en-US" dirty="0" err="1" smtClean="0"/>
              <a:t>etc</a:t>
            </a:r>
            <a:endParaRPr lang="en-US" dirty="0" smtClean="0"/>
          </a:p>
          <a:p>
            <a:r>
              <a:rPr lang="en-US" dirty="0" smtClean="0"/>
              <a:t>Full capabilities TBD</a:t>
            </a:r>
          </a:p>
          <a:p>
            <a:pPr marL="342900" lvl="2" indent="-342900"/>
            <a:r>
              <a:rPr lang="en-US" dirty="0" smtClean="0"/>
              <a:t>STATUS: </a:t>
            </a:r>
            <a:r>
              <a:rPr lang="en-US" dirty="0" smtClean="0">
                <a:solidFill>
                  <a:srgbClr val="0000FF"/>
                </a:solidFill>
              </a:rPr>
              <a:t>IN </a:t>
            </a:r>
            <a:r>
              <a:rPr lang="en-US" dirty="0" smtClean="0">
                <a:solidFill>
                  <a:srgbClr val="0000FF"/>
                </a:solidFill>
              </a:rPr>
              <a:t>PROGRESS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703" y="1128812"/>
            <a:ext cx="4254169" cy="5729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4140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 demos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Demos:</a:t>
            </a:r>
          </a:p>
          <a:p>
            <a:pPr lvl="1"/>
            <a:r>
              <a:rPr lang="fi-FI" dirty="0"/>
              <a:t> </a:t>
            </a:r>
            <a:r>
              <a:rPr lang="fi-FI" dirty="0">
                <a:hlinkClick r:id="rId2"/>
              </a:rPr>
              <a:t>http://go-genkisugi.rhcloud.com</a:t>
            </a:r>
            <a:r>
              <a:rPr lang="fi-FI" dirty="0" smtClean="0">
                <a:hlinkClick r:id="rId2"/>
              </a:rPr>
              <a:t>/</a:t>
            </a:r>
            <a:endParaRPr lang="fi-FI" dirty="0" smtClean="0"/>
          </a:p>
          <a:p>
            <a:pPr lvl="1"/>
            <a:endParaRPr lang="fi-FI" dirty="0"/>
          </a:p>
          <a:p>
            <a:r>
              <a:rPr lang="fi-FI" dirty="0" err="1" smtClean="0"/>
              <a:t>Source</a:t>
            </a:r>
            <a:r>
              <a:rPr lang="fi-FI" dirty="0" smtClean="0"/>
              <a:t>:</a:t>
            </a:r>
          </a:p>
          <a:p>
            <a:pPr lvl="1"/>
            <a:r>
              <a:rPr lang="en-US" dirty="0"/>
              <a:t> </a:t>
            </a:r>
            <a:r>
              <a:rPr lang="en-US" dirty="0">
                <a:hlinkClick r:id="rId3"/>
              </a:rPr>
              <a:t>https://github.com/kltm/go-mme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68792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External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Golr</a:t>
            </a:r>
            <a:endParaRPr lang="en-US" dirty="0" smtClean="0"/>
          </a:p>
          <a:p>
            <a:pPr lvl="1"/>
            <a:r>
              <a:rPr lang="en-US" dirty="0" smtClean="0"/>
              <a:t>Autocomplete. STATUS: </a:t>
            </a:r>
            <a:r>
              <a:rPr lang="en-US" dirty="0" smtClean="0">
                <a:solidFill>
                  <a:srgbClr val="0000FF"/>
                </a:solidFill>
              </a:rPr>
              <a:t>DONE</a:t>
            </a:r>
            <a:endParaRPr lang="en-US" dirty="0" smtClean="0"/>
          </a:p>
          <a:p>
            <a:pPr lvl="1"/>
            <a:r>
              <a:rPr lang="en-US" dirty="0" smtClean="0"/>
              <a:t>Future: Retrieval of </a:t>
            </a:r>
            <a:r>
              <a:rPr lang="en-US" dirty="0"/>
              <a:t>e</a:t>
            </a:r>
            <a:r>
              <a:rPr lang="en-US" dirty="0" smtClean="0"/>
              <a:t>xisting annotations</a:t>
            </a:r>
          </a:p>
          <a:p>
            <a:r>
              <a:rPr lang="en-US" dirty="0" smtClean="0"/>
              <a:t>?</a:t>
            </a:r>
            <a:r>
              <a:rPr lang="en-US" dirty="0" err="1" smtClean="0"/>
              <a:t>TermGenie</a:t>
            </a:r>
            <a:endParaRPr lang="en-US" dirty="0" smtClean="0"/>
          </a:p>
          <a:p>
            <a:pPr lvl="1"/>
            <a:r>
              <a:rPr lang="en-US" dirty="0" smtClean="0"/>
              <a:t>Use case: curator adds a new MF using TG, needs to create an instance </a:t>
            </a:r>
            <a:r>
              <a:rPr lang="en-US" dirty="0" smtClean="0"/>
              <a:t>immediately</a:t>
            </a:r>
          </a:p>
          <a:p>
            <a:pPr lvl="2"/>
            <a:r>
              <a:rPr lang="en-US" dirty="0" smtClean="0"/>
              <a:t>For compositional terms, MME will allow any class expression, so naming the class not strictly required</a:t>
            </a:r>
            <a:endParaRPr lang="en-US" dirty="0" smtClean="0"/>
          </a:p>
          <a:p>
            <a:r>
              <a:rPr lang="en-US" dirty="0" smtClean="0"/>
              <a:t>Persona</a:t>
            </a:r>
          </a:p>
          <a:p>
            <a:pPr lvl="1"/>
            <a:r>
              <a:rPr lang="en-US" dirty="0" smtClean="0"/>
              <a:t>Authentication. STATUS: </a:t>
            </a:r>
            <a:r>
              <a:rPr lang="en-US" dirty="0" smtClean="0">
                <a:solidFill>
                  <a:srgbClr val="0000FF"/>
                </a:solidFill>
              </a:rPr>
              <a:t>PLANNING</a:t>
            </a:r>
            <a:endParaRPr lang="en-US" dirty="0" smtClean="0"/>
          </a:p>
          <a:p>
            <a:r>
              <a:rPr lang="en-US" dirty="0" smtClean="0"/>
              <a:t>Future:</a:t>
            </a:r>
          </a:p>
          <a:p>
            <a:pPr lvl="1"/>
            <a:r>
              <a:rPr lang="en-US" dirty="0" smtClean="0"/>
              <a:t>Pathway database APIs (to seed models)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42111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Integration with </a:t>
            </a:r>
            <a:r>
              <a:rPr lang="en-US" dirty="0" err="1" smtClean="0"/>
              <a:t>AmiGO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Reuse same client side framework for displaying graphs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01417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Integration with protein2go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Phase 1:</a:t>
            </a:r>
          </a:p>
          <a:p>
            <a:pPr lvl="1"/>
            <a:r>
              <a:rPr lang="en-US" dirty="0" smtClean="0"/>
              <a:t>Loosely coupled</a:t>
            </a:r>
          </a:p>
          <a:p>
            <a:pPr lvl="1"/>
            <a:r>
              <a:rPr lang="en-US" dirty="0" smtClean="0"/>
              <a:t>P2go for classic GO annotation, MME for full expressivity</a:t>
            </a:r>
          </a:p>
          <a:p>
            <a:r>
              <a:rPr lang="en-US" dirty="0" smtClean="0"/>
              <a:t>Phase 2:</a:t>
            </a:r>
          </a:p>
          <a:p>
            <a:pPr lvl="1"/>
            <a:r>
              <a:rPr lang="en-US" dirty="0" smtClean="0"/>
              <a:t>Larger CAF framework</a:t>
            </a:r>
          </a:p>
          <a:p>
            <a:pPr lvl="1"/>
            <a:r>
              <a:rPr lang="en-US" dirty="0" smtClean="0"/>
              <a:t>Investigate tighter coupling as driven by curator requirements</a:t>
            </a:r>
          </a:p>
          <a:p>
            <a:pPr lvl="2"/>
            <a:r>
              <a:rPr lang="en-US" dirty="0" smtClean="0"/>
              <a:t>E.g. seamlessly switch between two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55711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TODO/Open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Persist </a:t>
            </a:r>
            <a:r>
              <a:rPr lang="en-US" dirty="0" err="1" smtClean="0"/>
              <a:t>jsPlumb</a:t>
            </a:r>
            <a:r>
              <a:rPr lang="en-US" dirty="0" smtClean="0"/>
              <a:t> layout between sessions?</a:t>
            </a:r>
          </a:p>
          <a:p>
            <a:r>
              <a:rPr lang="en-US" dirty="0" smtClean="0"/>
              <a:t>REST </a:t>
            </a:r>
            <a:r>
              <a:rPr lang="en-US" dirty="0" err="1" smtClean="0"/>
              <a:t>vs</a:t>
            </a:r>
            <a:r>
              <a:rPr lang="en-US" dirty="0" smtClean="0"/>
              <a:t> COMET </a:t>
            </a:r>
            <a:r>
              <a:rPr lang="en-US" dirty="0" err="1" smtClean="0"/>
              <a:t>vs</a:t>
            </a:r>
            <a:r>
              <a:rPr lang="en-US" dirty="0" smtClean="0"/>
              <a:t> </a:t>
            </a:r>
            <a:r>
              <a:rPr lang="en-US" dirty="0" err="1" smtClean="0"/>
              <a:t>WebSockets</a:t>
            </a:r>
            <a:r>
              <a:rPr lang="en-US" dirty="0" smtClean="0"/>
              <a:t>?</a:t>
            </a:r>
          </a:p>
          <a:p>
            <a:r>
              <a:rPr lang="en-US" dirty="0" smtClean="0"/>
              <a:t>Get quick prototype out for curators </a:t>
            </a:r>
            <a:r>
              <a:rPr lang="en-US" dirty="0" err="1" smtClean="0"/>
              <a:t>vs</a:t>
            </a:r>
            <a:r>
              <a:rPr lang="en-US" dirty="0" smtClean="0"/>
              <a:t> finalize certain aspects of architecture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4087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6500" y="0"/>
            <a:ext cx="671224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44921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Availability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</a:t>
            </a:r>
            <a:r>
              <a:rPr lang="en-US" dirty="0" smtClean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owltools.googlecode.com</a:t>
            </a:r>
            <a:r>
              <a:rPr lang="en-US" dirty="0" smtClean="0"/>
              <a:t> - server</a:t>
            </a:r>
          </a:p>
          <a:p>
            <a:pPr lvl="1"/>
            <a:r>
              <a:rPr lang="en-US" dirty="0" smtClean="0"/>
              <a:t>(includes other components not required for </a:t>
            </a:r>
            <a:r>
              <a:rPr lang="en-US" dirty="0" err="1" smtClean="0"/>
              <a:t>lego</a:t>
            </a:r>
            <a:r>
              <a:rPr lang="en-US" dirty="0" smtClean="0"/>
              <a:t>)</a:t>
            </a:r>
            <a:endParaRPr lang="en-US" dirty="0" smtClean="0"/>
          </a:p>
          <a:p>
            <a:r>
              <a:rPr lang="en-US" dirty="0"/>
              <a:t> </a:t>
            </a:r>
            <a:r>
              <a:rPr lang="en-US" dirty="0">
                <a:hlinkClick r:id="rId3"/>
              </a:rPr>
              <a:t>https://github.com/kltm/go-</a:t>
            </a:r>
            <a:r>
              <a:rPr lang="en-US" dirty="0" smtClean="0">
                <a:hlinkClick r:id="rId3"/>
              </a:rPr>
              <a:t>mme</a:t>
            </a:r>
            <a:r>
              <a:rPr lang="en-US" dirty="0" smtClean="0"/>
              <a:t> - client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08716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MolecularModelManager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3298236"/>
            <a:ext cx="8229600" cy="2827927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CRUD – create/read/update/delete : </a:t>
            </a:r>
            <a:r>
              <a:rPr lang="en-US" dirty="0" smtClean="0">
                <a:solidFill>
                  <a:srgbClr val="0000FF"/>
                </a:solidFill>
              </a:rPr>
              <a:t>DONE</a:t>
            </a:r>
          </a:p>
          <a:p>
            <a:r>
              <a:rPr lang="en-US" dirty="0" err="1" smtClean="0"/>
              <a:t>ModelGenerator</a:t>
            </a:r>
            <a:r>
              <a:rPr lang="en-US" dirty="0" smtClean="0"/>
              <a:t> – seeding models : </a:t>
            </a:r>
            <a:r>
              <a:rPr lang="en-US" dirty="0" smtClean="0">
                <a:solidFill>
                  <a:srgbClr val="0000FF"/>
                </a:solidFill>
              </a:rPr>
              <a:t>TESTING REQUIRED</a:t>
            </a:r>
            <a:endParaRPr lang="en-US" dirty="0" smtClean="0"/>
          </a:p>
          <a:p>
            <a:r>
              <a:rPr lang="en-US" dirty="0" smtClean="0"/>
              <a:t>Visualization</a:t>
            </a:r>
          </a:p>
          <a:p>
            <a:pPr lvl="1"/>
            <a:r>
              <a:rPr lang="en-US" dirty="0" err="1" smtClean="0"/>
              <a:t>LegoViz</a:t>
            </a:r>
            <a:r>
              <a:rPr lang="en-US" dirty="0" smtClean="0"/>
              <a:t>: Lego-</a:t>
            </a:r>
            <a:r>
              <a:rPr lang="en-US" dirty="0" err="1" smtClean="0"/>
              <a:t>Prot</a:t>
            </a:r>
            <a:r>
              <a:rPr lang="hu-HU" dirty="0" smtClean="0"/>
              <a:t>égé</a:t>
            </a:r>
            <a:r>
              <a:rPr lang="en-US" dirty="0"/>
              <a:t> </a:t>
            </a:r>
            <a:r>
              <a:rPr lang="en-US" dirty="0" err="1" smtClean="0"/>
              <a:t>graphviz</a:t>
            </a:r>
            <a:endParaRPr lang="en-US" dirty="0" smtClean="0"/>
          </a:p>
          <a:p>
            <a:pPr lvl="1"/>
            <a:r>
              <a:rPr lang="en-US" dirty="0" err="1" smtClean="0"/>
              <a:t>Bbop</a:t>
            </a:r>
            <a:r>
              <a:rPr lang="en-US" dirty="0" smtClean="0"/>
              <a:t>-graph: ultimately rendered on client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CORE VIZ. FUNCTIONALITY TO BE MOVED TO CLIENT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9804" y="1799636"/>
            <a:ext cx="4711700" cy="14986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0" y="1110743"/>
            <a:ext cx="993778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hlinkClick r:id="rId3"/>
              </a:rPr>
              <a:t>http://owltools.googlecode.com/svn/trunk/docs/api/owltools/gaf/lego/MolecularModelManager.html</a:t>
            </a:r>
            <a:r>
              <a:rPr lang="en-US" sz="1600" dirty="0" smtClean="0"/>
              <a:t>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9807704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Create/Read/Update/Delete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4092031"/>
            <a:ext cx="8229600" cy="2034132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CRUD operations delegate to OWLAPI</a:t>
            </a:r>
          </a:p>
          <a:p>
            <a:pPr lvl="1"/>
            <a:r>
              <a:rPr lang="en-US" dirty="0" smtClean="0"/>
              <a:t>Reasoner operates on each operation</a:t>
            </a:r>
          </a:p>
          <a:p>
            <a:pPr lvl="2"/>
            <a:r>
              <a:rPr lang="en-US" dirty="0" smtClean="0"/>
              <a:t>Consistency</a:t>
            </a:r>
          </a:p>
          <a:p>
            <a:pPr lvl="2"/>
            <a:r>
              <a:rPr lang="en-US" dirty="0" smtClean="0"/>
              <a:t>Filling in missing data</a:t>
            </a:r>
          </a:p>
          <a:p>
            <a:r>
              <a:rPr lang="en-US" dirty="0" smtClean="0"/>
              <a:t>Manager stores model in memory as OWLAPI facts</a:t>
            </a:r>
          </a:p>
          <a:p>
            <a:pPr lvl="1"/>
            <a:r>
              <a:rPr lang="en-US" dirty="0" smtClean="0"/>
              <a:t>Can be exported to any RDF/OWL concrete form or store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0190" y="1417638"/>
            <a:ext cx="3849949" cy="2415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02723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CRUD operation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23979" y="1417638"/>
            <a:ext cx="8240986" cy="4524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latin typeface="Courier"/>
                <a:cs typeface="Courier"/>
              </a:rPr>
              <a:t>     /</a:t>
            </a:r>
            <a:r>
              <a:rPr lang="en-US" sz="1200" dirty="0">
                <a:latin typeface="Courier"/>
                <a:cs typeface="Courier"/>
              </a:rPr>
              <a:t>**</a:t>
            </a:r>
          </a:p>
          <a:p>
            <a:r>
              <a:rPr lang="en-US" sz="1200" dirty="0">
                <a:latin typeface="Courier"/>
                <a:cs typeface="Courier"/>
              </a:rPr>
              <a:t>	 * Adds a </a:t>
            </a:r>
            <a:r>
              <a:rPr lang="en-US" sz="1200" dirty="0" err="1">
                <a:latin typeface="Courier"/>
                <a:cs typeface="Courier"/>
              </a:rPr>
              <a:t>ClassAssertion</a:t>
            </a:r>
            <a:r>
              <a:rPr lang="en-US" sz="1200" dirty="0">
                <a:latin typeface="Courier"/>
                <a:cs typeface="Courier"/>
              </a:rPr>
              <a:t> to the model, connecting an activity instance to the class of molecule</a:t>
            </a:r>
          </a:p>
          <a:p>
            <a:r>
              <a:rPr lang="en-US" sz="1200" dirty="0">
                <a:latin typeface="Courier"/>
                <a:cs typeface="Courier"/>
              </a:rPr>
              <a:t>	 * that enables the activity.</a:t>
            </a:r>
          </a:p>
          <a:p>
            <a:r>
              <a:rPr lang="en-US" sz="1200" dirty="0">
                <a:latin typeface="Courier"/>
                <a:cs typeface="Courier"/>
              </a:rPr>
              <a:t>	 * </a:t>
            </a:r>
          </a:p>
          <a:p>
            <a:r>
              <a:rPr lang="en-US" sz="1200" dirty="0">
                <a:latin typeface="Courier"/>
                <a:cs typeface="Courier"/>
              </a:rPr>
              <a:t>	 * Example: FGFR receptor activity </a:t>
            </a:r>
            <a:r>
              <a:rPr lang="en-US" sz="1200" dirty="0" err="1">
                <a:latin typeface="Courier"/>
                <a:cs typeface="Courier"/>
              </a:rPr>
              <a:t>enabledBy</a:t>
            </a:r>
            <a:r>
              <a:rPr lang="en-US" sz="1200" dirty="0">
                <a:latin typeface="Courier"/>
                <a:cs typeface="Courier"/>
              </a:rPr>
              <a:t> some </a:t>
            </a:r>
            <a:r>
              <a:rPr lang="en-US" sz="1200" dirty="0" err="1">
                <a:latin typeface="Courier"/>
                <a:cs typeface="Courier"/>
              </a:rPr>
              <a:t>UniProtKB:FGF</a:t>
            </a:r>
            <a:endParaRPr lang="en-US" sz="1200" dirty="0">
              <a:latin typeface="Courier"/>
              <a:cs typeface="Courier"/>
            </a:endParaRPr>
          </a:p>
          <a:p>
            <a:r>
              <a:rPr lang="en-US" sz="1200" dirty="0">
                <a:latin typeface="Courier"/>
                <a:cs typeface="Courier"/>
              </a:rPr>
              <a:t>	 * </a:t>
            </a:r>
          </a:p>
          <a:p>
            <a:r>
              <a:rPr lang="en-US" sz="1200" dirty="0">
                <a:latin typeface="Courier"/>
                <a:cs typeface="Courier"/>
              </a:rPr>
              <a:t>	 * The reasoner may detect an inconsistency under different scenarios:</a:t>
            </a:r>
          </a:p>
          <a:p>
            <a:r>
              <a:rPr lang="en-US" sz="1200" dirty="0">
                <a:latin typeface="Courier"/>
                <a:cs typeface="Courier"/>
              </a:rPr>
              <a:t>	 *  - </a:t>
            </a:r>
            <a:r>
              <a:rPr lang="en-US" sz="1200" dirty="0" err="1">
                <a:latin typeface="Courier"/>
                <a:cs typeface="Courier"/>
              </a:rPr>
              <a:t>i</a:t>
            </a:r>
            <a:r>
              <a:rPr lang="en-US" sz="1200" dirty="0">
                <a:latin typeface="Courier"/>
                <a:cs typeface="Courier"/>
              </a:rPr>
              <a:t> may be an instance of a class that is disjoint with a </a:t>
            </a:r>
            <a:r>
              <a:rPr lang="en-US" sz="1200" u="sng" dirty="0" err="1">
                <a:latin typeface="Courier"/>
                <a:cs typeface="Courier"/>
              </a:rPr>
              <a:t>bfo</a:t>
            </a:r>
            <a:r>
              <a:rPr lang="en-US" sz="1200" u="sng" dirty="0">
                <a:latin typeface="Courier"/>
                <a:cs typeface="Courier"/>
              </a:rPr>
              <a:t> process</a:t>
            </a:r>
          </a:p>
          <a:p>
            <a:r>
              <a:rPr lang="en-US" sz="1200" dirty="0">
                <a:latin typeface="Courier"/>
                <a:cs typeface="Courier"/>
              </a:rPr>
              <a:t>	 *  - the enabled may be an instance of a class that is disjoint with molecular entity</a:t>
            </a:r>
          </a:p>
          <a:p>
            <a:r>
              <a:rPr lang="en-US" sz="1200" dirty="0">
                <a:latin typeface="Courier"/>
                <a:cs typeface="Courier"/>
              </a:rPr>
              <a:t>	 *  </a:t>
            </a:r>
          </a:p>
          <a:p>
            <a:r>
              <a:rPr lang="en-US" sz="1200" dirty="0">
                <a:latin typeface="Courier"/>
                <a:cs typeface="Courier"/>
              </a:rPr>
              <a:t>	 *  Under these circumstances, no error is thrown, but the response code indicates that no operation</a:t>
            </a:r>
          </a:p>
          <a:p>
            <a:r>
              <a:rPr lang="en-US" sz="1200" dirty="0">
                <a:latin typeface="Courier"/>
                <a:cs typeface="Courier"/>
              </a:rPr>
              <a:t>	 *  was performed on the </a:t>
            </a:r>
            <a:r>
              <a:rPr lang="en-US" sz="1200" u="sng" dirty="0">
                <a:latin typeface="Courier"/>
                <a:cs typeface="Courier"/>
              </a:rPr>
              <a:t>kb, and the response object indicates the operation caused an inconsistency</a:t>
            </a:r>
          </a:p>
          <a:p>
            <a:r>
              <a:rPr lang="en-US" sz="1200" dirty="0">
                <a:latin typeface="Courier"/>
                <a:cs typeface="Courier"/>
              </a:rPr>
              <a:t>	 * </a:t>
            </a:r>
          </a:p>
          <a:p>
            <a:r>
              <a:rPr lang="pt-BR" sz="1200" dirty="0">
                <a:latin typeface="Courier"/>
                <a:cs typeface="Courier"/>
              </a:rPr>
              <a:t>	 * </a:t>
            </a:r>
            <a:r>
              <a:rPr lang="pt-BR" sz="1200" b="1" dirty="0">
                <a:latin typeface="Courier"/>
                <a:cs typeface="Courier"/>
              </a:rPr>
              <a:t>@param </a:t>
            </a:r>
            <a:r>
              <a:rPr lang="pt-BR" sz="1200" b="1" dirty="0" err="1">
                <a:latin typeface="Courier"/>
                <a:cs typeface="Courier"/>
              </a:rPr>
              <a:t>modelId</a:t>
            </a:r>
            <a:endParaRPr lang="pt-BR" sz="1200" b="1" dirty="0">
              <a:latin typeface="Courier"/>
              <a:cs typeface="Courier"/>
            </a:endParaRPr>
          </a:p>
          <a:p>
            <a:r>
              <a:rPr lang="pt-BR" sz="1200" dirty="0">
                <a:latin typeface="Courier"/>
                <a:cs typeface="Courier"/>
              </a:rPr>
              <a:t>	 * </a:t>
            </a:r>
            <a:r>
              <a:rPr lang="pt-BR" sz="1200" b="1" dirty="0">
                <a:latin typeface="Courier"/>
                <a:cs typeface="Courier"/>
              </a:rPr>
              <a:t>@param </a:t>
            </a:r>
            <a:r>
              <a:rPr lang="pt-BR" sz="1200" b="1" dirty="0" err="1">
                <a:latin typeface="Courier"/>
                <a:cs typeface="Courier"/>
              </a:rPr>
              <a:t>i</a:t>
            </a:r>
            <a:endParaRPr lang="pt-BR" sz="1200" b="1" dirty="0">
              <a:latin typeface="Courier"/>
              <a:cs typeface="Courier"/>
            </a:endParaRPr>
          </a:p>
          <a:p>
            <a:r>
              <a:rPr lang="pt-BR" sz="1200" dirty="0">
                <a:latin typeface="Courier"/>
                <a:cs typeface="Courier"/>
              </a:rPr>
              <a:t>	 * </a:t>
            </a:r>
            <a:r>
              <a:rPr lang="pt-BR" sz="1200" b="1" dirty="0">
                <a:latin typeface="Courier"/>
                <a:cs typeface="Courier"/>
              </a:rPr>
              <a:t>@param </a:t>
            </a:r>
            <a:r>
              <a:rPr lang="pt-BR" sz="1200" b="1" dirty="0" err="1">
                <a:latin typeface="Courier"/>
                <a:cs typeface="Courier"/>
              </a:rPr>
              <a:t>enabler</a:t>
            </a:r>
            <a:endParaRPr lang="pt-BR" sz="1200" b="1" dirty="0">
              <a:latin typeface="Courier"/>
              <a:cs typeface="Courier"/>
            </a:endParaRPr>
          </a:p>
          <a:p>
            <a:r>
              <a:rPr lang="en-US" sz="1200" dirty="0">
                <a:latin typeface="Courier"/>
                <a:cs typeface="Courier"/>
              </a:rPr>
              <a:t>	 * </a:t>
            </a:r>
            <a:r>
              <a:rPr lang="en-US" sz="1200" b="1" dirty="0">
                <a:latin typeface="Courier"/>
                <a:cs typeface="Courier"/>
              </a:rPr>
              <a:t>@return response info</a:t>
            </a:r>
          </a:p>
          <a:p>
            <a:r>
              <a:rPr lang="en-US" sz="1200" dirty="0">
                <a:latin typeface="Courier"/>
                <a:cs typeface="Courier"/>
              </a:rPr>
              <a:t>	 */</a:t>
            </a:r>
          </a:p>
          <a:p>
            <a:r>
              <a:rPr lang="en-US" sz="1200" dirty="0">
                <a:latin typeface="Courier"/>
                <a:cs typeface="Courier"/>
              </a:rPr>
              <a:t>	</a:t>
            </a:r>
            <a:r>
              <a:rPr lang="en-US" sz="1200" b="1" dirty="0">
                <a:latin typeface="Courier"/>
                <a:cs typeface="Courier"/>
              </a:rPr>
              <a:t>public </a:t>
            </a:r>
            <a:r>
              <a:rPr lang="en-US" sz="1200" b="1" dirty="0" err="1">
                <a:latin typeface="Courier"/>
                <a:cs typeface="Courier"/>
              </a:rPr>
              <a:t>OWLOperationResponse</a:t>
            </a:r>
            <a:r>
              <a:rPr lang="en-US" sz="1200" b="1" dirty="0">
                <a:latin typeface="Courier"/>
                <a:cs typeface="Courier"/>
              </a:rPr>
              <a:t> </a:t>
            </a:r>
            <a:r>
              <a:rPr lang="en-US" sz="1200" b="1" dirty="0" err="1">
                <a:latin typeface="Courier"/>
                <a:cs typeface="Courier"/>
              </a:rPr>
              <a:t>addEnabledBy</a:t>
            </a:r>
            <a:r>
              <a:rPr lang="en-US" sz="1200" b="1" dirty="0">
                <a:latin typeface="Courier"/>
                <a:cs typeface="Courier"/>
              </a:rPr>
              <a:t>(String </a:t>
            </a:r>
            <a:r>
              <a:rPr lang="en-US" sz="1200" b="1" dirty="0" err="1">
                <a:latin typeface="Courier"/>
                <a:cs typeface="Courier"/>
              </a:rPr>
              <a:t>modelId</a:t>
            </a:r>
            <a:r>
              <a:rPr lang="en-US" sz="1200" b="1" dirty="0">
                <a:latin typeface="Courier"/>
                <a:cs typeface="Courier"/>
              </a:rPr>
              <a:t>,</a:t>
            </a:r>
          </a:p>
          <a:p>
            <a:r>
              <a:rPr lang="en-US" sz="1200" dirty="0">
                <a:latin typeface="Courier"/>
                <a:cs typeface="Courier"/>
              </a:rPr>
              <a:t>			</a:t>
            </a:r>
            <a:r>
              <a:rPr lang="en-US" sz="1200" dirty="0" err="1">
                <a:latin typeface="Courier"/>
                <a:cs typeface="Courier"/>
              </a:rPr>
              <a:t>OWLIndividual</a:t>
            </a:r>
            <a:r>
              <a:rPr lang="en-US" sz="1200" dirty="0">
                <a:latin typeface="Courier"/>
                <a:cs typeface="Courier"/>
              </a:rPr>
              <a:t> </a:t>
            </a:r>
            <a:r>
              <a:rPr lang="en-US" sz="1200" dirty="0" err="1">
                <a:latin typeface="Courier"/>
                <a:cs typeface="Courier"/>
              </a:rPr>
              <a:t>i</a:t>
            </a:r>
            <a:r>
              <a:rPr lang="en-US" sz="1200" dirty="0">
                <a:latin typeface="Courier"/>
                <a:cs typeface="Courier"/>
              </a:rPr>
              <a:t>, </a:t>
            </a:r>
          </a:p>
          <a:p>
            <a:r>
              <a:rPr lang="da-DK" sz="1200" dirty="0">
                <a:latin typeface="Courier"/>
                <a:cs typeface="Courier"/>
              </a:rPr>
              <a:t>			</a:t>
            </a:r>
            <a:r>
              <a:rPr lang="da-DK" sz="1200" dirty="0" err="1">
                <a:latin typeface="Courier"/>
                <a:cs typeface="Courier"/>
              </a:rPr>
              <a:t>OWLClassExpression</a:t>
            </a:r>
            <a:r>
              <a:rPr lang="da-DK" sz="1200" dirty="0">
                <a:latin typeface="Courier"/>
                <a:cs typeface="Courier"/>
              </a:rPr>
              <a:t> </a:t>
            </a:r>
            <a:r>
              <a:rPr lang="da-DK" sz="1200" dirty="0" err="1">
                <a:latin typeface="Courier"/>
                <a:cs typeface="Courier"/>
              </a:rPr>
              <a:t>enabler</a:t>
            </a:r>
            <a:r>
              <a:rPr lang="da-DK" sz="1200" dirty="0">
                <a:latin typeface="Courier"/>
                <a:cs typeface="Courier"/>
              </a:rPr>
              <a:t>)</a:t>
            </a:r>
            <a:endParaRPr lang="en-US" sz="1200" dirty="0">
              <a:latin typeface="Courier"/>
              <a:cs typeface="Courier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-164943" y="6311284"/>
            <a:ext cx="993778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hlinkClick r:id="rId2"/>
              </a:rPr>
              <a:t>http://owltools.googlecode.com/svn/trunk/docs/api/owltools/gaf/lego/MolecularModelManager.html</a:t>
            </a:r>
            <a:r>
              <a:rPr lang="en-US" sz="1600" dirty="0" smtClean="0"/>
              <a:t>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8378867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Persistence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Phase 1:</a:t>
            </a:r>
          </a:p>
          <a:p>
            <a:pPr lvl="1"/>
            <a:r>
              <a:rPr lang="en-US" dirty="0" smtClean="0"/>
              <a:t>Use OWL files in VCS</a:t>
            </a:r>
          </a:p>
          <a:p>
            <a:pPr lvl="2"/>
            <a:r>
              <a:rPr lang="en-US" dirty="0" smtClean="0"/>
              <a:t>Location:</a:t>
            </a:r>
          </a:p>
          <a:p>
            <a:pPr lvl="3"/>
            <a:r>
              <a:rPr lang="en-US" dirty="0">
                <a:hlinkClick r:id="rId2"/>
              </a:rPr>
              <a:t>http://viewvc.geneontology.org/viewvc/GO-SVN/trunk/experimental/lego/server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r>
              <a:rPr lang="en-US" dirty="0" smtClean="0"/>
              <a:t>Phase 2:</a:t>
            </a:r>
          </a:p>
          <a:p>
            <a:pPr lvl="1"/>
            <a:r>
              <a:rPr lang="en-US" dirty="0" smtClean="0"/>
              <a:t>RDF </a:t>
            </a:r>
            <a:r>
              <a:rPr lang="en-US" dirty="0" err="1" smtClean="0"/>
              <a:t>triplestore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148278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VCS based persistence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8239" y="1257941"/>
            <a:ext cx="6068204" cy="5754332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6997299" y="2718399"/>
            <a:ext cx="180263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Use OWLAPI</a:t>
            </a:r>
          </a:p>
          <a:p>
            <a:r>
              <a:rPr lang="en-US" dirty="0" smtClean="0"/>
              <a:t>Renderer</a:t>
            </a:r>
          </a:p>
          <a:p>
            <a:r>
              <a:rPr lang="en-US" dirty="0" smtClean="0"/>
              <a:t>Module to</a:t>
            </a:r>
          </a:p>
          <a:p>
            <a:r>
              <a:rPr lang="en-US" dirty="0" smtClean="0"/>
              <a:t>Export to </a:t>
            </a:r>
            <a:r>
              <a:rPr lang="en-US" dirty="0" err="1" smtClean="0"/>
              <a:t>rdf</a:t>
            </a:r>
            <a:r>
              <a:rPr lang="en-US" dirty="0" smtClean="0"/>
              <a:t>/owl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248382" y="4846262"/>
            <a:ext cx="253548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Use SVN as backing store</a:t>
            </a:r>
          </a:p>
          <a:p>
            <a:r>
              <a:rPr lang="en-US" dirty="0" smtClean="0"/>
              <a:t>(same as TG)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133041" y="5955257"/>
            <a:ext cx="347245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People can use </a:t>
            </a:r>
            <a:r>
              <a:rPr lang="en-US" dirty="0" err="1" smtClean="0"/>
              <a:t>Prot</a:t>
            </a:r>
            <a:r>
              <a:rPr lang="hu-HU" dirty="0" smtClean="0"/>
              <a:t>égé</a:t>
            </a:r>
            <a:r>
              <a:rPr lang="en-US" dirty="0" smtClean="0"/>
              <a:t> on the files</a:t>
            </a:r>
          </a:p>
          <a:p>
            <a:r>
              <a:rPr lang="en-US" dirty="0" smtClean="0"/>
              <a:t>If they really want to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29951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Triplestore</a:t>
            </a:r>
            <a:r>
              <a:rPr lang="en-US" dirty="0" smtClean="0"/>
              <a:t> (next phase)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 dedicated backend may be more </a:t>
            </a:r>
            <a:r>
              <a:rPr lang="en-US" dirty="0" smtClean="0"/>
              <a:t>robust</a:t>
            </a:r>
          </a:p>
          <a:p>
            <a:pPr lvl="1"/>
            <a:r>
              <a:rPr lang="en-US" dirty="0" smtClean="0"/>
              <a:t>No need to partition data into files</a:t>
            </a:r>
            <a:endParaRPr lang="en-US" dirty="0" smtClean="0"/>
          </a:p>
          <a:p>
            <a:pPr lvl="1"/>
            <a:r>
              <a:rPr lang="en-US" dirty="0" smtClean="0"/>
              <a:t>But: VCS </a:t>
            </a:r>
            <a:r>
              <a:rPr lang="en-US" dirty="0" smtClean="0"/>
              <a:t>should be sufficient for rollout</a:t>
            </a:r>
          </a:p>
          <a:p>
            <a:r>
              <a:rPr lang="en-US" dirty="0" err="1" smtClean="0"/>
              <a:t>Triplestore</a:t>
            </a:r>
            <a:r>
              <a:rPr lang="en-US" dirty="0" smtClean="0"/>
              <a:t> has advantages over RDBMS</a:t>
            </a:r>
          </a:p>
          <a:p>
            <a:pPr lvl="1"/>
            <a:r>
              <a:rPr lang="en-US" dirty="0" smtClean="0"/>
              <a:t>No additional modeling or complex ORM architecture required</a:t>
            </a:r>
          </a:p>
          <a:p>
            <a:pPr lvl="2"/>
            <a:r>
              <a:rPr lang="en-US" dirty="0" smtClean="0"/>
              <a:t>Underlying model is already triples</a:t>
            </a:r>
          </a:p>
          <a:p>
            <a:pPr lvl="1"/>
            <a:r>
              <a:rPr lang="en-US" dirty="0" smtClean="0"/>
              <a:t>Part of overall GO (and EBI) software strategy</a:t>
            </a:r>
          </a:p>
          <a:p>
            <a:r>
              <a:rPr lang="en-US" dirty="0" smtClean="0"/>
              <a:t>Added bonuses</a:t>
            </a:r>
          </a:p>
          <a:p>
            <a:pPr lvl="1"/>
            <a:r>
              <a:rPr lang="en-US" dirty="0" smtClean="0"/>
              <a:t>SPARQL queries</a:t>
            </a:r>
          </a:p>
          <a:p>
            <a:r>
              <a:rPr lang="en-US" dirty="0" smtClean="0"/>
              <a:t>Status:  </a:t>
            </a:r>
            <a:r>
              <a:rPr lang="en-US" dirty="0" smtClean="0">
                <a:solidFill>
                  <a:srgbClr val="0000FF"/>
                </a:solidFill>
              </a:rPr>
              <a:t>PLANNING</a:t>
            </a:r>
          </a:p>
        </p:txBody>
      </p:sp>
    </p:spTree>
    <p:extLst>
      <p:ext uri="{BB962C8B-B14F-4D97-AF65-F5344CB8AC3E}">
        <p14:creationId xmlns:p14="http://schemas.microsoft.com/office/powerpoint/2010/main" val="30004252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MolecularModelGenerator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Given:</a:t>
            </a:r>
          </a:p>
          <a:p>
            <a:pPr lvl="1"/>
            <a:r>
              <a:rPr lang="en-US" dirty="0" smtClean="0"/>
              <a:t>A biological process P</a:t>
            </a:r>
          </a:p>
          <a:p>
            <a:pPr lvl="1"/>
            <a:r>
              <a:rPr lang="en-US" dirty="0" smtClean="0"/>
              <a:t>An OWL </a:t>
            </a:r>
            <a:r>
              <a:rPr lang="en-US" b="1" dirty="0" err="1" smtClean="0"/>
              <a:t>axiomatization</a:t>
            </a:r>
            <a:r>
              <a:rPr lang="en-US" dirty="0" smtClean="0"/>
              <a:t> of P</a:t>
            </a:r>
          </a:p>
          <a:p>
            <a:pPr lvl="2"/>
            <a:r>
              <a:rPr lang="en-US" dirty="0" smtClean="0"/>
              <a:t>E.g. </a:t>
            </a:r>
            <a:r>
              <a:rPr lang="en-US" dirty="0" err="1" smtClean="0"/>
              <a:t>has_parts</a:t>
            </a:r>
            <a:r>
              <a:rPr lang="en-US" dirty="0" smtClean="0"/>
              <a:t>, </a:t>
            </a:r>
            <a:r>
              <a:rPr lang="en-US" dirty="0" err="1" smtClean="0"/>
              <a:t>starts_withs</a:t>
            </a:r>
            <a:r>
              <a:rPr lang="en-US" dirty="0" smtClean="0"/>
              <a:t>, …</a:t>
            </a:r>
          </a:p>
          <a:p>
            <a:pPr lvl="3"/>
            <a:r>
              <a:rPr lang="en-US" dirty="0" smtClean="0"/>
              <a:t>Can be partial but the more complete the better</a:t>
            </a:r>
          </a:p>
          <a:p>
            <a:pPr lvl="1"/>
            <a:r>
              <a:rPr lang="en-US" dirty="0" smtClean="0"/>
              <a:t>A set of annotations for a species </a:t>
            </a:r>
            <a:r>
              <a:rPr lang="en-US" b="1" dirty="0" smtClean="0"/>
              <a:t>S</a:t>
            </a:r>
          </a:p>
          <a:p>
            <a:pPr lvl="2"/>
            <a:r>
              <a:rPr lang="en-US" dirty="0" smtClean="0"/>
              <a:t>All genes involved in P and their MF annotations</a:t>
            </a:r>
          </a:p>
          <a:p>
            <a:r>
              <a:rPr lang="en-US" dirty="0" smtClean="0"/>
              <a:t>Generate</a:t>
            </a:r>
          </a:p>
          <a:p>
            <a:pPr lvl="1"/>
            <a:r>
              <a:rPr lang="en-US" dirty="0" smtClean="0"/>
              <a:t>An instance model of &lt;P,S&gt;</a:t>
            </a:r>
          </a:p>
          <a:p>
            <a:pPr lvl="2"/>
            <a:r>
              <a:rPr lang="en-US" dirty="0" smtClean="0"/>
              <a:t>Aka a “seed LEGO diagram”</a:t>
            </a:r>
          </a:p>
          <a:p>
            <a:r>
              <a:rPr lang="en-US" dirty="0" smtClean="0"/>
              <a:t>Documentation:</a:t>
            </a:r>
          </a:p>
          <a:p>
            <a:pPr lvl="1"/>
            <a:r>
              <a:rPr lang="en-US" dirty="0" smtClean="0"/>
              <a:t>High level: </a:t>
            </a:r>
            <a:r>
              <a:rPr lang="en-US" dirty="0" smtClean="0">
                <a:hlinkClick r:id="rId2"/>
              </a:rPr>
              <a:t>https://docs.google.com/document/d/1TV8Eb9sSvFY-weVZaIfzCxF1qbnmkUaiUhTm9Bs3gRE/edit#heading=h.r7ezra5s63k</a:t>
            </a:r>
            <a:endParaRPr lang="en-US" dirty="0" smtClean="0"/>
          </a:p>
          <a:p>
            <a:pPr lvl="1"/>
            <a:r>
              <a:rPr lang="en-US" dirty="0" err="1" smtClean="0"/>
              <a:t>Javadoc</a:t>
            </a:r>
            <a:r>
              <a:rPr lang="en-US" dirty="0" smtClean="0"/>
              <a:t>:</a:t>
            </a:r>
          </a:p>
          <a:p>
            <a:pPr lvl="2"/>
            <a:endParaRPr lang="en-US" dirty="0" smtClean="0"/>
          </a:p>
          <a:p>
            <a:pPr lvl="1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53873" y="1547663"/>
            <a:ext cx="3035261" cy="96539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80926" y="5934670"/>
            <a:ext cx="922492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hlinkClick r:id="rId4"/>
              </a:rPr>
              <a:t>http://owltools.googlecode.com/svn/trunk/docs/api/index.html?owltools/util/MinimalModelGenerator.html</a:t>
            </a:r>
            <a:r>
              <a:rPr lang="en-US" sz="1600" dirty="0" smtClean="0"/>
              <a:t>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1566843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1385</TotalTime>
  <Words>845</Words>
  <Application>Microsoft Macintosh PowerPoint</Application>
  <PresentationFormat>On-screen Show (4:3)</PresentationFormat>
  <Paragraphs>160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Molecular Model (aka lego) Editing Environment Architecture</vt:lpstr>
      <vt:lpstr>PowerPoint Presentation</vt:lpstr>
      <vt:lpstr>MolecularModelManager</vt:lpstr>
      <vt:lpstr>Create/Read/Update/Delete</vt:lpstr>
      <vt:lpstr>Example CRUD operation</vt:lpstr>
      <vt:lpstr>Persistence</vt:lpstr>
      <vt:lpstr>VCS based persistence</vt:lpstr>
      <vt:lpstr>Triplestore (next phase)</vt:lpstr>
      <vt:lpstr>MolecularModelGenerator</vt:lpstr>
      <vt:lpstr>Services Layer</vt:lpstr>
      <vt:lpstr>Service Calls</vt:lpstr>
      <vt:lpstr>Running services</vt:lpstr>
      <vt:lpstr>JSON payload</vt:lpstr>
      <vt:lpstr>Client</vt:lpstr>
      <vt:lpstr>Client demos</vt:lpstr>
      <vt:lpstr>External Services</vt:lpstr>
      <vt:lpstr>Integration with AmiGO 2</vt:lpstr>
      <vt:lpstr>Integration with protein2go</vt:lpstr>
      <vt:lpstr>TODO/Open Questions</vt:lpstr>
      <vt:lpstr>Availability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Molecular Model Editing Environment Architecture</dc:title>
  <dc:creator>Chris Mungall</dc:creator>
  <cp:lastModifiedBy>Chris Mungall</cp:lastModifiedBy>
  <cp:revision>101</cp:revision>
  <dcterms:created xsi:type="dcterms:W3CDTF">2013-12-18T02:06:26Z</dcterms:created>
  <dcterms:modified xsi:type="dcterms:W3CDTF">2014-01-07T02:27:28Z</dcterms:modified>
</cp:coreProperties>
</file>