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6" r:id="rId6"/>
    <p:sldId id="265" r:id="rId7"/>
    <p:sldId id="279" r:id="rId8"/>
    <p:sldId id="281" r:id="rId9"/>
    <p:sldId id="268" r:id="rId10"/>
    <p:sldId id="274" r:id="rId11"/>
    <p:sldId id="280" r:id="rId12"/>
    <p:sldId id="262" r:id="rId13"/>
    <p:sldId id="267" r:id="rId14"/>
    <p:sldId id="271" r:id="rId15"/>
    <p:sldId id="277" r:id="rId16"/>
    <p:sldId id="272" r:id="rId17"/>
    <p:sldId id="275" r:id="rId18"/>
    <p:sldId id="276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50" d="100"/>
          <a:sy n="150" d="100"/>
        </p:scale>
        <p:origin x="-118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B3252-970B-8145-8EB4-5FFE6016E4E8}" type="datetimeFigureOut">
              <a:rPr lang="en-US" smtClean="0"/>
              <a:t>10/8/12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C6E0F-E4CC-0245-9157-C6BEF9E3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175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13063-44A2-8545-AFB8-C706BE340740}" type="datetimeFigureOut">
              <a:rPr lang="en-US" smtClean="0"/>
              <a:t>10/8/12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EE0D8-E0E8-7449-A27A-69A2CDC4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740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Pre-processing data (e.g. IDs should be mapped beforehand)</a:t>
            </a:r>
          </a:p>
          <a:p>
            <a:pPr lvl="2"/>
            <a:r>
              <a:rPr lang="en-US" dirty="0" smtClean="0"/>
              <a:t>Running the analysis (installation, parameter selection, etc.)</a:t>
            </a:r>
          </a:p>
          <a:p>
            <a:pPr lvl="2"/>
            <a:r>
              <a:rPr lang="en-US" dirty="0" smtClean="0"/>
              <a:t>Interpreting and visualizing results</a:t>
            </a:r>
          </a:p>
          <a:p>
            <a:pPr lvl="2"/>
            <a:r>
              <a:rPr lang="en-US" dirty="0" smtClean="0"/>
              <a:t>Comparing outputs of two or more tools</a:t>
            </a:r>
          </a:p>
          <a:p>
            <a:pPr lvl="2"/>
            <a:r>
              <a:rPr lang="en-US" dirty="0" smtClean="0"/>
              <a:t>Replicate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EE0D8-E0E8-7449-A27A-69A2CDC4A7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had a </a:t>
            </a:r>
            <a:r>
              <a:rPr lang="en-US" b="1" dirty="0" smtClean="0"/>
              <a:t>repository of gene sets </a:t>
            </a:r>
            <a:r>
              <a:rPr lang="en-US" dirty="0" smtClean="0"/>
              <a:t>we could systematically re-analyze these with different variables</a:t>
            </a:r>
          </a:p>
          <a:p>
            <a:pPr lvl="1"/>
            <a:r>
              <a:rPr lang="en-US" dirty="0" smtClean="0"/>
              <a:t>version of GO, version of annotations</a:t>
            </a:r>
          </a:p>
          <a:p>
            <a:pPr lvl="1"/>
            <a:r>
              <a:rPr lang="en-US" dirty="0" smtClean="0"/>
              <a:t>different tools</a:t>
            </a:r>
          </a:p>
          <a:p>
            <a:r>
              <a:rPr lang="en-US" dirty="0" smtClean="0"/>
              <a:t>If these gene sets were annotated with ‘expected’ results we could systematically determine if GO was delivering expected answers</a:t>
            </a:r>
          </a:p>
          <a:p>
            <a:pPr lvl="1"/>
            <a:r>
              <a:rPr lang="en-US" dirty="0" smtClean="0"/>
              <a:t>danger of </a:t>
            </a:r>
            <a:r>
              <a:rPr lang="en-US" dirty="0" err="1" smtClean="0"/>
              <a:t>overfitting</a:t>
            </a:r>
            <a:r>
              <a:rPr lang="en-US" dirty="0" smtClean="0"/>
              <a:t>, but still useful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EE0D8-E0E8-7449-A27A-69A2CDC4A7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4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C34E-9FD8-4A43-A614-94F2D890D606}" type="datetime1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C310-A676-B649-9CC2-129F02CC7143}" type="datetime1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E8BB-BCAF-FA42-9856-3B6BB58027EA}" type="datetime1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618F-CA93-B943-B895-EA02D76D4057}" type="datetime1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2699-3F82-A041-9599-BD2A2080D828}" type="datetime1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5190-050B-7045-85DE-133015128886}" type="datetime1">
              <a:rPr lang="en-US" smtClean="0"/>
              <a:t>10/8/12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19A6-59DF-374C-8326-31BBDCE77863}" type="datetime1">
              <a:rPr lang="en-US" smtClean="0"/>
              <a:t>10/8/12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9330-C728-8840-9E14-F1698EF08810}" type="datetime1">
              <a:rPr lang="en-US" smtClean="0"/>
              <a:t>10/8/12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A2E0-5D93-C44B-983F-55F8B64153DE}" type="datetime1">
              <a:rPr lang="en-US" smtClean="0"/>
              <a:t>10/8/12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2E10-464C-E24D-BA70-B55E7F9FC2B2}" type="datetime1">
              <a:rPr lang="en-US" smtClean="0"/>
              <a:t>10/8/12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2B86-E39B-1942-9289-029A10AD8364}" type="datetime1">
              <a:rPr lang="en-US" smtClean="0"/>
              <a:t>10/8/12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6E03E-BF73-874B-8D20-D8A8E4ED1489}" type="datetime1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4ABA3-3C15-BB42-8A2A-09F4B08D9B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alaxy.berkeleybop.or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de.google.com/p/terf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Benefits of a GO integrated analysis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Standard Term Enrichment Analysis Platform</a:t>
            </a:r>
            <a:r>
              <a:rPr lang="en-US" dirty="0" smtClean="0"/>
              <a:t>: progress/tasks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Progress</a:t>
            </a:r>
          </a:p>
          <a:p>
            <a:pPr lvl="1"/>
            <a:r>
              <a:rPr lang="en-US" dirty="0" smtClean="0"/>
              <a:t>proof of concept prototype of GO environment</a:t>
            </a:r>
          </a:p>
          <a:p>
            <a:pPr lvl="2"/>
            <a:r>
              <a:rPr lang="en-US" dirty="0" smtClean="0">
                <a:hlinkClick r:id="rId2"/>
              </a:rPr>
              <a:t>http://galaxy.berkeleybop.org</a:t>
            </a:r>
            <a:endParaRPr lang="en-US" dirty="0" smtClean="0"/>
          </a:p>
          <a:p>
            <a:r>
              <a:rPr lang="en-US" dirty="0" smtClean="0"/>
              <a:t>Ongoing tasks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Stabilize environment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Add more enrichment tools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eamless integration with GO website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Outreach</a:t>
            </a:r>
          </a:p>
          <a:p>
            <a:pPr marL="1371600" lvl="2" indent="-514350"/>
            <a:r>
              <a:rPr lang="en-US" dirty="0" smtClean="0"/>
              <a:t>User documentation</a:t>
            </a:r>
          </a:p>
          <a:p>
            <a:pPr marL="1371600" lvl="2" indent="-514350"/>
            <a:r>
              <a:rPr lang="en-US" dirty="0" smtClean="0"/>
              <a:t>Bio-curators 2013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5638800"/>
            <a:ext cx="430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ONTO-</a:t>
            </a:r>
            <a:r>
              <a:rPr lang="en-US" sz="1200" b="1" dirty="0" err="1"/>
              <a:t>ToolKit</a:t>
            </a:r>
            <a:r>
              <a:rPr lang="en-US" sz="1200" b="1" dirty="0"/>
              <a:t>: enabling bio-ontology engineering via Galaxy</a:t>
            </a:r>
          </a:p>
          <a:p>
            <a:r>
              <a:rPr lang="en-US" sz="1200" dirty="0"/>
              <a:t>E </a:t>
            </a:r>
            <a:r>
              <a:rPr lang="en-US" sz="1200" dirty="0" err="1"/>
              <a:t>Antezana</a:t>
            </a:r>
            <a:r>
              <a:rPr lang="en-US" sz="1200" dirty="0"/>
              <a:t>, A </a:t>
            </a:r>
            <a:r>
              <a:rPr lang="en-US" sz="1200" dirty="0" err="1"/>
              <a:t>Venkatesan</a:t>
            </a:r>
            <a:r>
              <a:rPr lang="en-US" sz="1200" dirty="0"/>
              <a:t>, C Mungall, V </a:t>
            </a:r>
            <a:r>
              <a:rPr lang="en-US" sz="1200" dirty="0" err="1"/>
              <a:t>Mironov</a:t>
            </a:r>
            <a:r>
              <a:rPr lang="en-US" sz="1200" dirty="0"/>
              <a:t>, M Kuiper</a:t>
            </a:r>
          </a:p>
          <a:p>
            <a:r>
              <a:rPr lang="en-US" sz="1200" i="1" dirty="0"/>
              <a:t>BMC bioinformatics 11 (Suppl 12), </a:t>
            </a:r>
            <a:r>
              <a:rPr lang="en-US" sz="1200" i="1" dirty="0" smtClean="0"/>
              <a:t>S8 2010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923381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1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Interchange Standards</a:t>
            </a:r>
            <a:r>
              <a:rPr lang="en-US" dirty="0" smtClean="0"/>
              <a:t>: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need a </a:t>
            </a:r>
            <a:r>
              <a:rPr lang="en-US" i="1" dirty="0" smtClean="0"/>
              <a:t>Term Enrichment Result Format </a:t>
            </a:r>
            <a:r>
              <a:rPr lang="en-US" dirty="0" smtClean="0"/>
              <a:t>(TERF)</a:t>
            </a:r>
          </a:p>
          <a:p>
            <a:pPr lvl="1"/>
            <a:r>
              <a:rPr lang="en-US" dirty="0" smtClean="0"/>
              <a:t>Standard output format for TE tools</a:t>
            </a:r>
          </a:p>
          <a:p>
            <a:pPr lvl="2"/>
            <a:r>
              <a:rPr lang="en-US" dirty="0" smtClean="0"/>
              <a:t>Compliant tools will </a:t>
            </a:r>
            <a:r>
              <a:rPr lang="en-US" i="1" dirty="0" smtClean="0"/>
              <a:t>export</a:t>
            </a:r>
            <a:r>
              <a:rPr lang="en-US" dirty="0" smtClean="0"/>
              <a:t> TERF</a:t>
            </a:r>
          </a:p>
          <a:p>
            <a:pPr lvl="2"/>
            <a:r>
              <a:rPr lang="en-US" dirty="0" smtClean="0"/>
              <a:t>We will write </a:t>
            </a:r>
            <a:r>
              <a:rPr lang="en-US" i="1" dirty="0" smtClean="0"/>
              <a:t>wrappers</a:t>
            </a:r>
            <a:r>
              <a:rPr lang="en-US" dirty="0" smtClean="0"/>
              <a:t> for non-compliant tools</a:t>
            </a:r>
          </a:p>
          <a:p>
            <a:pPr lvl="2"/>
            <a:r>
              <a:rPr lang="en-US" dirty="0" smtClean="0"/>
              <a:t>Allows capture of detailed metadata about each result set</a:t>
            </a:r>
          </a:p>
          <a:p>
            <a:r>
              <a:rPr lang="en-US" dirty="0" smtClean="0"/>
              <a:t>Example of use: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User runs gene set through tool 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User takes output of tool X and feeds it into visualizer 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Interchange Standards</a:t>
            </a:r>
            <a:r>
              <a:rPr lang="en-US" dirty="0" smtClean="0"/>
              <a:t>: progress/tools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Progress</a:t>
            </a:r>
          </a:p>
          <a:p>
            <a:pPr lvl="1"/>
            <a:r>
              <a:rPr lang="en-US" dirty="0" err="1" smtClean="0"/>
              <a:t>google</a:t>
            </a:r>
            <a:r>
              <a:rPr lang="en-US" dirty="0" smtClean="0"/>
              <a:t> code project created</a:t>
            </a:r>
          </a:p>
          <a:p>
            <a:pPr lvl="2"/>
            <a:r>
              <a:rPr lang="en-US" dirty="0">
                <a:hlinkClick r:id="rId2"/>
              </a:rPr>
              <a:t>http://code.google.com/p/terf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preliminary format specified</a:t>
            </a:r>
          </a:p>
          <a:p>
            <a:pPr lvl="2"/>
            <a:r>
              <a:rPr lang="en-US" dirty="0" smtClean="0"/>
              <a:t>TSV form and RDF/turtle form</a:t>
            </a:r>
          </a:p>
          <a:p>
            <a:pPr lvl="1"/>
            <a:r>
              <a:rPr lang="en-US" dirty="0" smtClean="0"/>
              <a:t>some converters written</a:t>
            </a:r>
          </a:p>
          <a:p>
            <a:pPr lvl="2"/>
            <a:r>
              <a:rPr lang="en-US" dirty="0" smtClean="0"/>
              <a:t>ermine/J, </a:t>
            </a:r>
            <a:r>
              <a:rPr lang="en-US" dirty="0" err="1" smtClean="0"/>
              <a:t>ontologizer</a:t>
            </a:r>
            <a:endParaRPr lang="en-US" dirty="0" smtClean="0"/>
          </a:p>
          <a:p>
            <a:r>
              <a:rPr lang="en-US" dirty="0" smtClean="0"/>
              <a:t>Ongoing tasks: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complete specification</a:t>
            </a:r>
          </a:p>
          <a:p>
            <a:pPr marL="1371600" lvl="2" indent="-514350"/>
            <a:r>
              <a:rPr lang="en-US" dirty="0" smtClean="0"/>
              <a:t>public working draft for comments</a:t>
            </a:r>
          </a:p>
          <a:p>
            <a:pPr marL="1371600" lvl="2" indent="-514350"/>
            <a:r>
              <a:rPr lang="en-US" dirty="0" smtClean="0"/>
              <a:t>incorporate comments</a:t>
            </a:r>
          </a:p>
          <a:p>
            <a:pPr marL="1371600" lvl="2" indent="-514350"/>
            <a:r>
              <a:rPr lang="en-US" dirty="0" smtClean="0"/>
              <a:t>final specification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Outreach</a:t>
            </a:r>
          </a:p>
          <a:p>
            <a:pPr marL="1371600" lvl="2" indent="-514350"/>
            <a:r>
              <a:rPr lang="en-US" dirty="0" smtClean="0"/>
              <a:t>work with tool developers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write additional converters</a:t>
            </a:r>
          </a:p>
          <a:p>
            <a:pPr marL="1371600" lvl="2" indent="-514350"/>
            <a:r>
              <a:rPr lang="en-US" dirty="0" smtClean="0"/>
              <a:t>target command-line tools that provide diverse capabilities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 evaluation</a:t>
            </a:r>
            <a:r>
              <a:rPr lang="en-US" dirty="0" smtClean="0"/>
              <a:t>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changes in the GO affect user’s queries and analyses?</a:t>
            </a:r>
          </a:p>
          <a:p>
            <a:pPr lvl="1"/>
            <a:r>
              <a:rPr lang="en-US" dirty="0" smtClean="0"/>
              <a:t>We would </a:t>
            </a:r>
            <a:r>
              <a:rPr lang="en-US" i="1" dirty="0" smtClean="0"/>
              <a:t>hope</a:t>
            </a:r>
            <a:r>
              <a:rPr lang="en-US" dirty="0" smtClean="0"/>
              <a:t> that concerted ontology and annotation improvements would yield more complete and informative results</a:t>
            </a:r>
          </a:p>
          <a:p>
            <a:pPr lvl="1"/>
            <a:r>
              <a:rPr lang="en-US" b="1" dirty="0" smtClean="0"/>
              <a:t>But we </a:t>
            </a:r>
            <a:r>
              <a:rPr lang="en-US" b="1" dirty="0"/>
              <a:t>don’t know!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 evaluation</a:t>
            </a:r>
            <a:r>
              <a:rPr lang="en-US" dirty="0" smtClean="0"/>
              <a:t>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How do changes in the GO affect queries and analyses?</a:t>
            </a:r>
          </a:p>
          <a:p>
            <a:pPr lvl="1"/>
            <a:r>
              <a:rPr lang="en-US" b="1" dirty="0" smtClean="0"/>
              <a:t>We don’t know!</a:t>
            </a:r>
          </a:p>
          <a:p>
            <a:pPr lvl="1"/>
            <a:r>
              <a:rPr lang="en-US" dirty="0" smtClean="0"/>
              <a:t>We would </a:t>
            </a:r>
            <a:r>
              <a:rPr lang="en-US" i="1" dirty="0" smtClean="0"/>
              <a:t>hope</a:t>
            </a:r>
            <a:r>
              <a:rPr lang="en-US" dirty="0" smtClean="0"/>
              <a:t> that concerted ontology and annotation improvements would yield more informative results</a:t>
            </a:r>
          </a:p>
          <a:p>
            <a:pPr lvl="1"/>
            <a:r>
              <a:rPr lang="en-US" dirty="0" smtClean="0"/>
              <a:t>TE results are frequently reported in papers but rarely replicated</a:t>
            </a:r>
          </a:p>
          <a:p>
            <a:r>
              <a:rPr lang="en-US" dirty="0" smtClean="0"/>
              <a:t>If we had a </a:t>
            </a:r>
            <a:r>
              <a:rPr lang="en-US" b="1" dirty="0" smtClean="0"/>
              <a:t>repository of gene sets </a:t>
            </a:r>
            <a:r>
              <a:rPr lang="en-US" dirty="0" smtClean="0"/>
              <a:t>we could systematically re-analyze these with different variables</a:t>
            </a:r>
          </a:p>
          <a:p>
            <a:pPr lvl="1"/>
            <a:r>
              <a:rPr lang="en-US" dirty="0" smtClean="0"/>
              <a:t>version of GO, version of annotations</a:t>
            </a:r>
          </a:p>
          <a:p>
            <a:pPr lvl="1"/>
            <a:r>
              <a:rPr lang="en-US" dirty="0" smtClean="0"/>
              <a:t>different tools</a:t>
            </a:r>
          </a:p>
          <a:p>
            <a:r>
              <a:rPr lang="en-US" dirty="0" smtClean="0"/>
              <a:t>If these gene sets were annotated with ‘expected’ results we could systematically determine if GO was delivering expected answers</a:t>
            </a:r>
          </a:p>
          <a:p>
            <a:pPr lvl="1"/>
            <a:r>
              <a:rPr lang="en-US" dirty="0" smtClean="0"/>
              <a:t>danger of </a:t>
            </a:r>
            <a:r>
              <a:rPr lang="en-US" dirty="0" err="1" smtClean="0"/>
              <a:t>overfitting</a:t>
            </a:r>
            <a:r>
              <a:rPr lang="en-US" dirty="0" smtClean="0"/>
              <a:t>, but still useful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403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53200" y="1676400"/>
            <a:ext cx="1327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ESlvaluation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05600" y="1676400"/>
            <a:ext cx="2236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Slide + analysis by: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Erik Clarke (Su Group)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51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 evaluation</a:t>
            </a:r>
            <a:r>
              <a:rPr lang="en-US" dirty="0" smtClean="0"/>
              <a:t>: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Collect gene sets</a:t>
            </a:r>
          </a:p>
          <a:p>
            <a:pPr lvl="1"/>
            <a:r>
              <a:rPr lang="en-US" dirty="0" smtClean="0"/>
              <a:t>Others can help us here</a:t>
            </a:r>
          </a:p>
          <a:p>
            <a:r>
              <a:rPr lang="en-US" dirty="0" smtClean="0"/>
              <a:t>Select subset of tools</a:t>
            </a:r>
          </a:p>
          <a:p>
            <a:r>
              <a:rPr lang="en-US" dirty="0" smtClean="0"/>
              <a:t>Analyze gene sets with this tool set and previous versions of GO + annotations</a:t>
            </a:r>
          </a:p>
          <a:p>
            <a:pPr lvl="1"/>
            <a:r>
              <a:rPr lang="en-US" dirty="0" smtClean="0"/>
              <a:t>Cache results in TERF</a:t>
            </a:r>
          </a:p>
          <a:p>
            <a:r>
              <a:rPr lang="en-US" dirty="0" smtClean="0"/>
              <a:t>Every month/quarter re-analyze gene sets</a:t>
            </a:r>
          </a:p>
          <a:p>
            <a:pPr lvl="1"/>
            <a:r>
              <a:rPr lang="en-US" dirty="0" smtClean="0"/>
              <a:t>Can be done in Jenkins or Galaxy</a:t>
            </a:r>
          </a:p>
          <a:p>
            <a:r>
              <a:rPr lang="en-US" dirty="0" smtClean="0"/>
              <a:t>Investigate anomalies</a:t>
            </a:r>
          </a:p>
          <a:p>
            <a:r>
              <a:rPr lang="en-US" dirty="0" smtClean="0"/>
              <a:t>Explore as metric for GO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integrated analysis environment can help</a:t>
            </a:r>
          </a:p>
          <a:p>
            <a:pPr lvl="1"/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The GOC</a:t>
            </a:r>
          </a:p>
          <a:p>
            <a:r>
              <a:rPr lang="en-US" dirty="0" smtClean="0"/>
              <a:t>More work to be done</a:t>
            </a:r>
          </a:p>
          <a:p>
            <a:pPr lvl="1"/>
            <a:r>
              <a:rPr lang="en-US" dirty="0" smtClean="0"/>
              <a:t>Need to </a:t>
            </a:r>
            <a:r>
              <a:rPr lang="en-US" smtClean="0"/>
              <a:t>dedicate resources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13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70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user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User (optionally) specifies their problem. E.g.</a:t>
            </a:r>
          </a:p>
          <a:p>
            <a:pPr lvl="1"/>
            <a:r>
              <a:rPr lang="en-US" dirty="0" smtClean="0"/>
              <a:t>species</a:t>
            </a:r>
          </a:p>
          <a:p>
            <a:pPr lvl="1"/>
            <a:r>
              <a:rPr lang="en-US" dirty="0" smtClean="0"/>
              <a:t>specific hypothesis; e.g. immune system</a:t>
            </a:r>
          </a:p>
          <a:p>
            <a:pPr lvl="1"/>
            <a:r>
              <a:rPr lang="en-US" dirty="0" smtClean="0"/>
              <a:t>identifier type (e.g. </a:t>
            </a:r>
            <a:r>
              <a:rPr lang="en-US" dirty="0" err="1" smtClean="0"/>
              <a:t>ensembl</a:t>
            </a:r>
            <a:r>
              <a:rPr lang="en-US" dirty="0" smtClean="0"/>
              <a:t> IDs)</a:t>
            </a:r>
          </a:p>
          <a:p>
            <a:r>
              <a:rPr lang="en-US" dirty="0" smtClean="0"/>
              <a:t>User is given a list of appropriate tools</a:t>
            </a:r>
          </a:p>
          <a:p>
            <a:pPr lvl="1"/>
            <a:r>
              <a:rPr lang="en-US" dirty="0" smtClean="0"/>
              <a:t>Either:</a:t>
            </a:r>
          </a:p>
          <a:p>
            <a:pPr lvl="2"/>
            <a:r>
              <a:rPr lang="en-US" dirty="0" smtClean="0"/>
              <a:t>link to external web interface</a:t>
            </a:r>
          </a:p>
          <a:p>
            <a:pPr lvl="2"/>
            <a:r>
              <a:rPr lang="en-US" dirty="0" smtClean="0"/>
              <a:t>link to download, install and run tool</a:t>
            </a:r>
          </a:p>
          <a:p>
            <a:pPr lvl="2"/>
            <a:r>
              <a:rPr lang="en-US" dirty="0" smtClean="0"/>
              <a:t>ability to run </a:t>
            </a:r>
            <a:r>
              <a:rPr lang="en-US" dirty="0" err="1" smtClean="0"/>
              <a:t>tool(s</a:t>
            </a:r>
            <a:r>
              <a:rPr lang="en-US" dirty="0" smtClean="0"/>
              <a:t>) in GO analysis environment</a:t>
            </a:r>
          </a:p>
          <a:p>
            <a:r>
              <a:rPr lang="en-US" dirty="0" smtClean="0"/>
              <a:t>User chooses to run </a:t>
            </a:r>
            <a:r>
              <a:rPr lang="en-US" dirty="0" err="1" smtClean="0"/>
              <a:t>ontologizer</a:t>
            </a:r>
            <a:r>
              <a:rPr lang="en-US" dirty="0" smtClean="0"/>
              <a:t> in GO environment</a:t>
            </a:r>
          </a:p>
          <a:p>
            <a:pPr lvl="1"/>
            <a:r>
              <a:rPr lang="en-US" dirty="0" err="1" smtClean="0"/>
              <a:t>ensembl</a:t>
            </a:r>
            <a:r>
              <a:rPr lang="en-US" dirty="0" smtClean="0"/>
              <a:t> IDs are mapped using external ID </a:t>
            </a:r>
            <a:r>
              <a:rPr lang="en-US" dirty="0" err="1" smtClean="0"/>
              <a:t>mapper</a:t>
            </a:r>
            <a:endParaRPr lang="en-US" dirty="0" smtClean="0"/>
          </a:p>
          <a:p>
            <a:pPr lvl="1"/>
            <a:r>
              <a:rPr lang="en-US" dirty="0" smtClean="0"/>
              <a:t>GO immune subset is created on-the-fly</a:t>
            </a:r>
          </a:p>
          <a:p>
            <a:pPr lvl="1"/>
            <a:r>
              <a:rPr lang="en-US" dirty="0" smtClean="0"/>
              <a:t>annotations filtered</a:t>
            </a:r>
          </a:p>
          <a:p>
            <a:pPr lvl="1"/>
            <a:r>
              <a:rPr lang="en-US" dirty="0" smtClean="0"/>
              <a:t>subset, filtered annotations, mapped IDs fed to </a:t>
            </a:r>
            <a:r>
              <a:rPr lang="en-US" dirty="0" err="1" smtClean="0"/>
              <a:t>ontologizer</a:t>
            </a:r>
            <a:endParaRPr lang="en-US" dirty="0" smtClean="0"/>
          </a:p>
          <a:p>
            <a:pPr lvl="1"/>
            <a:r>
              <a:rPr lang="en-US" dirty="0" err="1" smtClean="0"/>
              <a:t>ontologizer</a:t>
            </a:r>
            <a:r>
              <a:rPr lang="en-US" dirty="0" smtClean="0"/>
              <a:t> results translated to common format</a:t>
            </a:r>
          </a:p>
          <a:p>
            <a:pPr lvl="1"/>
            <a:r>
              <a:rPr lang="en-US" dirty="0" smtClean="0"/>
              <a:t>results can be plugged into choice of visualization tool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1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1: Selecting and effectively using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Enrichment analysis is a ‘killer app’ for GO</a:t>
            </a:r>
          </a:p>
          <a:p>
            <a:pPr lvl="1"/>
            <a:r>
              <a:rPr lang="en-US" dirty="0" smtClean="0"/>
              <a:t>Should be more central to what we </a:t>
            </a:r>
            <a:r>
              <a:rPr lang="en-US" dirty="0" smtClean="0"/>
              <a:t>do</a:t>
            </a:r>
          </a:p>
          <a:p>
            <a:pPr lvl="1"/>
            <a:r>
              <a:rPr lang="en-US" dirty="0" smtClean="0"/>
              <a:t>Also other tools: e.g. function prediction</a:t>
            </a:r>
            <a:endParaRPr lang="en-US" dirty="0" smtClean="0"/>
          </a:p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Multiple tools with different characteristics</a:t>
            </a:r>
          </a:p>
          <a:p>
            <a:pPr lvl="2"/>
            <a:r>
              <a:rPr lang="en-US" dirty="0" smtClean="0"/>
              <a:t>Statistical method</a:t>
            </a:r>
          </a:p>
          <a:p>
            <a:pPr lvl="2"/>
            <a:r>
              <a:rPr lang="en-US" dirty="0" smtClean="0"/>
              <a:t>Environment / customizability</a:t>
            </a:r>
          </a:p>
          <a:p>
            <a:pPr lvl="2"/>
            <a:r>
              <a:rPr lang="en-US" dirty="0" smtClean="0"/>
              <a:t>Visualization</a:t>
            </a:r>
          </a:p>
          <a:p>
            <a:pPr lvl="1"/>
            <a:r>
              <a:rPr lang="en-US" dirty="0" smtClean="0"/>
              <a:t>Can we better help users:</a:t>
            </a:r>
          </a:p>
          <a:p>
            <a:pPr lvl="2"/>
            <a:r>
              <a:rPr lang="en-US" dirty="0" smtClean="0"/>
              <a:t>Select the right tool(s) for the job</a:t>
            </a:r>
          </a:p>
          <a:p>
            <a:pPr lvl="2"/>
            <a:r>
              <a:rPr lang="en-US" dirty="0" smtClean="0"/>
              <a:t>Run their analysis</a:t>
            </a:r>
          </a:p>
          <a:p>
            <a:pPr lvl="2"/>
            <a:r>
              <a:rPr lang="en-US" dirty="0" smtClean="0"/>
              <a:t>Build scalable </a:t>
            </a:r>
            <a:r>
              <a:rPr lang="en-US" dirty="0" smtClean="0"/>
              <a:t>workflows that allow replication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2: Evaluating improvements in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know how well we’re doing?</a:t>
            </a:r>
          </a:p>
          <a:p>
            <a:pPr lvl="1"/>
            <a:r>
              <a:rPr lang="en-US" dirty="0" smtClean="0"/>
              <a:t>Progress in GO difficult to quantify</a:t>
            </a:r>
          </a:p>
          <a:p>
            <a:pPr lvl="1"/>
            <a:r>
              <a:rPr lang="en-US" dirty="0" smtClean="0"/>
              <a:t>Same enrichment analysis may give completely different results one year to the next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</a:t>
            </a:r>
            <a:r>
              <a:rPr lang="en-US" b="1" dirty="0" smtClean="0"/>
              <a:t>GO Tools Environment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Tools:</a:t>
            </a:r>
          </a:p>
          <a:p>
            <a:pPr lvl="1"/>
            <a:r>
              <a:rPr lang="en-US" dirty="0" smtClean="0"/>
              <a:t>Selecting the right tool</a:t>
            </a:r>
          </a:p>
          <a:p>
            <a:pPr lvl="2"/>
            <a:r>
              <a:rPr lang="en-US" dirty="0" smtClean="0"/>
              <a:t>Solution: Detailed, accurate, up-to-date </a:t>
            </a:r>
            <a:r>
              <a:rPr lang="en-US" b="1" dirty="0" smtClean="0"/>
              <a:t>metadata </a:t>
            </a:r>
            <a:r>
              <a:rPr lang="en-US" dirty="0" smtClean="0"/>
              <a:t>on each tool</a:t>
            </a:r>
          </a:p>
          <a:p>
            <a:pPr lvl="1"/>
            <a:r>
              <a:rPr lang="en-US" dirty="0" smtClean="0"/>
              <a:t>Galaxy: A </a:t>
            </a:r>
            <a:r>
              <a:rPr lang="en-US" dirty="0"/>
              <a:t>standard </a:t>
            </a:r>
            <a:r>
              <a:rPr lang="en-US" b="1" dirty="0"/>
              <a:t>platform </a:t>
            </a:r>
            <a:r>
              <a:rPr lang="en-US" dirty="0"/>
              <a:t>for running analyses</a:t>
            </a:r>
          </a:p>
          <a:p>
            <a:pPr lvl="2"/>
            <a:r>
              <a:rPr lang="en-US" dirty="0" smtClean="0"/>
              <a:t>‘</a:t>
            </a:r>
            <a:r>
              <a:rPr lang="en-US" dirty="0"/>
              <a:t>operating system’ for bioinformatics analyses</a:t>
            </a:r>
          </a:p>
          <a:p>
            <a:pPr lvl="2"/>
            <a:r>
              <a:rPr lang="en-US" dirty="0"/>
              <a:t>allows plug and play</a:t>
            </a:r>
          </a:p>
          <a:p>
            <a:pPr lvl="1"/>
            <a:r>
              <a:rPr lang="en-US" dirty="0" smtClean="0"/>
              <a:t>Combining tools</a:t>
            </a:r>
          </a:p>
          <a:p>
            <a:pPr lvl="2"/>
            <a:r>
              <a:rPr lang="en-US" dirty="0" smtClean="0"/>
              <a:t>Common community </a:t>
            </a:r>
            <a:r>
              <a:rPr lang="en-US" b="1" dirty="0" smtClean="0"/>
              <a:t>interchange</a:t>
            </a:r>
            <a:r>
              <a:rPr lang="en-US" dirty="0" smtClean="0"/>
              <a:t> </a:t>
            </a:r>
            <a:r>
              <a:rPr lang="en-US" b="1" dirty="0" smtClean="0"/>
              <a:t>standards </a:t>
            </a:r>
            <a:r>
              <a:rPr lang="en-US" dirty="0" smtClean="0"/>
              <a:t>for GO analysis tools</a:t>
            </a:r>
          </a:p>
          <a:p>
            <a:pPr lvl="3"/>
            <a:r>
              <a:rPr lang="en-US" dirty="0" smtClean="0"/>
              <a:t>Common </a:t>
            </a:r>
            <a:r>
              <a:rPr lang="en-US" b="1" dirty="0" smtClean="0"/>
              <a:t>term enrichment result format </a:t>
            </a:r>
            <a:r>
              <a:rPr lang="en-US" dirty="0" smtClean="0"/>
              <a:t>plus converters</a:t>
            </a:r>
            <a:endParaRPr lang="en-US" b="1" dirty="0" smtClean="0"/>
          </a:p>
          <a:p>
            <a:r>
              <a:rPr lang="en-US" dirty="0" smtClean="0"/>
              <a:t>Evaluation of GO:</a:t>
            </a:r>
          </a:p>
          <a:p>
            <a:pPr lvl="1"/>
            <a:r>
              <a:rPr lang="en-US" dirty="0" smtClean="0"/>
              <a:t>Use Term Enrichment Analyses (TEAs) </a:t>
            </a:r>
            <a:r>
              <a:rPr lang="en-US" dirty="0" smtClean="0"/>
              <a:t>and standard gene sets to </a:t>
            </a:r>
            <a:r>
              <a:rPr lang="en-US" b="1" dirty="0" smtClean="0"/>
              <a:t>evaluate GO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Tool metadata</a:t>
            </a:r>
            <a:r>
              <a:rPr lang="en-US" dirty="0" smtClean="0"/>
              <a:t>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have ~130 GO tools registered</a:t>
            </a:r>
          </a:p>
          <a:p>
            <a:pPr lvl="1"/>
            <a:r>
              <a:rPr lang="en-US" dirty="0" smtClean="0"/>
              <a:t>~50 TEA tools</a:t>
            </a:r>
          </a:p>
          <a:p>
            <a:pPr lvl="1"/>
            <a:r>
              <a:rPr lang="en-US" dirty="0" smtClean="0"/>
              <a:t>We don’t have all of them</a:t>
            </a:r>
          </a:p>
          <a:p>
            <a:pPr lvl="1"/>
            <a:r>
              <a:rPr lang="en-US" dirty="0" smtClean="0"/>
              <a:t>Some info out of date</a:t>
            </a:r>
          </a:p>
          <a:p>
            <a:r>
              <a:rPr lang="en-US" dirty="0" smtClean="0"/>
              <a:t>We need to capture more metadata</a:t>
            </a:r>
          </a:p>
          <a:p>
            <a:pPr lvl="1"/>
            <a:r>
              <a:rPr lang="en-US" dirty="0" smtClean="0"/>
              <a:t>We want to be able to quickly answer queries like</a:t>
            </a:r>
          </a:p>
          <a:p>
            <a:pPr lvl="2"/>
            <a:r>
              <a:rPr lang="en-US" dirty="0" smtClean="0"/>
              <a:t>Find an EA tool that</a:t>
            </a:r>
            <a:endParaRPr lang="en-US" dirty="0"/>
          </a:p>
          <a:p>
            <a:pPr lvl="3"/>
            <a:r>
              <a:rPr lang="en-US" dirty="0" smtClean="0"/>
              <a:t>uses </a:t>
            </a:r>
            <a:r>
              <a:rPr lang="en-US" dirty="0" err="1"/>
              <a:t>hypergeometric</a:t>
            </a:r>
            <a:r>
              <a:rPr lang="en-US" dirty="0"/>
              <a:t> tests</a:t>
            </a:r>
          </a:p>
          <a:p>
            <a:pPr lvl="3"/>
            <a:r>
              <a:rPr lang="en-US" dirty="0"/>
              <a:t>can be used for &lt;my species&gt;</a:t>
            </a:r>
          </a:p>
          <a:p>
            <a:pPr lvl="3"/>
            <a:r>
              <a:rPr lang="en-US" dirty="0" smtClean="0"/>
              <a:t>has </a:t>
            </a:r>
            <a:r>
              <a:rPr lang="en-US" dirty="0"/>
              <a:t>not updated their annotation sets in &gt; 6 </a:t>
            </a:r>
            <a:r>
              <a:rPr lang="en-US" dirty="0" err="1"/>
              <a:t>mo</a:t>
            </a:r>
            <a:endParaRPr lang="en-US" dirty="0"/>
          </a:p>
          <a:p>
            <a:pPr lvl="3"/>
            <a:r>
              <a:rPr lang="en-US" dirty="0" smtClean="0"/>
              <a:t>has </a:t>
            </a:r>
            <a:r>
              <a:rPr lang="en-US" dirty="0"/>
              <a:t>visualization</a:t>
            </a:r>
          </a:p>
          <a:p>
            <a:pPr lvl="3"/>
            <a:r>
              <a:rPr lang="en-US" dirty="0" smtClean="0"/>
              <a:t>I can use for my </a:t>
            </a:r>
            <a:r>
              <a:rPr lang="en-US" dirty="0" err="1" smtClean="0"/>
              <a:t>RNAseq</a:t>
            </a:r>
            <a:r>
              <a:rPr lang="en-US" dirty="0" smtClean="0"/>
              <a:t> </a:t>
            </a:r>
            <a:r>
              <a:rPr lang="en-US" dirty="0"/>
              <a:t>data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Tool metadata</a:t>
            </a:r>
            <a:r>
              <a:rPr lang="en-US" dirty="0" smtClean="0"/>
              <a:t>: progress/tasks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Progress:</a:t>
            </a:r>
          </a:p>
          <a:p>
            <a:pPr lvl="1"/>
            <a:r>
              <a:rPr lang="en-US" dirty="0" smtClean="0"/>
              <a:t>Infrastructure migration:</a:t>
            </a:r>
          </a:p>
          <a:p>
            <a:pPr lvl="2"/>
            <a:r>
              <a:rPr lang="en-US" dirty="0" smtClean="0"/>
              <a:t>Migrated from custom tool metadata format and web infrastructure</a:t>
            </a:r>
          </a:p>
          <a:p>
            <a:pPr lvl="2"/>
            <a:r>
              <a:rPr lang="en-US" dirty="0" smtClean="0"/>
              <a:t>using curated NIF registry</a:t>
            </a:r>
          </a:p>
          <a:p>
            <a:pPr lvl="3"/>
            <a:r>
              <a:rPr lang="en-US" dirty="0" smtClean="0"/>
              <a:t>Built on semantic </a:t>
            </a:r>
            <a:r>
              <a:rPr lang="en-US" dirty="0" err="1" smtClean="0"/>
              <a:t>mediawiki</a:t>
            </a:r>
            <a:endParaRPr lang="en-US" dirty="0" smtClean="0"/>
          </a:p>
          <a:p>
            <a:r>
              <a:rPr lang="en-US" dirty="0" smtClean="0"/>
              <a:t>Ongoing tasks: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Add more fields (curated and automated)</a:t>
            </a:r>
          </a:p>
          <a:p>
            <a:pPr marL="1371600" lvl="2" indent="-514350"/>
            <a:r>
              <a:rPr lang="en-US" dirty="0" smtClean="0"/>
              <a:t>Recommendations?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Integrate with go-help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Improve integration with main GO website</a:t>
            </a:r>
          </a:p>
          <a:p>
            <a:pPr marL="1371600" lvl="2" indent="-514350"/>
            <a:r>
              <a:rPr lang="en-US" dirty="0" smtClean="0"/>
              <a:t>seamlessness</a:t>
            </a:r>
          </a:p>
          <a:p>
            <a:pPr marL="1371600" lvl="2" indent="-514350"/>
            <a:r>
              <a:rPr lang="en-US" dirty="0" smtClean="0"/>
              <a:t>allow intuitive filtering of tools</a:t>
            </a:r>
          </a:p>
          <a:p>
            <a:pPr marL="1371600" lvl="2" indent="-514350"/>
            <a:r>
              <a:rPr lang="en-US" dirty="0" smtClean="0"/>
              <a:t>See Seth’s presentation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Tools Registry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84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6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33" y="1828800"/>
            <a:ext cx="7772400" cy="43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62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Standard Term Enrichment Analysis Platform</a:t>
            </a:r>
            <a:r>
              <a:rPr lang="en-US" dirty="0" smtClean="0"/>
              <a:t>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Tools run in their own environment</a:t>
            </a:r>
          </a:p>
          <a:p>
            <a:pPr lvl="1"/>
            <a:r>
              <a:rPr lang="en-US" dirty="0" smtClean="0"/>
              <a:t>Difficult to</a:t>
            </a:r>
          </a:p>
          <a:p>
            <a:pPr lvl="2"/>
            <a:r>
              <a:rPr lang="en-US" dirty="0" smtClean="0"/>
              <a:t>Compare</a:t>
            </a:r>
          </a:p>
          <a:p>
            <a:pPr lvl="2"/>
            <a:r>
              <a:rPr lang="en-US" dirty="0" smtClean="0"/>
              <a:t>Integrate into larger workflows</a:t>
            </a:r>
          </a:p>
          <a:p>
            <a:pPr lvl="2"/>
            <a:r>
              <a:rPr lang="en-US" dirty="0" smtClean="0"/>
              <a:t>Provide uniform interface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Standard workflow environment</a:t>
            </a:r>
          </a:p>
          <a:p>
            <a:pPr lvl="2"/>
            <a:r>
              <a:rPr lang="en-US" dirty="0" smtClean="0"/>
              <a:t>Variety of workflow systems</a:t>
            </a:r>
          </a:p>
          <a:p>
            <a:pPr lvl="3"/>
            <a:r>
              <a:rPr lang="en-US" i="1" dirty="0" err="1" smtClean="0"/>
              <a:t>Kepler</a:t>
            </a:r>
            <a:endParaRPr lang="en-US" i="1" dirty="0" smtClean="0"/>
          </a:p>
          <a:p>
            <a:pPr lvl="3"/>
            <a:r>
              <a:rPr lang="en-US" i="1" dirty="0" smtClean="0"/>
              <a:t>Galaxy</a:t>
            </a:r>
          </a:p>
          <a:p>
            <a:pPr lvl="3"/>
            <a:r>
              <a:rPr lang="en-US" i="1" dirty="0" err="1" smtClean="0"/>
              <a:t>Taverna</a:t>
            </a:r>
            <a:endParaRPr lang="en-US" i="1" dirty="0" smtClean="0"/>
          </a:p>
          <a:p>
            <a:pPr lvl="2"/>
            <a:r>
              <a:rPr lang="en-US" dirty="0" smtClean="0"/>
              <a:t>Galaxy has a number of advantages</a:t>
            </a:r>
          </a:p>
          <a:p>
            <a:pPr lvl="3"/>
            <a:r>
              <a:rPr lang="en-US" dirty="0" smtClean="0"/>
              <a:t>Simple to set up </a:t>
            </a:r>
            <a:r>
              <a:rPr lang="en-US" smtClean="0"/>
              <a:t>and extend</a:t>
            </a:r>
          </a:p>
          <a:p>
            <a:pPr lvl="3"/>
            <a:r>
              <a:rPr lang="en-US" dirty="0" smtClean="0"/>
              <a:t>heavily used for next-gen analyses</a:t>
            </a:r>
          </a:p>
          <a:p>
            <a:pPr lvl="3"/>
            <a:r>
              <a:rPr lang="en-US" dirty="0" smtClean="0"/>
              <a:t>Tools for </a:t>
            </a:r>
            <a:r>
              <a:rPr lang="en-US" dirty="0" err="1" smtClean="0"/>
              <a:t>intermine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3461</TotalTime>
  <Words>1151</Words>
  <Application>Microsoft Macintosh PowerPoint</Application>
  <PresentationFormat>On-screen Show (4:3)</PresentationFormat>
  <Paragraphs>215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Benefits of a GO integrated analysis environment</vt:lpstr>
      <vt:lpstr>Problem 1: Selecting and effectively using tools</vt:lpstr>
      <vt:lpstr>Problem 2: Evaluating improvements in GO</vt:lpstr>
      <vt:lpstr>Solution: GO Tools Environment</vt:lpstr>
      <vt:lpstr>Tool metadata: background</vt:lpstr>
      <vt:lpstr>Tool metadata: progress/tasks</vt:lpstr>
      <vt:lpstr>New Tools Registry</vt:lpstr>
      <vt:lpstr>Example</vt:lpstr>
      <vt:lpstr>Standard Term Enrichment Analysis Platform: background</vt:lpstr>
      <vt:lpstr>Standard Term Enrichment Analysis Platform: progress/tasks</vt:lpstr>
      <vt:lpstr>Screenshot</vt:lpstr>
      <vt:lpstr>Interchange Standards: Outline</vt:lpstr>
      <vt:lpstr>Interchange Standards: progress/tools</vt:lpstr>
      <vt:lpstr>GO evaluation: background</vt:lpstr>
      <vt:lpstr>GO evaluation: background</vt:lpstr>
      <vt:lpstr>GO evaluation: plan</vt:lpstr>
      <vt:lpstr>Conclusions</vt:lpstr>
      <vt:lpstr>PowerPoint Presentation</vt:lpstr>
      <vt:lpstr>Example user scenario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Mungall</dc:creator>
  <cp:lastModifiedBy>Chris Mungall</cp:lastModifiedBy>
  <cp:revision>105</cp:revision>
  <dcterms:created xsi:type="dcterms:W3CDTF">2012-09-26T23:12:55Z</dcterms:created>
  <dcterms:modified xsi:type="dcterms:W3CDTF">2012-10-08T17:54:24Z</dcterms:modified>
</cp:coreProperties>
</file>