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Masters/slideMaster2.xml" ContentType="application/vnd.openxmlformats-officedocument.presentationml.slideMaster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notesSlides/notesSlide12.xml" ContentType="application/vnd.openxmlformats-officedocument.presentationml.notesSlide+xml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7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Layouts/slideLayout18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  <p:sldMasterId id="2147483660" r:id="rId2"/>
  </p:sldMasterIdLst>
  <p:notesMasterIdLst>
    <p:notesMasterId r:id="rId34"/>
  </p:notesMasterIdLst>
  <p:sldIdLst>
    <p:sldId id="256" r:id="rId3"/>
    <p:sldId id="286" r:id="rId4"/>
    <p:sldId id="287" r:id="rId5"/>
    <p:sldId id="288" r:id="rId6"/>
    <p:sldId id="258" r:id="rId7"/>
    <p:sldId id="285" r:id="rId8"/>
    <p:sldId id="279" r:id="rId9"/>
    <p:sldId id="259" r:id="rId10"/>
    <p:sldId id="260" r:id="rId11"/>
    <p:sldId id="261" r:id="rId12"/>
    <p:sldId id="262" r:id="rId13"/>
    <p:sldId id="280" r:id="rId14"/>
    <p:sldId id="274" r:id="rId15"/>
    <p:sldId id="282" r:id="rId16"/>
    <p:sldId id="275" r:id="rId17"/>
    <p:sldId id="271" r:id="rId18"/>
    <p:sldId id="265" r:id="rId19"/>
    <p:sldId id="263" r:id="rId20"/>
    <p:sldId id="281" r:id="rId21"/>
    <p:sldId id="276" r:id="rId22"/>
    <p:sldId id="278" r:id="rId23"/>
    <p:sldId id="264" r:id="rId24"/>
    <p:sldId id="272" r:id="rId25"/>
    <p:sldId id="267" r:id="rId26"/>
    <p:sldId id="284" r:id="rId27"/>
    <p:sldId id="266" r:id="rId28"/>
    <p:sldId id="268" r:id="rId29"/>
    <p:sldId id="269" r:id="rId30"/>
    <p:sldId id="283" r:id="rId31"/>
    <p:sldId id="270" r:id="rId32"/>
    <p:sldId id="273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61079" autoAdjust="0"/>
  </p:normalViewPr>
  <p:slideViewPr>
    <p:cSldViewPr snapToGrid="0" snapToObjects="1">
      <p:cViewPr varScale="1">
        <p:scale>
          <a:sx n="27" d="100"/>
          <a:sy n="27" d="100"/>
        </p:scale>
        <p:origin x="-18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notesMaster" Target="notesMasters/notes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1FB6-9E98-424E-B6D7-6AFF3A68B3DD}" type="datetimeFigureOut">
              <a:rPr lang="en-US" smtClean="0"/>
              <a:t>12/7/11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634A8F-9865-BA45-AA8F-31206DE3A29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 is a long-standing</a:t>
            </a:r>
            <a:r>
              <a:rPr lang="en-US" baseline="0" dirty="0" smtClean="0"/>
              <a:t> ontology</a:t>
            </a:r>
          </a:p>
          <a:p>
            <a:r>
              <a:rPr lang="en-US" baseline="0" dirty="0" smtClean="0"/>
              <a:t>Learned lessons, and continue to learn lessons about the best way to develop and annotate to ontologies in a distributed manner</a:t>
            </a:r>
          </a:p>
          <a:p>
            <a:r>
              <a:rPr lang="en-US" baseline="0" dirty="0" smtClean="0"/>
              <a:t>Might be useful for emerging efforts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34A8F-9865-BA45-AA8F-31206DE3A291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Per term</a:t>
            </a:r>
          </a:p>
          <a:p>
            <a:pPr lvl="1"/>
            <a:r>
              <a:rPr lang="en-US" dirty="0" smtClean="0"/>
              <a:t>Submitted into a tracking system</a:t>
            </a:r>
          </a:p>
          <a:p>
            <a:pPr lvl="1"/>
            <a:r>
              <a:rPr lang="en-US" dirty="0" smtClean="0"/>
              <a:t>Worked on in isolation or grouped into a larger project</a:t>
            </a:r>
          </a:p>
          <a:p>
            <a:endParaRPr lang="en-US" dirty="0" smtClean="0"/>
          </a:p>
          <a:p>
            <a:r>
              <a:rPr lang="en-US" dirty="0" smtClean="0"/>
              <a:t>	Major overhauls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In conjunction with experts</a:t>
            </a:r>
          </a:p>
          <a:p>
            <a:pPr lvl="1"/>
            <a:r>
              <a:rPr lang="en-US" dirty="0" smtClean="0"/>
              <a:t>Often externally funded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Systematic</a:t>
            </a:r>
            <a:r>
              <a:rPr lang="en-US" baseline="0" dirty="0" smtClean="0"/>
              <a:t> Changes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addition of new relations, major alignment projects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34A8F-9865-BA45-AA8F-31206DE3A291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Allows</a:t>
            </a:r>
            <a:r>
              <a:rPr lang="en-US" baseline="0" dirty="0" smtClean="0"/>
              <a:t> interaction &amp; alignment between ontologies</a:t>
            </a:r>
          </a:p>
          <a:p>
            <a:r>
              <a:rPr lang="en-US" baseline="0" dirty="0" smtClean="0"/>
              <a:t>CHEBI example - benzenes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34A8F-9865-BA45-AA8F-31206DE3A291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e.g. use of plurals - CHEBI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34A8F-9865-BA45-AA8F-31206DE3A291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more the input, the better the ontology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34A8F-9865-BA45-AA8F-31206DE3A291}" type="slidenum">
              <a:rPr lang="en-US" smtClean="0"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Some of this complexity could instead be captured at annotation level</a:t>
            </a:r>
          </a:p>
          <a:p>
            <a:pPr lvl="1"/>
            <a:r>
              <a:rPr lang="en-US" dirty="0" smtClean="0"/>
              <a:t>annotation format should be extendable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34A8F-9865-BA45-AA8F-31206DE3A291}" type="slidenum">
              <a:rPr lang="en-US" smtClean="0"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GO was first developed in 1998</a:t>
            </a:r>
          </a:p>
          <a:p>
            <a:pPr lvl="1"/>
            <a:r>
              <a:rPr lang="en-US" dirty="0" smtClean="0"/>
              <a:t>Initiated as a collaboration amongst</a:t>
            </a:r>
            <a:r>
              <a:rPr lang="en-US" baseline="0" dirty="0" smtClean="0"/>
              <a:t> several genome </a:t>
            </a:r>
            <a:r>
              <a:rPr lang="en-US" baseline="0" dirty="0" err="1" smtClean="0"/>
              <a:t>DBs</a:t>
            </a:r>
            <a:r>
              <a:rPr lang="en-US" baseline="0" dirty="0" smtClean="0"/>
              <a:t>, continued in that model</a:t>
            </a:r>
          </a:p>
          <a:p>
            <a:pPr lvl="1"/>
            <a:r>
              <a:rPr lang="en-US" baseline="0" dirty="0" smtClean="0"/>
              <a:t>More than 20 sites now involved in collaboration</a:t>
            </a:r>
          </a:p>
          <a:p>
            <a:pPr lvl="1"/>
            <a:r>
              <a:rPr lang="en-US" baseline="0" dirty="0" smtClean="0"/>
              <a:t>Co-ordination effort fairly immense </a:t>
            </a:r>
          </a:p>
          <a:p>
            <a:pPr lvl="1"/>
            <a:r>
              <a:rPr lang="en-US" baseline="0" dirty="0" smtClean="0"/>
              <a:t>One of the members of OBO Foundry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34A8F-9865-BA45-AA8F-31206DE3A291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Critical because difficult to do retrospectively</a:t>
            </a:r>
          </a:p>
          <a:p>
            <a:endParaRPr lang="en-US" dirty="0" smtClean="0"/>
          </a:p>
          <a:p>
            <a:r>
              <a:rPr lang="en-US" dirty="0" smtClean="0"/>
              <a:t>GO didn’t do a bad job: scope was determined from very outset</a:t>
            </a:r>
          </a:p>
          <a:p>
            <a:endParaRPr lang="en-US" dirty="0" smtClean="0"/>
          </a:p>
          <a:p>
            <a:r>
              <a:rPr lang="en-US" dirty="0" smtClean="0"/>
              <a:t>MF, BP, CC - specific</a:t>
            </a:r>
          </a:p>
          <a:p>
            <a:endParaRPr lang="en-US" dirty="0" smtClean="0"/>
          </a:p>
          <a:p>
            <a:r>
              <a:rPr lang="en-US" dirty="0" smtClean="0"/>
              <a:t>But still having problems with e.g. how MF relates to BP and others – under specified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34A8F-9865-BA45-AA8F-31206DE3A291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Identify related efforts, make contact</a:t>
            </a:r>
          </a:p>
          <a:p>
            <a:r>
              <a:rPr lang="en-US" dirty="0" smtClean="0"/>
              <a:t>Know what’s out there</a:t>
            </a:r>
          </a:p>
          <a:p>
            <a:r>
              <a:rPr lang="en-US" dirty="0" err="1" smtClean="0"/>
              <a:t>collaborat</a:t>
            </a:r>
            <a:endParaRPr lang="en-US" dirty="0" smtClean="0"/>
          </a:p>
          <a:p>
            <a:r>
              <a:rPr lang="en-US" dirty="0" err="1" smtClean="0"/>
              <a:t>ereuse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34A8F-9865-BA45-AA8F-31206DE3A291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Let that drive development – bottom-up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For GO this is the annotators – those people associating ontology terms with genes and proteins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if no-one is using your ontology its difficult to tell if it’s any good</a:t>
            </a:r>
          </a:p>
          <a:p>
            <a:endParaRPr lang="en-US" dirty="0" smtClean="0"/>
          </a:p>
          <a:p>
            <a:r>
              <a:rPr lang="en-US" dirty="0" smtClean="0"/>
              <a:t>Ontologies that are not being used are </a:t>
            </a:r>
            <a:r>
              <a:rPr lang="en-US" dirty="0" err="1" smtClean="0"/>
              <a:t>atrifacts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34A8F-9865-BA45-AA8F-31206DE3A291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Deliberately not dwelt</a:t>
            </a:r>
            <a:r>
              <a:rPr lang="en-US" baseline="0" dirty="0" smtClean="0"/>
              <a:t> on</a:t>
            </a:r>
            <a:r>
              <a:rPr lang="en-US" dirty="0" smtClean="0"/>
              <a:t> the technological aspects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34A8F-9865-BA45-AA8F-31206DE3A291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more people</a:t>
            </a:r>
            <a:r>
              <a:rPr lang="en-US" baseline="0" dirty="0" smtClean="0"/>
              <a:t> the more difficult to impose standards, too few creates a bottleneck and slows development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34A8F-9865-BA45-AA8F-31206DE3A291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and should be virtual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skype</a:t>
            </a:r>
            <a:r>
              <a:rPr lang="en-US" baseline="0" dirty="0" smtClean="0"/>
              <a:t>, conference calls, shared desktops</a:t>
            </a:r>
          </a:p>
          <a:p>
            <a:r>
              <a:rPr lang="en-US" dirty="0" smtClean="0"/>
              <a:t>also</a:t>
            </a:r>
            <a:r>
              <a:rPr lang="en-US" baseline="0" dirty="0" smtClean="0"/>
              <a:t> needs to be</a:t>
            </a:r>
            <a:r>
              <a:rPr lang="en-US" dirty="0" smtClean="0"/>
              <a:t> face to face sometimes</a:t>
            </a:r>
          </a:p>
          <a:p>
            <a:r>
              <a:rPr lang="en-US" dirty="0" smtClean="0"/>
              <a:t>some things can only be resolved face to face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34A8F-9865-BA45-AA8F-31206DE3A291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 meet</a:t>
            </a:r>
            <a:r>
              <a:rPr lang="en-US" baseline="0" dirty="0" smtClean="0"/>
              <a:t> weekly for 1 hour</a:t>
            </a:r>
          </a:p>
          <a:p>
            <a:endParaRPr lang="en-US" baseline="0" dirty="0" smtClean="0"/>
          </a:p>
          <a:p>
            <a:r>
              <a:rPr lang="en-US" baseline="0" dirty="0" smtClean="0"/>
              <a:t>+ email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34A8F-9865-BA45-AA8F-31206DE3A291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DFA-368F-4A49-BB7A-0DC650B59FB1}" type="datetimeFigureOut">
              <a:rPr lang="en-US" smtClean="0"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1084D-1736-344E-8B83-1C264CE9FD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DFA-368F-4A49-BB7A-0DC650B59FB1}" type="datetimeFigureOut">
              <a:rPr lang="en-US" smtClean="0"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1084D-1736-344E-8B83-1C264CE9FD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DFA-368F-4A49-BB7A-0DC650B59FB1}" type="datetimeFigureOut">
              <a:rPr lang="en-US" smtClean="0"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1084D-1736-344E-8B83-1C264CE9FD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DFA-368F-4A49-BB7A-0DC650B59FB1}" type="datetimeFigureOut">
              <a:rPr lang="en-US" smtClean="0"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1084D-1736-344E-8B83-1C264CE9FD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DFA-368F-4A49-BB7A-0DC650B59FB1}" type="datetimeFigureOut">
              <a:rPr lang="en-US" smtClean="0"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1084D-1736-344E-8B83-1C264CE9FD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DFA-368F-4A49-BB7A-0DC650B59FB1}" type="datetimeFigureOut">
              <a:rPr lang="en-US" smtClean="0"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1084D-1736-344E-8B83-1C264CE9FD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DFA-368F-4A49-BB7A-0DC650B59FB1}" type="datetimeFigureOut">
              <a:rPr lang="en-US" smtClean="0"/>
              <a:t>12/1/11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1084D-1736-344E-8B83-1C264CE9FD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DFA-368F-4A49-BB7A-0DC650B59FB1}" type="datetimeFigureOut">
              <a:rPr lang="en-US" smtClean="0"/>
              <a:t>12/1/11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1084D-1736-344E-8B83-1C264CE9FD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DFA-368F-4A49-BB7A-0DC650B59FB1}" type="datetimeFigureOut">
              <a:rPr lang="en-US" smtClean="0"/>
              <a:t>12/1/11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1084D-1736-344E-8B83-1C264CE9FD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DFA-368F-4A49-BB7A-0DC650B59FB1}" type="datetimeFigureOut">
              <a:rPr lang="en-US" smtClean="0"/>
              <a:t>12/1/11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1084D-1736-344E-8B83-1C264CE9FD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DFA-368F-4A49-BB7A-0DC650B59FB1}" type="datetimeFigureOut">
              <a:rPr lang="en-US" smtClean="0"/>
              <a:t>12/1/11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1084D-1736-344E-8B83-1C264CE9FD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DFA-368F-4A49-BB7A-0DC650B59FB1}" type="datetimeFigureOut">
              <a:rPr lang="en-US" smtClean="0"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1084D-1736-344E-8B83-1C264CE9FD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DFA-368F-4A49-BB7A-0DC650B59FB1}" type="datetimeFigureOut">
              <a:rPr lang="en-US" smtClean="0"/>
              <a:t>12/1/11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1084D-1736-344E-8B83-1C264CE9FD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DFA-368F-4A49-BB7A-0DC650B59FB1}" type="datetimeFigureOut">
              <a:rPr lang="en-US" smtClean="0"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1084D-1736-344E-8B83-1C264CE9FD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DFA-368F-4A49-BB7A-0DC650B59FB1}" type="datetimeFigureOut">
              <a:rPr lang="en-US" smtClean="0"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1084D-1736-344E-8B83-1C264CE9FD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DFA-368F-4A49-BB7A-0DC650B59FB1}" type="datetimeFigureOut">
              <a:rPr lang="en-US" smtClean="0"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1084D-1736-344E-8B83-1C264CE9FD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DFA-368F-4A49-BB7A-0DC650B59FB1}" type="datetimeFigureOut">
              <a:rPr lang="en-US" smtClean="0"/>
              <a:t>12/1/11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1084D-1736-344E-8B83-1C264CE9FD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DFA-368F-4A49-BB7A-0DC650B59FB1}" type="datetimeFigureOut">
              <a:rPr lang="en-US" smtClean="0"/>
              <a:t>12/1/11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1084D-1736-344E-8B83-1C264CE9FD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DFA-368F-4A49-BB7A-0DC650B59FB1}" type="datetimeFigureOut">
              <a:rPr lang="en-US" smtClean="0"/>
              <a:t>12/1/11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1084D-1736-344E-8B83-1C264CE9FD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DFA-368F-4A49-BB7A-0DC650B59FB1}" type="datetimeFigureOut">
              <a:rPr lang="en-US" smtClean="0"/>
              <a:t>12/1/11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1084D-1736-344E-8B83-1C264CE9FD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DFA-368F-4A49-BB7A-0DC650B59FB1}" type="datetimeFigureOut">
              <a:rPr lang="en-US" smtClean="0"/>
              <a:t>12/1/11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1084D-1736-344E-8B83-1C264CE9FD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DFA-368F-4A49-BB7A-0DC650B59FB1}" type="datetimeFigureOut">
              <a:rPr lang="en-US" smtClean="0"/>
              <a:t>12/1/11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1084D-1736-344E-8B83-1C264CE9FD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Cooper Black"/>
                <a:cs typeface="Cooper Black"/>
              </a:defRPr>
            </a:lvl1pPr>
          </a:lstStyle>
          <a:p>
            <a:fld id="{2332BDFA-368F-4A49-BB7A-0DC650B59FB1}" type="datetimeFigureOut">
              <a:rPr lang="en-US" smtClean="0"/>
              <a:pPr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Cooper Black"/>
                <a:cs typeface="Cooper Black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Cooper Black"/>
                <a:cs typeface="Cooper Black"/>
              </a:defRPr>
            </a:lvl1pPr>
          </a:lstStyle>
          <a:p>
            <a:fld id="{A301084D-1736-344E-8B83-1C264CE9F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400" b="0" i="0" kern="1200">
          <a:solidFill>
            <a:schemeClr val="tx1"/>
          </a:solidFill>
          <a:latin typeface="Cooper Black"/>
          <a:ea typeface="+mj-ea"/>
          <a:cs typeface="Cooper Black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Cooper Black"/>
          <a:ea typeface="+mn-ea"/>
          <a:cs typeface="Cooper Black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Cooper Black"/>
          <a:ea typeface="+mn-ea"/>
          <a:cs typeface="Cooper Black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Cooper Black"/>
          <a:ea typeface="+mn-ea"/>
          <a:cs typeface="Cooper Black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Cooper Black"/>
          <a:ea typeface="+mn-ea"/>
          <a:cs typeface="Cooper Black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Cooper Black"/>
          <a:ea typeface="+mn-ea"/>
          <a:cs typeface="Cooper Black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93110"/>
            <a:ext cx="8229600" cy="57330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Cooper Black"/>
                <a:cs typeface="Cooper Black"/>
              </a:defRPr>
            </a:lvl1pPr>
          </a:lstStyle>
          <a:p>
            <a:fld id="{2332BDFA-368F-4A49-BB7A-0DC650B59FB1}" type="datetimeFigureOut">
              <a:rPr lang="en-US" smtClean="0"/>
              <a:pPr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Cooper Black"/>
                <a:cs typeface="Cooper Black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Cooper Black"/>
                <a:cs typeface="Cooper Black"/>
              </a:defRPr>
            </a:lvl1pPr>
          </a:lstStyle>
          <a:p>
            <a:fld id="{A301084D-1736-344E-8B83-1C264CE9F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400" b="0" i="0" kern="1200">
          <a:solidFill>
            <a:schemeClr val="tx1"/>
          </a:solidFill>
          <a:latin typeface="Cooper Black"/>
          <a:ea typeface="+mj-ea"/>
          <a:cs typeface="Cooper Black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Cooper Black"/>
          <a:ea typeface="+mn-ea"/>
          <a:cs typeface="Cooper Black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Cooper Black"/>
          <a:ea typeface="+mn-ea"/>
          <a:cs typeface="Cooper Black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Cooper Black"/>
          <a:ea typeface="+mn-ea"/>
          <a:cs typeface="Cooper Black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Cooper Black"/>
          <a:ea typeface="+mn-ea"/>
          <a:cs typeface="Cooper Black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Cooper Black"/>
          <a:ea typeface="+mn-ea"/>
          <a:cs typeface="Cooper Black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7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obofoundry.org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lored_Pencil.jpg"/>
          <p:cNvPicPr>
            <a:picLocks noChangeAspect="1"/>
          </p:cNvPicPr>
          <p:nvPr/>
        </p:nvPicPr>
        <p:blipFill>
          <a:blip r:embed="rId3"/>
          <a:srcRect t="2768" b="2768"/>
          <a:stretch>
            <a:fillRect/>
          </a:stretch>
        </p:blipFill>
        <p:spPr>
          <a:xfrm>
            <a:off x="0" y="-26045"/>
            <a:ext cx="9144000" cy="69100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7951" y="429191"/>
            <a:ext cx="7772400" cy="1470025"/>
          </a:xfrm>
          <a:solidFill>
            <a:schemeClr val="bg2">
              <a:alpha val="32000"/>
            </a:schemeClr>
          </a:solidFill>
        </p:spPr>
        <p:txBody>
          <a:bodyPr/>
          <a:lstStyle/>
          <a:p>
            <a:r>
              <a:rPr lang="en-US" dirty="0" smtClean="0"/>
              <a:t>Community Ontology Development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7951" y="1895919"/>
            <a:ext cx="6400800" cy="1077218"/>
          </a:xfrm>
          <a:solidFill>
            <a:schemeClr val="bg2">
              <a:alpha val="40000"/>
            </a:schemeClr>
          </a:solidFill>
        </p:spPr>
        <p:txBody>
          <a:bodyPr wrap="square">
            <a:spAutoFit/>
          </a:bodyPr>
          <a:lstStyle/>
          <a:p>
            <a:pPr algn="l"/>
            <a:r>
              <a:rPr lang="en-US" dirty="0" smtClean="0">
                <a:solidFill>
                  <a:schemeClr val="accent6"/>
                </a:solidFill>
              </a:rPr>
              <a:t>Lessons from the Gene Ontology</a:t>
            </a:r>
            <a:endParaRPr lang="en-US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mmunity.jpg"/>
          <p:cNvPicPr>
            <a:picLocks noChangeAspect="1"/>
          </p:cNvPicPr>
          <p:nvPr/>
        </p:nvPicPr>
        <p:blipFill>
          <a:blip r:embed="rId3"/>
          <a:srcRect r="9843"/>
          <a:stretch>
            <a:fillRect/>
          </a:stretch>
        </p:blipFill>
        <p:spPr>
          <a:xfrm>
            <a:off x="-1" y="0"/>
            <a:ext cx="9228417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alpha val="33000"/>
            </a:schemeClr>
          </a:solidFill>
        </p:spPr>
        <p:txBody>
          <a:bodyPr/>
          <a:lstStyle/>
          <a:p>
            <a:r>
              <a:rPr lang="en-US" dirty="0">
                <a:solidFill>
                  <a:srgbClr val="F79646"/>
                </a:solidFill>
              </a:rPr>
              <a:t>2</a:t>
            </a:r>
            <a:r>
              <a:rPr lang="en-US" dirty="0" smtClean="0">
                <a:solidFill>
                  <a:srgbClr val="F79646"/>
                </a:solidFill>
              </a:rPr>
              <a:t>.</a:t>
            </a:r>
            <a:r>
              <a:rPr lang="en-US" dirty="0" smtClean="0"/>
              <a:t> Have a user community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79646"/>
                </a:solidFill>
              </a:rPr>
              <a:t>3</a:t>
            </a:r>
            <a:r>
              <a:rPr lang="en-US" dirty="0" smtClean="0">
                <a:solidFill>
                  <a:srgbClr val="F79646"/>
                </a:solidFill>
              </a:rPr>
              <a:t>.</a:t>
            </a:r>
            <a:r>
              <a:rPr lang="en-US" dirty="0" smtClean="0"/>
              <a:t> Decide on a mechanism for development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79646"/>
                </a:solidFill>
              </a:rPr>
              <a:t>Editors</a:t>
            </a:r>
            <a:endParaRPr lang="en-US" dirty="0">
              <a:solidFill>
                <a:srgbClr val="F7964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>
                <a:solidFill>
                  <a:srgbClr val="F79646"/>
                </a:solidFill>
              </a:rPr>
              <a:t>W</a:t>
            </a:r>
            <a:r>
              <a:rPr lang="en-US" dirty="0" smtClean="0">
                <a:solidFill>
                  <a:srgbClr val="F79646"/>
                </a:solidFill>
              </a:rPr>
              <a:t>ho</a:t>
            </a:r>
            <a:r>
              <a:rPr lang="en-US" dirty="0" smtClean="0"/>
              <a:t> can edit the ontology?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79646"/>
                </a:solidFill>
              </a:rPr>
              <a:t>How</a:t>
            </a:r>
            <a:endParaRPr lang="en-US" dirty="0">
              <a:solidFill>
                <a:srgbClr val="F7964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Versioning system or database</a:t>
            </a:r>
          </a:p>
          <a:p>
            <a:r>
              <a:rPr lang="en-US" dirty="0" smtClean="0"/>
              <a:t>Critical that you know what others are working 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>
                <a:solidFill>
                  <a:srgbClr val="F79646"/>
                </a:solidFill>
              </a:rPr>
              <a:t>Remember </a:t>
            </a:r>
            <a:r>
              <a:rPr lang="en-US" dirty="0" smtClean="0"/>
              <a:t>– no system is a replacement for communication between developers!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9468_10150256481011520_305908656519_7602632_5064860_n.jpg"/>
          <p:cNvPicPr>
            <a:picLocks noChangeAspect="1"/>
          </p:cNvPicPr>
          <p:nvPr/>
        </p:nvPicPr>
        <p:blipFill>
          <a:blip r:embed="rId3"/>
          <a:srcRect b="5198"/>
          <a:stretch>
            <a:fillRect/>
          </a:stretch>
        </p:blipFill>
        <p:spPr>
          <a:xfrm>
            <a:off x="0" y="0"/>
            <a:ext cx="9144000" cy="68386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alpha val="4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Meet regularly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Developing 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</a:t>
            </a:r>
            <a:r>
              <a:rPr lang="en-US" dirty="0" smtClean="0"/>
              <a:t>ore editors</a:t>
            </a:r>
          </a:p>
          <a:p>
            <a:pPr lvl="1"/>
            <a:r>
              <a:rPr lang="en-US" dirty="0" smtClean="0"/>
              <a:t>5-10 editors</a:t>
            </a:r>
            <a:endParaRPr lang="en-US" dirty="0" smtClean="0"/>
          </a:p>
          <a:p>
            <a:pPr lvl="1"/>
            <a:r>
              <a:rPr lang="en-US" dirty="0"/>
              <a:t>C</a:t>
            </a:r>
            <a:r>
              <a:rPr lang="en-US" dirty="0" smtClean="0"/>
              <a:t>ommunicate extensively</a:t>
            </a:r>
          </a:p>
          <a:p>
            <a:pPr lvl="1"/>
            <a:r>
              <a:rPr lang="en-US" dirty="0" smtClean="0"/>
              <a:t>Distributed globally</a:t>
            </a:r>
          </a:p>
          <a:p>
            <a:pPr lvl="1"/>
            <a:r>
              <a:rPr lang="en-US" dirty="0" smtClean="0"/>
              <a:t>Only these people are direct editors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Developing 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 term requests</a:t>
            </a:r>
          </a:p>
          <a:p>
            <a:r>
              <a:rPr lang="en-US" dirty="0" smtClean="0"/>
              <a:t>Major overhauls</a:t>
            </a:r>
          </a:p>
          <a:p>
            <a:r>
              <a:rPr lang="en-US" dirty="0" smtClean="0"/>
              <a:t>Systematic changes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79646"/>
                </a:solidFill>
              </a:rPr>
              <a:t>4</a:t>
            </a:r>
            <a:r>
              <a:rPr lang="en-US" dirty="0" smtClean="0">
                <a:solidFill>
                  <a:srgbClr val="F79646"/>
                </a:solidFill>
              </a:rPr>
              <a:t>.</a:t>
            </a:r>
            <a:r>
              <a:rPr lang="en-US" dirty="0" smtClean="0"/>
              <a:t> Define and use standards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Naming conventions</a:t>
            </a:r>
            <a:endParaRPr lang="en-US" dirty="0"/>
          </a:p>
        </p:txBody>
      </p:sp>
      <p:pic>
        <p:nvPicPr>
          <p:cNvPr id="5" name="Content Placeholder 4" descr="Screen shot 2011-12-07 at 16.08.15.png"/>
          <p:cNvPicPr>
            <a:picLocks noGrp="1" noChangeAspect="1"/>
          </p:cNvPicPr>
          <p:nvPr>
            <p:ph idx="1"/>
          </p:nvPr>
        </p:nvPicPr>
        <p:blipFill>
          <a:blip r:embed="rId3"/>
          <a:srcRect t="-1617" b="-1617"/>
          <a:stretch>
            <a:fillRect/>
          </a:stretch>
        </p:blipFill>
        <p:spPr>
          <a:xfrm>
            <a:off x="1632712" y="2476996"/>
            <a:ext cx="6048320" cy="2436451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Ontology: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en-US" dirty="0" smtClean="0"/>
              <a:t>Sets of </a:t>
            </a:r>
            <a:r>
              <a:rPr lang="en-US" dirty="0" smtClean="0">
                <a:solidFill>
                  <a:srgbClr val="F79646"/>
                </a:solidFill>
              </a:rPr>
              <a:t>classes </a:t>
            </a:r>
            <a:r>
              <a:rPr lang="en-US" dirty="0" smtClean="0">
                <a:solidFill>
                  <a:srgbClr val="000000"/>
                </a:solidFill>
              </a:rPr>
              <a:t>(terms) </a:t>
            </a:r>
            <a:r>
              <a:rPr lang="en-US" dirty="0" smtClean="0"/>
              <a:t>with </a:t>
            </a:r>
            <a:r>
              <a:rPr lang="en-US" dirty="0" smtClean="0">
                <a:solidFill>
                  <a:schemeClr val="accent6"/>
                </a:solidFill>
              </a:rPr>
              <a:t>relationships </a:t>
            </a:r>
            <a:r>
              <a:rPr lang="en-US" dirty="0" smtClean="0"/>
              <a:t>between them that describe a given </a:t>
            </a:r>
            <a:r>
              <a:rPr lang="en-US" dirty="0" smtClean="0">
                <a:solidFill>
                  <a:schemeClr val="accent6"/>
                </a:solidFill>
              </a:rPr>
              <a:t>domain</a:t>
            </a:r>
            <a:endParaRPr lang="en-US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r>
              <a:rPr lang="en-US" dirty="0" smtClean="0"/>
              <a:t>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</a:t>
            </a:r>
            <a:r>
              <a:rPr lang="en-US" dirty="0" smtClean="0"/>
              <a:t>se standard where possible</a:t>
            </a:r>
          </a:p>
          <a:p>
            <a:r>
              <a:rPr lang="en-US" dirty="0" smtClean="0"/>
              <a:t>Define where not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</a:t>
            </a:r>
            <a:r>
              <a:rPr lang="en-US" dirty="0" smtClean="0"/>
              <a:t>ood ontology design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rubbish in = rubbish out</a:t>
            </a:r>
          </a:p>
          <a:p>
            <a:r>
              <a:rPr lang="en-US" dirty="0" smtClean="0"/>
              <a:t>modularity</a:t>
            </a:r>
            <a:endParaRPr lang="en-US" dirty="0" smtClean="0"/>
          </a:p>
          <a:p>
            <a:r>
              <a:rPr lang="en-US" dirty="0" smtClean="0"/>
              <a:t>pragmatism </a:t>
            </a:r>
            <a:r>
              <a:rPr lang="en-US" dirty="0" err="1" smtClean="0"/>
              <a:t>v/s</a:t>
            </a:r>
            <a:r>
              <a:rPr lang="en-US" dirty="0" smtClean="0"/>
              <a:t> perfectionism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79646"/>
                </a:solidFill>
              </a:rPr>
              <a:t>5</a:t>
            </a:r>
            <a:r>
              <a:rPr lang="en-US" dirty="0" smtClean="0">
                <a:solidFill>
                  <a:srgbClr val="F79646"/>
                </a:solidFill>
              </a:rPr>
              <a:t>.</a:t>
            </a:r>
            <a:r>
              <a:rPr lang="en-US" dirty="0" smtClean="0"/>
              <a:t> Use your community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input to 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Public tracker, email discussion lists</a:t>
            </a:r>
          </a:p>
          <a:p>
            <a:r>
              <a:rPr lang="en-US" dirty="0" smtClean="0"/>
              <a:t>Involvement in specific development projects</a:t>
            </a:r>
          </a:p>
          <a:p>
            <a:r>
              <a:rPr lang="en-US" dirty="0" smtClean="0"/>
              <a:t>Direct term submission</a:t>
            </a:r>
          </a:p>
          <a:p>
            <a:r>
              <a:rPr lang="en-US" dirty="0" smtClean="0"/>
              <a:t>Community annotation tools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79646"/>
                </a:solidFill>
              </a:rPr>
              <a:t>6</a:t>
            </a:r>
            <a:r>
              <a:rPr lang="en-US" dirty="0" smtClean="0">
                <a:solidFill>
                  <a:srgbClr val="F79646"/>
                </a:solidFill>
              </a:rPr>
              <a:t>.</a:t>
            </a:r>
            <a:r>
              <a:rPr lang="en-US" dirty="0" smtClean="0"/>
              <a:t> Publicize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Make sure people know you’re there</a:t>
            </a:r>
          </a:p>
          <a:p>
            <a:r>
              <a:rPr lang="en-US" dirty="0" smtClean="0"/>
              <a:t>OBO Foundry, Ontology Lookup Service, </a:t>
            </a:r>
            <a:r>
              <a:rPr lang="en-US" dirty="0" err="1" smtClean="0"/>
              <a:t>BioPortal</a:t>
            </a:r>
            <a:endParaRPr lang="en-US" dirty="0" smtClean="0"/>
          </a:p>
          <a:p>
            <a:r>
              <a:rPr lang="en-US" dirty="0" smtClean="0"/>
              <a:t>Publish</a:t>
            </a:r>
          </a:p>
          <a:p>
            <a:r>
              <a:rPr lang="en-US" dirty="0" smtClean="0"/>
              <a:t>Advertise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79646"/>
                </a:solidFill>
              </a:rPr>
              <a:t>7</a:t>
            </a:r>
            <a:r>
              <a:rPr lang="en-US" dirty="0" smtClean="0">
                <a:solidFill>
                  <a:srgbClr val="F79646"/>
                </a:solidFill>
              </a:rPr>
              <a:t>.</a:t>
            </a:r>
            <a:r>
              <a:rPr lang="en-US" dirty="0" smtClean="0"/>
              <a:t> Development cycle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Ontologies should be developed </a:t>
            </a:r>
            <a:r>
              <a:rPr lang="en-US" dirty="0" err="1" smtClean="0"/>
              <a:t>interatively</a:t>
            </a:r>
            <a:endParaRPr lang="en-US" dirty="0" smtClean="0"/>
          </a:p>
          <a:p>
            <a:pPr lvl="1"/>
            <a:r>
              <a:rPr lang="en-US" dirty="0" smtClean="0"/>
              <a:t>need mechanism to communicate changes to users</a:t>
            </a:r>
          </a:p>
          <a:p>
            <a:pPr lvl="1"/>
            <a:r>
              <a:rPr lang="en-US" dirty="0" smtClean="0"/>
              <a:t>Static ontologies are not useful</a:t>
            </a:r>
          </a:p>
          <a:p>
            <a:pPr lvl="1"/>
            <a:r>
              <a:rPr lang="en-US" dirty="0" smtClean="0"/>
              <a:t>Don’t wait until it’s finished before you start using it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79646"/>
                </a:solidFill>
              </a:rPr>
              <a:t>8</a:t>
            </a:r>
            <a:r>
              <a:rPr lang="en-US" dirty="0" smtClean="0">
                <a:solidFill>
                  <a:srgbClr val="F79646"/>
                </a:solidFill>
              </a:rPr>
              <a:t>.</a:t>
            </a:r>
            <a:r>
              <a:rPr lang="en-US" dirty="0" smtClean="0"/>
              <a:t> Document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It’s boring, but you’ll thank yourself in the long run</a:t>
            </a:r>
          </a:p>
          <a:p>
            <a:r>
              <a:rPr lang="en-US" dirty="0" smtClean="0"/>
              <a:t>Document how and why you made decisions, how you think terms should be used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1-12-08 at 10.30.36.png"/>
          <p:cNvPicPr>
            <a:picLocks noChangeAspect="1"/>
          </p:cNvPicPr>
          <p:nvPr/>
        </p:nvPicPr>
        <p:blipFill>
          <a:blip r:embed="rId2"/>
          <a:srcRect l="1794" t="12730" r="2691" b="1980"/>
          <a:stretch>
            <a:fillRect/>
          </a:stretch>
        </p:blipFill>
        <p:spPr>
          <a:xfrm>
            <a:off x="164053" y="1267853"/>
            <a:ext cx="8733862" cy="49456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79646"/>
                </a:solidFill>
              </a:rPr>
              <a:t>9.</a:t>
            </a:r>
            <a:r>
              <a:rPr lang="en-US" dirty="0" smtClean="0"/>
              <a:t> Other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post- </a:t>
            </a:r>
            <a:r>
              <a:rPr lang="en-US" dirty="0" err="1" smtClean="0"/>
              <a:t>v/s</a:t>
            </a:r>
            <a:r>
              <a:rPr lang="en-US" dirty="0" smtClean="0"/>
              <a:t> pre-composition</a:t>
            </a:r>
          </a:p>
        </p:txBody>
      </p:sp>
      <p:pic>
        <p:nvPicPr>
          <p:cNvPr id="5" name="Picture 4" descr="screenshot1"/>
          <p:cNvPicPr>
            <a:picLocks noChangeAspect="1"/>
          </p:cNvPicPr>
          <p:nvPr/>
        </p:nvPicPr>
        <p:blipFill>
          <a:blip r:embed="rId3"/>
          <a:srcRect l="1801" t="4887" r="1801" b="13684"/>
          <a:stretch>
            <a:fillRect/>
          </a:stretch>
        </p:blipFill>
        <p:spPr>
          <a:xfrm>
            <a:off x="2412714" y="2564755"/>
            <a:ext cx="4896814" cy="38105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Adding logical constraints to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Adds valuable reasoning power</a:t>
            </a:r>
          </a:p>
          <a:p>
            <a:r>
              <a:rPr lang="en-US" dirty="0" smtClean="0"/>
              <a:t>Automatic term placement, definition generation etc.</a:t>
            </a:r>
          </a:p>
          <a:p>
            <a:r>
              <a:rPr lang="en-US" dirty="0" smtClean="0"/>
              <a:t>Requires more thought per term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79646"/>
                </a:solidFill>
              </a:rPr>
              <a:t>Annotation</a:t>
            </a:r>
            <a:endParaRPr lang="en-US" dirty="0">
              <a:solidFill>
                <a:srgbClr val="F7964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en-US" dirty="0" smtClean="0"/>
              <a:t>Associating some </a:t>
            </a:r>
            <a:r>
              <a:rPr lang="en-US" dirty="0" smtClean="0">
                <a:solidFill>
                  <a:srgbClr val="F79646"/>
                </a:solidFill>
              </a:rPr>
              <a:t>object</a:t>
            </a:r>
            <a:r>
              <a:rPr lang="en-US" dirty="0" smtClean="0"/>
              <a:t> (e.g. protein, gene, experiment) with </a:t>
            </a:r>
            <a:r>
              <a:rPr lang="en-US" dirty="0" smtClean="0">
                <a:solidFill>
                  <a:srgbClr val="F79646"/>
                </a:solidFill>
              </a:rPr>
              <a:t>ontology terms </a:t>
            </a:r>
            <a:r>
              <a:rPr lang="en-US" dirty="0" smtClean="0"/>
              <a:t>with some </a:t>
            </a:r>
            <a:r>
              <a:rPr lang="en-US" dirty="0" smtClean="0">
                <a:solidFill>
                  <a:schemeClr val="accent6"/>
                </a:solidFill>
              </a:rPr>
              <a:t>evidence</a:t>
            </a:r>
            <a:endParaRPr lang="en-US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300124_10150396451796520_305908656519_8648762_552967895_n.jpg"/>
          <p:cNvPicPr>
            <a:picLocks noChangeAspect="1"/>
          </p:cNvPicPr>
          <p:nvPr/>
        </p:nvPicPr>
        <p:blipFill>
          <a:blip r:embed="rId3"/>
          <a:srcRect b="3611"/>
          <a:stretch>
            <a:fillRect/>
          </a:stretch>
        </p:blipFill>
        <p:spPr>
          <a:xfrm>
            <a:off x="0" y="0"/>
            <a:ext cx="9143999" cy="690884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solidFill>
            <a:schemeClr val="bg2">
              <a:alpha val="40000"/>
            </a:schemeClr>
          </a:solidFill>
        </p:spPr>
        <p:txBody>
          <a:bodyPr>
            <a:spAutoFit/>
          </a:bodyPr>
          <a:lstStyle/>
          <a:p>
            <a:pPr algn="l"/>
            <a:r>
              <a:rPr lang="en-US" dirty="0" smtClean="0">
                <a:solidFill>
                  <a:srgbClr val="000000"/>
                </a:solidFill>
              </a:rPr>
              <a:t>Gene Ontology Consortium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OBO Foundry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>
                <a:hlinkClick r:id="rId2"/>
              </a:rPr>
              <a:t>http://www.obofoundry.org/</a:t>
            </a:r>
            <a:endParaRPr lang="en-US" dirty="0" smtClean="0"/>
          </a:p>
          <a:p>
            <a:pPr algn="ctr"/>
            <a:endParaRPr lang="en-US" dirty="0" smtClean="0"/>
          </a:p>
          <a:p>
            <a:pPr algn="ctr">
              <a:buNone/>
            </a:pPr>
            <a:r>
              <a:rPr lang="en-US" dirty="0" smtClean="0"/>
              <a:t>“a suite of orthogonal interoperable reference ontologies in the biomedical domain”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</a:rPr>
              <a:t>Overview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Scope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Development mechanism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Standards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Community input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Publicize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Feedback cycle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Document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79646"/>
                </a:solidFill>
              </a:rPr>
              <a:t>1.</a:t>
            </a:r>
            <a:r>
              <a:rPr lang="en-US" dirty="0" smtClean="0"/>
              <a:t> Define your scope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>
                <a:solidFill>
                  <a:srgbClr val="F79646"/>
                </a:solidFill>
              </a:rPr>
              <a:t>Related</a:t>
            </a:r>
            <a:r>
              <a:rPr lang="en-US" dirty="0" smtClean="0"/>
              <a:t> efforts</a:t>
            </a:r>
          </a:p>
          <a:p>
            <a:r>
              <a:rPr lang="en-US" dirty="0" smtClean="0"/>
              <a:t>Make </a:t>
            </a:r>
            <a:r>
              <a:rPr lang="en-US" dirty="0" smtClean="0">
                <a:solidFill>
                  <a:srgbClr val="F79646"/>
                </a:solidFill>
              </a:rPr>
              <a:t>contact</a:t>
            </a:r>
          </a:p>
          <a:p>
            <a:r>
              <a:rPr lang="en-US" dirty="0" smtClean="0"/>
              <a:t>Know </a:t>
            </a:r>
            <a:r>
              <a:rPr lang="en-US" dirty="0" smtClean="0">
                <a:solidFill>
                  <a:srgbClr val="F79646"/>
                </a:solidFill>
              </a:rPr>
              <a:t>what’s out there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13185</TotalTime>
  <Words>672</Words>
  <Application>Microsoft Macintosh PowerPoint</Application>
  <PresentationFormat>On-screen Show (4:3)</PresentationFormat>
  <Paragraphs>145</Paragraphs>
  <Slides>31</Slides>
  <Notes>14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Office Theme</vt:lpstr>
      <vt:lpstr>1_Office Theme</vt:lpstr>
      <vt:lpstr>Community Ontology Development</vt:lpstr>
      <vt:lpstr>Ontology:</vt:lpstr>
      <vt:lpstr>Slide 3</vt:lpstr>
      <vt:lpstr>Annotation</vt:lpstr>
      <vt:lpstr>Gene Ontology Consortium</vt:lpstr>
      <vt:lpstr>OBO Foundry</vt:lpstr>
      <vt:lpstr>Overview</vt:lpstr>
      <vt:lpstr>1. Define your scope</vt:lpstr>
      <vt:lpstr>Slide 9</vt:lpstr>
      <vt:lpstr>2. Have a user community</vt:lpstr>
      <vt:lpstr>3. Decide on a mechanism for development</vt:lpstr>
      <vt:lpstr>Editors</vt:lpstr>
      <vt:lpstr>How</vt:lpstr>
      <vt:lpstr>Slide 14</vt:lpstr>
      <vt:lpstr>Meet regularly</vt:lpstr>
      <vt:lpstr>Developing GO</vt:lpstr>
      <vt:lpstr>Developing GO</vt:lpstr>
      <vt:lpstr>4. Define and use standards</vt:lpstr>
      <vt:lpstr>Naming conventions</vt:lpstr>
      <vt:lpstr>Relationships</vt:lpstr>
      <vt:lpstr>Good ontology design </vt:lpstr>
      <vt:lpstr>5. Use your community</vt:lpstr>
      <vt:lpstr>Community input to GO</vt:lpstr>
      <vt:lpstr>6. Publicize</vt:lpstr>
      <vt:lpstr>Slide 25</vt:lpstr>
      <vt:lpstr>7. Development cycle</vt:lpstr>
      <vt:lpstr>Slide 27</vt:lpstr>
      <vt:lpstr>8. Document</vt:lpstr>
      <vt:lpstr>Slide 29</vt:lpstr>
      <vt:lpstr>9. Other considerations</vt:lpstr>
      <vt:lpstr>Adding logical constraints to terms</vt:lpstr>
    </vt:vector>
  </TitlesOfParts>
  <Company>EBI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Ontology Development</dc:title>
  <dc:creator>Jane Lomax</dc:creator>
  <cp:lastModifiedBy>Jane Lomax</cp:lastModifiedBy>
  <cp:revision>4</cp:revision>
  <dcterms:created xsi:type="dcterms:W3CDTF">2011-12-01T13:07:07Z</dcterms:created>
  <dcterms:modified xsi:type="dcterms:W3CDTF">2011-12-10T16:52:42Z</dcterms:modified>
</cp:coreProperties>
</file>