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7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7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0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8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0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7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2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6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A749-1235-0C4A-A7E4-ABD75BD4A4D7}" type="datetimeFigureOut">
              <a:rPr lang="en-US" smtClean="0"/>
              <a:t>1/15/14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CD88-ADA0-964C-B202-49647291B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96nLKiQ2Go4toilCq226w7u0p52odvCkq-bU5qgtzu0/ed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OWL model of GO annotation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5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8566" cy="2504659"/>
          </a:xfrm>
        </p:spPr>
        <p:txBody>
          <a:bodyPr/>
          <a:lstStyle/>
          <a:p>
            <a:r>
              <a:rPr lang="en-US" dirty="0" smtClean="0"/>
              <a:t>Equivalent to </a:t>
            </a:r>
            <a:r>
              <a:rPr lang="en-US" dirty="0" err="1" smtClean="0"/>
              <a:t>precomposed</a:t>
            </a:r>
            <a:r>
              <a:rPr lang="en-US" dirty="0" smtClean="0"/>
              <a:t> class defined by an OWL equivalence axiom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0569" y="4518016"/>
            <a:ext cx="34573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/>
              <a:t>enabled_by</a:t>
            </a:r>
            <a:r>
              <a:rPr lang="en-US" dirty="0"/>
              <a:t> some </a:t>
            </a:r>
            <a:r>
              <a:rPr lang="en-US" dirty="0" smtClean="0"/>
              <a:t>PR:P87654,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occurs_in some (GO</a:t>
            </a:r>
            <a:r>
              <a:rPr lang="en-US" dirty="0">
                <a:solidFill>
                  <a:srgbClr val="0000FF"/>
                </a:solidFill>
              </a:rPr>
              <a:t>:0005829 </a:t>
            </a:r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part_of some </a:t>
            </a:r>
            <a:r>
              <a:rPr lang="en-US" dirty="0" err="1" smtClean="0">
                <a:solidFill>
                  <a:srgbClr val="0000FF"/>
                </a:solidFill>
              </a:rPr>
              <a:t>CL:nnnnnn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9394" y="40562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2001" y="3581594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6975" y="4771898"/>
            <a:ext cx="22594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GO:0005829</a:t>
            </a:r>
          </a:p>
          <a:p>
            <a:r>
              <a:rPr lang="en-US" dirty="0"/>
              <a:t>c</a:t>
            </a:r>
            <a:r>
              <a:rPr lang="en-US" dirty="0" smtClean="0"/>
              <a:t>9: C</a:t>
            </a:r>
          </a:p>
          <a:p>
            <a:r>
              <a:rPr lang="en-US" dirty="0" smtClean="0"/>
              <a:t>C16: part_of(</a:t>
            </a:r>
            <a:r>
              <a:rPr lang="en-US" dirty="0" err="1" smtClean="0"/>
              <a:t>CL:nnnn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83216" y="5082433"/>
            <a:ext cx="1760784" cy="4976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</a:t>
            </a:r>
            <a:r>
              <a:rPr lang="en-US" sz="1400" b="1" dirty="0" smtClean="0"/>
              <a:t>ytosol </a:t>
            </a:r>
            <a:r>
              <a:rPr lang="en-US" sz="1400" dirty="0" smtClean="0"/>
              <a:t>and part_of some </a:t>
            </a:r>
            <a:r>
              <a:rPr lang="en-US" sz="1400" b="1" dirty="0" smtClean="0"/>
              <a:t>epithelium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5976860" y="4412723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983393" y="4864363"/>
            <a:ext cx="1399824" cy="715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5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expressions: any level of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8566" cy="2504659"/>
          </a:xfrm>
        </p:spPr>
        <p:txBody>
          <a:bodyPr/>
          <a:lstStyle/>
          <a:p>
            <a:r>
              <a:rPr lang="en-US" dirty="0" smtClean="0"/>
              <a:t>OWL allows arbitrary depth of expressions (e.g.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b="1" dirty="0" smtClean="0"/>
              <a:t>some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)  combined with OR or 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9513" y="4518016"/>
            <a:ext cx="345734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/>
              <a:t>enabled_by</a:t>
            </a:r>
            <a:r>
              <a:rPr lang="en-US" dirty="0"/>
              <a:t> some </a:t>
            </a:r>
            <a:r>
              <a:rPr lang="en-US" dirty="0" smtClean="0"/>
              <a:t>PR:P87654,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occurs_in some (GO</a:t>
            </a:r>
            <a:r>
              <a:rPr lang="en-US" dirty="0">
                <a:solidFill>
                  <a:srgbClr val="0000FF"/>
                </a:solidFill>
              </a:rPr>
              <a:t>:0005829 </a:t>
            </a:r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part_of some (</a:t>
            </a:r>
            <a:r>
              <a:rPr lang="en-US" dirty="0" err="1" smtClean="0">
                <a:solidFill>
                  <a:srgbClr val="0000FF"/>
                </a:solidFill>
              </a:rPr>
              <a:t>CL:nnnnnn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part_of some (</a:t>
            </a:r>
            <a:r>
              <a:rPr lang="en-US" dirty="0" err="1" smtClean="0">
                <a:solidFill>
                  <a:srgbClr val="0000FF"/>
                </a:solidFill>
              </a:rPr>
              <a:t>UBERON:nnnnn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9394" y="40562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2001" y="3581594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6975" y="4771898"/>
            <a:ext cx="276229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GO:0005829</a:t>
            </a:r>
          </a:p>
          <a:p>
            <a:r>
              <a:rPr lang="en-US" dirty="0" smtClean="0"/>
              <a:t>c9: 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C16: part_of(</a:t>
            </a:r>
            <a:r>
              <a:rPr lang="en-US" dirty="0" err="1" smtClean="0">
                <a:solidFill>
                  <a:srgbClr val="FF0000"/>
                </a:solidFill>
              </a:rPr>
              <a:t>CL:nnnn</a:t>
            </a:r>
            <a:r>
              <a:rPr lang="en-US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part_of(</a:t>
            </a:r>
            <a:r>
              <a:rPr lang="en-US" dirty="0" err="1" smtClean="0">
                <a:solidFill>
                  <a:srgbClr val="FF0000"/>
                </a:solidFill>
              </a:rPr>
              <a:t>UBERON:nnn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STRICTLY EQUIVALENT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3216" y="5082433"/>
            <a:ext cx="1760784" cy="5910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</a:t>
            </a:r>
            <a:r>
              <a:rPr lang="en-US" sz="1400" b="1" dirty="0" smtClean="0"/>
              <a:t>ytosol </a:t>
            </a:r>
            <a:r>
              <a:rPr lang="en-US" sz="1400" dirty="0" smtClean="0"/>
              <a:t>and part_of some </a:t>
            </a:r>
            <a:r>
              <a:rPr lang="en-US" sz="1400" b="1" dirty="0" smtClean="0"/>
              <a:t>epithelium </a:t>
            </a:r>
            <a:r>
              <a:rPr lang="en-US" sz="1400" dirty="0" smtClean="0"/>
              <a:t>and part_of some </a:t>
            </a:r>
            <a:r>
              <a:rPr lang="en-US" sz="1400" b="1" dirty="0" smtClean="0"/>
              <a:t>gut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5976860" y="4412723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983393" y="4864363"/>
            <a:ext cx="1399824" cy="715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2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expressions: anywhere you can have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8566" cy="2504659"/>
          </a:xfrm>
        </p:spPr>
        <p:txBody>
          <a:bodyPr/>
          <a:lstStyle/>
          <a:p>
            <a:r>
              <a:rPr lang="en-US" dirty="0" smtClean="0"/>
              <a:t>OWL allows arbitrary depth of expressions combined with OR or 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42473" y="4518016"/>
            <a:ext cx="391645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enabled_by</a:t>
            </a:r>
            <a:r>
              <a:rPr lang="en-US" dirty="0" smtClean="0"/>
              <a:t> some </a:t>
            </a:r>
            <a:r>
              <a:rPr lang="en-US" dirty="0" smtClean="0">
                <a:solidFill>
                  <a:srgbClr val="3366FF"/>
                </a:solidFill>
              </a:rPr>
              <a:t>(</a:t>
            </a:r>
            <a:r>
              <a:rPr lang="en-US" dirty="0" err="1" smtClean="0">
                <a:solidFill>
                  <a:srgbClr val="3366FF"/>
                </a:solidFill>
              </a:rPr>
              <a:t>GO:complex</a:t>
            </a:r>
            <a:endParaRPr lang="en-US" dirty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   and has_part some PR:A and has_part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some PR:B),</a:t>
            </a:r>
          </a:p>
          <a:p>
            <a:r>
              <a:rPr lang="en-US" dirty="0"/>
              <a:t> </a:t>
            </a:r>
            <a:r>
              <a:rPr lang="en-US" dirty="0" smtClean="0"/>
              <a:t> occurs_in some GO</a:t>
            </a:r>
            <a:r>
              <a:rPr lang="en-US" dirty="0"/>
              <a:t>:</a:t>
            </a:r>
            <a:r>
              <a:rPr lang="en-US" dirty="0" smtClean="0"/>
              <a:t>0005829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9394" y="405621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82001" y="3581594"/>
            <a:ext cx="171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 (?)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6975" y="4771898"/>
            <a:ext cx="50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n/a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83216" y="5082433"/>
            <a:ext cx="1760784" cy="4976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cytosol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5976859" y="4104859"/>
            <a:ext cx="912411" cy="769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Complex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 smtClean="0"/>
              <a:t>A</a:t>
            </a:r>
          </a:p>
          <a:p>
            <a:pPr marL="285750" indent="-285750" algn="ctr">
              <a:buFont typeface="Arial"/>
              <a:buChar char="•"/>
            </a:pPr>
            <a:r>
              <a:rPr lang="en-US" sz="1400" dirty="0" smtClean="0"/>
              <a:t>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83393" y="4864363"/>
            <a:ext cx="1399824" cy="715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25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expression materialization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8566" cy="2504659"/>
          </a:xfrm>
        </p:spPr>
        <p:txBody>
          <a:bodyPr/>
          <a:lstStyle/>
          <a:p>
            <a:r>
              <a:rPr lang="en-US" dirty="0" smtClean="0"/>
              <a:t>Translation from extensions</a:t>
            </a:r>
          </a:p>
          <a:p>
            <a:pPr lvl="1"/>
            <a:r>
              <a:rPr lang="en-US" dirty="0" smtClean="0"/>
              <a:t>Equivalent to class expression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0569" y="3741439"/>
            <a:ext cx="338735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Individual: </a:t>
            </a:r>
            <a:r>
              <a:rPr lang="en-US" dirty="0"/>
              <a:t>gobp-0000000001</a:t>
            </a:r>
          </a:p>
          <a:p>
            <a:r>
              <a:rPr lang="en-US" b="1" dirty="0"/>
              <a:t>Types: </a:t>
            </a:r>
            <a:r>
              <a:rPr lang="en-US" dirty="0"/>
              <a:t>GO:</a:t>
            </a:r>
            <a:r>
              <a:rPr lang="en-US" dirty="0" smtClean="0"/>
              <a:t>0060070</a:t>
            </a:r>
            <a:endParaRPr lang="en-US" b="1" dirty="0"/>
          </a:p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>
                <a:solidFill>
                  <a:srgbClr val="0000FF"/>
                </a:solidFill>
              </a:rPr>
              <a:t>Facts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required_for</a:t>
            </a:r>
            <a:r>
              <a:rPr lang="en-US" dirty="0">
                <a:solidFill>
                  <a:srgbClr val="0000FF"/>
                </a:solidFill>
              </a:rPr>
              <a:t> gomf-</a:t>
            </a:r>
            <a:r>
              <a:rPr lang="en-US" dirty="0" smtClean="0">
                <a:solidFill>
                  <a:srgbClr val="0000FF"/>
                </a:solidFill>
              </a:rPr>
              <a:t>0000012346</a:t>
            </a:r>
            <a:endParaRPr lang="en-US" dirty="0" smtClean="0"/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GO:</a:t>
            </a:r>
            <a:r>
              <a:rPr lang="en-US" dirty="0" smtClean="0"/>
              <a:t>0004672,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/>
              <a:t>enabled_by</a:t>
            </a:r>
            <a:r>
              <a:rPr lang="en-US" dirty="0"/>
              <a:t> some PR:P87654 </a:t>
            </a:r>
            <a:r>
              <a:rPr lang="en-US" dirty="0" smtClean="0"/>
              <a:t>#</a:t>
            </a:r>
          </a:p>
          <a:p>
            <a:r>
              <a:rPr lang="en-US" dirty="0"/>
              <a:t> </a:t>
            </a:r>
            <a:r>
              <a:rPr lang="en-US" dirty="0" smtClean="0"/>
              <a:t> occurs_in some GO</a:t>
            </a:r>
            <a:r>
              <a:rPr lang="en-US" dirty="0"/>
              <a:t>:0005829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99394" y="32796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49674"/>
            <a:ext cx="2723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</a:t>
            </a:r>
            <a:r>
              <a:rPr lang="en-US" dirty="0"/>
              <a:t>GO:0004672</a:t>
            </a:r>
          </a:p>
          <a:p>
            <a:r>
              <a:rPr lang="en-US" dirty="0" smtClean="0"/>
              <a:t>c9: F</a:t>
            </a:r>
          </a:p>
          <a:p>
            <a:r>
              <a:rPr lang="en-US" dirty="0" smtClean="0"/>
              <a:t>C16: part_of(</a:t>
            </a:r>
            <a:r>
              <a:rPr lang="en-US" dirty="0"/>
              <a:t>GO:0060070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54382" y="2725292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855773" y="5419106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55773" y="3313834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  <a:endCxn id="16" idx="2"/>
          </p:cNvCxnSpPr>
          <p:nvPr/>
        </p:nvCxnSpPr>
        <p:spPr>
          <a:xfrm flipV="1">
            <a:off x="6740356" y="3891079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54382" y="4321003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817916" y="4957309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624939" y="5637175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5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17213" cy="1350167"/>
          </a:xfrm>
        </p:spPr>
        <p:txBody>
          <a:bodyPr/>
          <a:lstStyle/>
          <a:p>
            <a:r>
              <a:rPr lang="en-US" dirty="0" smtClean="0"/>
              <a:t>Attached at level of individual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292" y="3072216"/>
            <a:ext cx="318548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Individual: </a:t>
            </a:r>
            <a:r>
              <a:rPr lang="en-US" dirty="0" smtClean="0"/>
              <a:t>gobp-0000000001</a:t>
            </a:r>
          </a:p>
          <a:p>
            <a:r>
              <a:rPr lang="en-US" b="1" dirty="0" smtClean="0"/>
              <a:t>Types: </a:t>
            </a:r>
            <a:r>
              <a:rPr lang="en-US" dirty="0" smtClean="0"/>
              <a:t>GO:0000000 #</a:t>
            </a:r>
            <a:endParaRPr lang="en-US" b="1" dirty="0" smtClean="0"/>
          </a:p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enabled_by</a:t>
            </a:r>
            <a:r>
              <a:rPr lang="en-US" dirty="0" smtClean="0"/>
              <a:t> some PR:P87654 #</a:t>
            </a:r>
          </a:p>
          <a:p>
            <a:r>
              <a:rPr lang="en-US" b="1" dirty="0" smtClean="0"/>
              <a:t>Facts:</a:t>
            </a:r>
          </a:p>
          <a:p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part_of: </a:t>
            </a:r>
            <a:r>
              <a:rPr lang="en-US" dirty="0" smtClean="0"/>
              <a:t>gobp-0000000001,</a:t>
            </a:r>
            <a:endParaRPr lang="en-US" dirty="0" smtClean="0"/>
          </a:p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describedBy</a:t>
            </a:r>
            <a:r>
              <a:rPr lang="en-US" dirty="0" smtClean="0">
                <a:solidFill>
                  <a:srgbClr val="3366FF"/>
                </a:solidFill>
              </a:rPr>
              <a:t> {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</a:t>
            </a:r>
            <a:r>
              <a:rPr lang="en-US" b="1" dirty="0" smtClean="0">
                <a:solidFill>
                  <a:srgbClr val="3366FF"/>
                </a:solidFill>
              </a:rPr>
              <a:t>Types</a:t>
            </a:r>
            <a:r>
              <a:rPr lang="en-US" dirty="0" smtClean="0">
                <a:solidFill>
                  <a:srgbClr val="3366FF"/>
                </a:solidFill>
              </a:rPr>
              <a:t>: </a:t>
            </a:r>
            <a:r>
              <a:rPr lang="en-US" dirty="0" err="1" smtClean="0">
                <a:solidFill>
                  <a:srgbClr val="3366FF"/>
                </a:solidFill>
              </a:rPr>
              <a:t>ECO:nnnnn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# IDA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</a:t>
            </a:r>
            <a:r>
              <a:rPr lang="en-US" b="1" dirty="0" smtClean="0">
                <a:solidFill>
                  <a:srgbClr val="3366FF"/>
                </a:solidFill>
              </a:rPr>
              <a:t>Facts</a:t>
            </a:r>
            <a:r>
              <a:rPr lang="en-US" dirty="0" smtClean="0">
                <a:solidFill>
                  <a:srgbClr val="3366FF"/>
                </a:solidFill>
              </a:rPr>
              <a:t>: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</a:t>
            </a:r>
            <a:r>
              <a:rPr lang="en-US" dirty="0" err="1" smtClean="0">
                <a:solidFill>
                  <a:srgbClr val="3366FF"/>
                </a:solidFill>
              </a:rPr>
              <a:t>dc:source</a:t>
            </a:r>
            <a:r>
              <a:rPr lang="en-US" dirty="0" smtClean="0">
                <a:solidFill>
                  <a:srgbClr val="3366FF"/>
                </a:solidFill>
              </a:rPr>
              <a:t> pmid:7654,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with db:1111,</a:t>
            </a:r>
          </a:p>
          <a:p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aspect </a:t>
            </a:r>
            <a:r>
              <a:rPr lang="en-US" dirty="0" err="1" smtClean="0">
                <a:solidFill>
                  <a:srgbClr val="3366FF"/>
                </a:solidFill>
              </a:rPr>
              <a:t>ro:occurs_in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b="1" dirty="0">
                <a:solidFill>
                  <a:srgbClr val="3366FF"/>
                </a:solidFill>
              </a:rPr>
              <a:t> </a:t>
            </a:r>
            <a:r>
              <a:rPr lang="en-US" b="1" dirty="0" smtClean="0">
                <a:solidFill>
                  <a:srgbClr val="3366FF"/>
                </a:solidFill>
              </a:rPr>
              <a:t> }</a:t>
            </a:r>
            <a:endParaRPr lang="en-US" b="1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5117" y="27028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31607" y="2539881"/>
            <a:ext cx="171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 (?)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432998" y="5233695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32998" y="3128423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  <a:endCxn id="16" idx="2"/>
          </p:cNvCxnSpPr>
          <p:nvPr/>
        </p:nvCxnSpPr>
        <p:spPr>
          <a:xfrm flipV="1">
            <a:off x="6317581" y="3705668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31607" y="4135592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395141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202164" y="5451764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156862" y="562627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uhaus 93"/>
                <a:cs typeface="Bauhaus 93"/>
              </a:rPr>
              <a:t>IDA</a:t>
            </a:r>
          </a:p>
        </p:txBody>
      </p:sp>
    </p:spTree>
    <p:extLst>
      <p:ext uri="{BB962C8B-B14F-4D97-AF65-F5344CB8AC3E}">
        <p14:creationId xmlns:p14="http://schemas.microsoft.com/office/powerpoint/2010/main" val="137232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, evolutionary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70427" y="1436682"/>
            <a:ext cx="171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 (?)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877736" y="5222289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736" y="3117017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  <a:endCxn id="16" idx="2"/>
          </p:cNvCxnSpPr>
          <p:nvPr/>
        </p:nvCxnSpPr>
        <p:spPr>
          <a:xfrm flipV="1">
            <a:off x="1762319" y="3694262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6345" y="4124186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839879" y="4760492"/>
            <a:ext cx="922440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GAS3KB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2646902" y="5440358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601600" y="5614868"/>
            <a:ext cx="56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uhaus 93"/>
                <a:cs typeface="Bauhaus 93"/>
              </a:rPr>
              <a:t>IBD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Bauhaus 93"/>
              <a:cs typeface="Bauhaus 93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75203" y="5292843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675203" y="3187571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0"/>
            <a:endCxn id="24" idx="2"/>
          </p:cNvCxnSpPr>
          <p:nvPr/>
        </p:nvCxnSpPr>
        <p:spPr>
          <a:xfrm flipV="1">
            <a:off x="6559786" y="3764816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73812" y="4194740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5637346" y="4831046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444369" y="5510912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399067" y="568542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uhaus 93"/>
                <a:cs typeface="Bauhaus 93"/>
              </a:rPr>
              <a:t>IDA</a:t>
            </a:r>
          </a:p>
        </p:txBody>
      </p:sp>
      <p:cxnSp>
        <p:nvCxnSpPr>
          <p:cNvPr id="8" name="Elbow Connector 7"/>
          <p:cNvCxnSpPr>
            <a:stCxn id="19" idx="0"/>
          </p:cNvCxnSpPr>
          <p:nvPr/>
        </p:nvCxnSpPr>
        <p:spPr>
          <a:xfrm rot="5400000" flipH="1" flipV="1">
            <a:off x="2369466" y="2959529"/>
            <a:ext cx="732597" cy="2869330"/>
          </a:xfrm>
          <a:prstGeom prst="bentConnector2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0800000">
            <a:off x="4170431" y="4027896"/>
            <a:ext cx="1716715" cy="803151"/>
          </a:xfrm>
          <a:prstGeom prst="bentConnector3">
            <a:avLst>
              <a:gd name="adj1" fmla="val 2172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flipV="1">
            <a:off x="4540747" y="2384420"/>
            <a:ext cx="2869329" cy="1643475"/>
          </a:xfrm>
          <a:prstGeom prst="bentConnector3">
            <a:avLst>
              <a:gd name="adj1" fmla="val -971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10791" y="579953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uhaus 93"/>
                <a:cs typeface="Bauhaus 93"/>
              </a:rPr>
              <a:t>IDA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20144" y="5685422"/>
            <a:ext cx="56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uhaus 93"/>
                <a:cs typeface="Bauhaus 93"/>
              </a:rPr>
              <a:t>IBD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Bauhaus 93"/>
              <a:cs typeface="Bauhaus 93"/>
            </a:endParaRPr>
          </a:p>
        </p:txBody>
      </p:sp>
    </p:spTree>
    <p:extLst>
      <p:ext uri="{BB962C8B-B14F-4D97-AF65-F5344CB8AC3E}">
        <p14:creationId xmlns:p14="http://schemas.microsoft.com/office/powerpoint/2010/main" val="2754642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</a:t>
            </a:r>
            <a:r>
              <a:rPr lang="en-US" dirty="0" err="1" smtClean="0"/>
              <a:t>symbiont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83078" cy="2312936"/>
          </a:xfrm>
        </p:spPr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94208" y="2135743"/>
            <a:ext cx="34573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_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occurs_in some (GO:0005886 and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part_of some NCBITaxon_9606)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enabled_by</a:t>
            </a:r>
            <a:r>
              <a:rPr lang="en-US" dirty="0" smtClean="0"/>
              <a:t> some PLSMDB:123 </a:t>
            </a:r>
          </a:p>
          <a:p>
            <a:r>
              <a:rPr lang="en-US" b="1" dirty="0" smtClean="0"/>
              <a:t>Class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PLSMDB:123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SubClassOf</a:t>
            </a:r>
            <a:r>
              <a:rPr lang="en-US" dirty="0" smtClean="0"/>
              <a:t>: </a:t>
            </a:r>
            <a:r>
              <a:rPr lang="en-US" dirty="0" err="1" smtClean="0"/>
              <a:t>product_of</a:t>
            </a:r>
            <a:r>
              <a:rPr lang="en-US" dirty="0" smtClean="0"/>
              <a:t> some (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expressed_in</a:t>
            </a:r>
            <a:r>
              <a:rPr lang="en-US" dirty="0" smtClean="0"/>
              <a:t> some Plasmodium)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94208" y="173403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97823" y="4150275"/>
            <a:ext cx="73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GPAD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76851" y="4786186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91615" y="4694116"/>
            <a:ext cx="21434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GO:0005886</a:t>
            </a:r>
          </a:p>
          <a:p>
            <a:r>
              <a:rPr lang="en-US" dirty="0" smtClean="0"/>
              <a:t>C8: NCBITaxon_9606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8812" y="5546893"/>
            <a:ext cx="1616328" cy="6775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Plasma membrane </a:t>
            </a:r>
            <a:r>
              <a:rPr lang="en-US" sz="1400" b="1" dirty="0" smtClean="0"/>
              <a:t>and</a:t>
            </a:r>
            <a:r>
              <a:rPr lang="en-US" sz="1400" dirty="0" smtClean="0"/>
              <a:t> </a:t>
            </a:r>
            <a:r>
              <a:rPr lang="en-US" sz="1400" i="1" dirty="0" smtClean="0"/>
              <a:t>part_of</a:t>
            </a:r>
            <a:r>
              <a:rPr lang="en-US" sz="1400" dirty="0" smtClean="0"/>
              <a:t> </a:t>
            </a:r>
            <a:r>
              <a:rPr lang="en-US" sz="1400" b="1" dirty="0" smtClean="0"/>
              <a:t>some</a:t>
            </a:r>
            <a:r>
              <a:rPr lang="en-US" sz="1400" dirty="0" smtClean="0"/>
              <a:t> Homo sapiens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5728988" y="5328823"/>
            <a:ext cx="1409949" cy="895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28987" y="4867026"/>
            <a:ext cx="940955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RIFi1</a:t>
            </a:r>
          </a:p>
          <a:p>
            <a:pPr algn="ctr"/>
            <a:r>
              <a:rPr lang="en-US" sz="1000" dirty="0" smtClean="0"/>
              <a:t>(plasmodium)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63408" y="4057679"/>
            <a:ext cx="51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GPI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601520"/>
            <a:ext cx="13847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PLSMDB:123</a:t>
            </a:r>
          </a:p>
          <a:p>
            <a:r>
              <a:rPr lang="en-US" dirty="0" smtClean="0"/>
              <a:t>RIFi1</a:t>
            </a:r>
          </a:p>
          <a:p>
            <a:r>
              <a:rPr lang="en-US" dirty="0" smtClean="0"/>
              <a:t>Plasmodium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01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process or function of a </a:t>
            </a:r>
            <a:r>
              <a:rPr lang="en-US" dirty="0" err="1" smtClean="0"/>
              <a:t>symbiont</a:t>
            </a:r>
            <a:r>
              <a:rPr lang="en-US" dirty="0" smtClean="0"/>
              <a:t> in host</a:t>
            </a:r>
          </a:p>
          <a:p>
            <a:r>
              <a:rPr lang="en-US" dirty="0" smtClean="0"/>
              <a:t>Example from POV of host</a:t>
            </a:r>
          </a:p>
          <a:p>
            <a:r>
              <a:rPr lang="de-DE" dirty="0" smtClean="0">
                <a:hlinkClick r:id="rId2"/>
              </a:rPr>
              <a:t>https://docs.google.com/document/d/196nLKiQ2Go4toilCq226w7u0p52odvCkq-bU5qgtzu0/edit</a:t>
            </a:r>
            <a:endParaRPr lang="de-D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7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slides illustrate a translation for modeling GO annotations in OWL</a:t>
            </a:r>
          </a:p>
          <a:p>
            <a:pPr lvl="1"/>
            <a:r>
              <a:rPr lang="en-US" dirty="0" smtClean="0"/>
              <a:t>Assumes basic knowledge of OWL</a:t>
            </a:r>
          </a:p>
          <a:p>
            <a:r>
              <a:rPr lang="en-US" dirty="0" smtClean="0"/>
              <a:t>We start with existing ‘classic’ annotations, and then proceed to enhancements that are supported by OWL</a:t>
            </a:r>
          </a:p>
          <a:p>
            <a:r>
              <a:rPr lang="en-US" dirty="0" smtClean="0"/>
              <a:t>The end result is equivalent to what we have been calling ‘LEGO’</a:t>
            </a:r>
          </a:p>
        </p:txBody>
      </p:sp>
    </p:spTree>
    <p:extLst>
      <p:ext uri="{BB962C8B-B14F-4D97-AF65-F5344CB8AC3E}">
        <p14:creationId xmlns:p14="http://schemas.microsoft.com/office/powerpoint/2010/main" val="30148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Elucidation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Molecular view</a:t>
            </a:r>
            <a:r>
              <a:rPr lang="en-US" dirty="0" smtClean="0"/>
              <a:t> of biological process</a:t>
            </a:r>
          </a:p>
          <a:p>
            <a:pPr lvl="1"/>
            <a:r>
              <a:rPr lang="en-US" dirty="0" smtClean="0"/>
              <a:t>A process is a coordinated series of molecular activities</a:t>
            </a:r>
          </a:p>
          <a:p>
            <a:pPr lvl="1"/>
            <a:endParaRPr lang="en-US" dirty="0"/>
          </a:p>
          <a:p>
            <a:r>
              <a:rPr lang="en-US" dirty="0" smtClean="0"/>
              <a:t>See:</a:t>
            </a:r>
          </a:p>
          <a:p>
            <a:pPr lvl="1"/>
            <a:r>
              <a:rPr lang="en-US" dirty="0" smtClean="0"/>
              <a:t>LEGO white paper 2009 (Paul Thomas)</a:t>
            </a:r>
          </a:p>
          <a:p>
            <a:pPr lvl="1"/>
            <a:r>
              <a:rPr lang="en-US" dirty="0" smtClean="0"/>
              <a:t>GO biological process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2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Expressive modeling language</a:t>
            </a:r>
          </a:p>
          <a:p>
            <a:r>
              <a:rPr lang="en-US" b="1" dirty="0" smtClean="0"/>
              <a:t>Classes</a:t>
            </a:r>
          </a:p>
          <a:p>
            <a:pPr lvl="1"/>
            <a:r>
              <a:rPr lang="en-US" dirty="0" smtClean="0"/>
              <a:t>The “ontology”</a:t>
            </a:r>
          </a:p>
          <a:p>
            <a:pPr lvl="2"/>
            <a:r>
              <a:rPr lang="en-US" dirty="0" smtClean="0"/>
              <a:t>Classes/class expressions connected via axioms</a:t>
            </a:r>
          </a:p>
          <a:p>
            <a:r>
              <a:rPr lang="en-US" b="1" dirty="0" smtClean="0"/>
              <a:t>Individuals</a:t>
            </a:r>
          </a:p>
          <a:p>
            <a:pPr lvl="1"/>
            <a:r>
              <a:rPr lang="en-US" dirty="0" smtClean="0"/>
              <a:t>Instantiations of classes or class expressions in  the ontology</a:t>
            </a:r>
          </a:p>
          <a:p>
            <a:pPr lvl="2"/>
            <a:r>
              <a:rPr lang="en-US" dirty="0" smtClean="0"/>
              <a:t>“type” assertions</a:t>
            </a:r>
          </a:p>
          <a:p>
            <a:pPr lvl="1"/>
            <a:r>
              <a:rPr lang="en-US" dirty="0" smtClean="0"/>
              <a:t>Connection between these individuals</a:t>
            </a:r>
          </a:p>
          <a:p>
            <a:pPr lvl="2"/>
            <a:r>
              <a:rPr lang="en-US" dirty="0" smtClean="0"/>
              <a:t>“triples” &lt;I, P, J&gt; (</a:t>
            </a:r>
            <a:r>
              <a:rPr lang="en-US" dirty="0" err="1" smtClean="0"/>
              <a:t>rdf</a:t>
            </a:r>
            <a:r>
              <a:rPr lang="en-US" dirty="0" smtClean="0"/>
              <a:t>-speak)</a:t>
            </a:r>
          </a:p>
          <a:p>
            <a:pPr lvl="2"/>
            <a:r>
              <a:rPr lang="en-US" dirty="0" smtClean="0"/>
              <a:t>Aka “facts” (</a:t>
            </a:r>
            <a:r>
              <a:rPr lang="en-US" dirty="0" err="1" smtClean="0"/>
              <a:t>manchester</a:t>
            </a:r>
            <a:r>
              <a:rPr lang="en-US" dirty="0" smtClean="0"/>
              <a:t>-speak), aka “object property assertion axioms” (owl formal speak)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8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“classic” GO annotations in OWL: 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61377" cy="1863274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Proposed OWL interpretation</a:t>
            </a:r>
            <a:r>
              <a:rPr lang="en-US" dirty="0" smtClean="0"/>
              <a:t>: A molecular function annotation describes a single instance (</a:t>
            </a:r>
            <a:r>
              <a:rPr lang="en-US" b="1" dirty="0" smtClean="0"/>
              <a:t>individual</a:t>
            </a:r>
            <a:r>
              <a:rPr lang="en-US" dirty="0" smtClean="0"/>
              <a:t>) of an activity (the </a:t>
            </a:r>
            <a:r>
              <a:rPr lang="en-US" b="1" dirty="0" smtClean="0"/>
              <a:t>type</a:t>
            </a:r>
            <a:r>
              <a:rPr lang="en-US" dirty="0" smtClean="0"/>
              <a:t>), enabled by </a:t>
            </a:r>
            <a:r>
              <a:rPr lang="en-US" b="1" dirty="0" smtClean="0"/>
              <a:t>some</a:t>
            </a:r>
            <a:r>
              <a:rPr lang="en-US" dirty="0" smtClean="0"/>
              <a:t> instance of a gene product</a:t>
            </a:r>
          </a:p>
          <a:p>
            <a:pPr lvl="1"/>
            <a:r>
              <a:rPr lang="en-US" dirty="0" smtClean="0"/>
              <a:t>Note here gene products modeled as </a:t>
            </a:r>
            <a:r>
              <a:rPr lang="en-US" b="1" dirty="0" smtClean="0"/>
              <a:t>classes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150" y="4412723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gomfi-0000012345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GO:0004672, #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enabled_by</a:t>
            </a:r>
            <a:r>
              <a:rPr lang="en-US" dirty="0" smtClean="0"/>
              <a:t> some PR:P87654 #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81975" y="39509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35191" y="3950926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7108628" y="5233695"/>
            <a:ext cx="1409949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</a:t>
            </a:r>
            <a:r>
              <a:rPr lang="en-US" sz="1600" dirty="0" smtClean="0"/>
              <a:t>rotein kinase activity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7108628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1459" y="4771898"/>
            <a:ext cx="1692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GO:</a:t>
            </a:r>
            <a:r>
              <a:rPr lang="en-US" dirty="0" smtClean="0"/>
              <a:t>0004672 </a:t>
            </a:r>
            <a:endParaRPr lang="en-US" dirty="0" smtClean="0"/>
          </a:p>
          <a:p>
            <a:r>
              <a:rPr lang="en-US" dirty="0" smtClean="0"/>
              <a:t>c9: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0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“classic” GO annotations in OWL: 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61377" cy="2260933"/>
          </a:xfrm>
        </p:spPr>
        <p:txBody>
          <a:bodyPr/>
          <a:lstStyle/>
          <a:p>
            <a:r>
              <a:rPr lang="en-US" dirty="0" smtClean="0"/>
              <a:t>Classic cellular component annotation – </a:t>
            </a:r>
            <a:r>
              <a:rPr lang="en-US" smtClean="0"/>
              <a:t>some </a:t>
            </a:r>
            <a:r>
              <a:rPr lang="en-US" i="1" smtClean="0"/>
              <a:t>unspecified</a:t>
            </a:r>
            <a:r>
              <a:rPr lang="en-US" smtClean="0"/>
              <a:t> </a:t>
            </a:r>
            <a:r>
              <a:rPr lang="en-US" dirty="0" smtClean="0"/>
              <a:t>activity being executed in some material entity (CC)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150" y="4412723"/>
            <a:ext cx="30396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occurs_in some GO:0005829, 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enabled_by</a:t>
            </a:r>
            <a:r>
              <a:rPr lang="en-US" dirty="0" smtClean="0"/>
              <a:t> some PR:P87654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81975" y="39509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35191" y="3950926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1459" y="4771898"/>
            <a:ext cx="1692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GO:</a:t>
            </a:r>
            <a:r>
              <a:rPr lang="en-US" dirty="0" smtClean="0">
                <a:solidFill>
                  <a:srgbClr val="0000FF"/>
                </a:solidFill>
              </a:rPr>
              <a:t>0005829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9: 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136406" y="5451765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36582" y="5233695"/>
            <a:ext cx="1409949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36582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882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“classic” GO annotations in OWL: BP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71437" cy="2260933"/>
          </a:xfrm>
        </p:spPr>
        <p:txBody>
          <a:bodyPr/>
          <a:lstStyle/>
          <a:p>
            <a:r>
              <a:rPr lang="en-US" dirty="0" smtClean="0"/>
              <a:t>BP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43150" y="4412723"/>
            <a:ext cx="325164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3366FF"/>
                </a:solidFill>
              </a:rPr>
              <a:t>Individual: </a:t>
            </a:r>
            <a:r>
              <a:rPr lang="en-US" dirty="0" smtClean="0">
                <a:solidFill>
                  <a:srgbClr val="3366FF"/>
                </a:solidFill>
              </a:rPr>
              <a:t>gobp-0000000001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Types: </a:t>
            </a:r>
            <a:r>
              <a:rPr lang="en-US" dirty="0">
                <a:solidFill>
                  <a:srgbClr val="3366FF"/>
                </a:solidFill>
              </a:rPr>
              <a:t>GO:</a:t>
            </a:r>
            <a:r>
              <a:rPr lang="en-US" dirty="0" smtClean="0">
                <a:solidFill>
                  <a:srgbClr val="3366FF"/>
                </a:solidFill>
              </a:rPr>
              <a:t>0060070 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Facts: </a:t>
            </a:r>
            <a:r>
              <a:rPr lang="en-US" dirty="0" smtClean="0">
                <a:solidFill>
                  <a:srgbClr val="3366FF"/>
                </a:solidFill>
              </a:rPr>
              <a:t>part_of </a:t>
            </a:r>
            <a:r>
              <a:rPr lang="en-US" dirty="0">
                <a:solidFill>
                  <a:srgbClr val="3366FF"/>
                </a:solidFill>
              </a:rPr>
              <a:t>gobp-</a:t>
            </a:r>
            <a:r>
              <a:rPr lang="en-US" dirty="0" smtClean="0">
                <a:solidFill>
                  <a:srgbClr val="3366FF"/>
                </a:solidFill>
              </a:rPr>
              <a:t>0000000001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enabled_by</a:t>
            </a:r>
            <a:r>
              <a:rPr lang="en-US" dirty="0" smtClean="0"/>
              <a:t> </a:t>
            </a:r>
            <a:r>
              <a:rPr lang="en-US" b="1" dirty="0" smtClean="0"/>
              <a:t>some</a:t>
            </a:r>
            <a:r>
              <a:rPr lang="en-US" dirty="0" smtClean="0"/>
              <a:t> PR:P87654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81975" y="39509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35191" y="2539881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1459" y="4771898"/>
            <a:ext cx="1692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c2: P87654</a:t>
            </a:r>
          </a:p>
          <a:p>
            <a:r>
              <a:rPr lang="en-US" dirty="0" smtClean="0"/>
              <a:t>c5: GO:0060070</a:t>
            </a:r>
          </a:p>
          <a:p>
            <a:r>
              <a:rPr lang="en-US" dirty="0"/>
              <a:t>c</a:t>
            </a:r>
            <a:r>
              <a:rPr lang="en-US" dirty="0" smtClean="0"/>
              <a:t>9: 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736582" y="5233695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36582" y="3128423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0"/>
            <a:endCxn id="12" idx="2"/>
          </p:cNvCxnSpPr>
          <p:nvPr/>
        </p:nvCxnSpPr>
        <p:spPr>
          <a:xfrm flipV="1">
            <a:off x="7621165" y="3705668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5191" y="4135592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6698725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463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4764276" cy="1876102"/>
          </a:xfrm>
        </p:spPr>
        <p:txBody>
          <a:bodyPr>
            <a:normAutofit/>
          </a:bodyPr>
          <a:lstStyle/>
          <a:p>
            <a:r>
              <a:rPr lang="en-US" dirty="0" smtClean="0"/>
              <a:t>Simultaneous MF, BP, CC</a:t>
            </a:r>
          </a:p>
          <a:p>
            <a:pPr lvl="1"/>
            <a:r>
              <a:rPr lang="en-US" dirty="0" smtClean="0"/>
              <a:t>Formally stronger than 3 separate individuals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4378" y="4359267"/>
            <a:ext cx="325164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Individual: </a:t>
            </a:r>
            <a:r>
              <a:rPr lang="en-US" dirty="0" smtClean="0"/>
              <a:t>gobp-0000000001</a:t>
            </a:r>
          </a:p>
          <a:p>
            <a:r>
              <a:rPr lang="en-US" b="1" dirty="0" smtClean="0"/>
              <a:t>Types: </a:t>
            </a:r>
            <a:r>
              <a:rPr lang="en-US" dirty="0"/>
              <a:t>GO:</a:t>
            </a:r>
            <a:r>
              <a:rPr lang="en-US" dirty="0" smtClean="0"/>
              <a:t>0060070 #</a:t>
            </a:r>
            <a:endParaRPr lang="en-US" b="1" dirty="0" smtClean="0"/>
          </a:p>
          <a:p>
            <a:r>
              <a:rPr lang="en-US" b="1" dirty="0" smtClean="0"/>
              <a:t>Individual</a:t>
            </a:r>
            <a:r>
              <a:rPr lang="en-US" dirty="0" smtClean="0"/>
              <a:t>: gomf-0000012345</a:t>
            </a:r>
          </a:p>
          <a:p>
            <a:r>
              <a:rPr lang="en-US" b="1" dirty="0" smtClean="0"/>
              <a:t>Facts: </a:t>
            </a:r>
            <a:r>
              <a:rPr lang="en-US" dirty="0" smtClean="0"/>
              <a:t>part_of gobp-0000000001</a:t>
            </a:r>
            <a:endParaRPr lang="en-US" dirty="0" smtClean="0"/>
          </a:p>
          <a:p>
            <a:r>
              <a:rPr lang="en-US" b="1" dirty="0" smtClean="0"/>
              <a:t>Types</a:t>
            </a:r>
            <a:r>
              <a:rPr lang="en-US" dirty="0" smtClean="0"/>
              <a:t>: </a:t>
            </a:r>
            <a:r>
              <a:rPr lang="en-US" dirty="0"/>
              <a:t>GO:0004672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occurs_in </a:t>
            </a:r>
            <a:r>
              <a:rPr lang="en-US" b="1" dirty="0"/>
              <a:t>some</a:t>
            </a:r>
            <a:r>
              <a:rPr lang="en-US" dirty="0"/>
              <a:t> GO:0005829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enabled_by</a:t>
            </a:r>
            <a:r>
              <a:rPr lang="en-US" dirty="0" smtClean="0"/>
              <a:t> </a:t>
            </a:r>
            <a:r>
              <a:rPr lang="en-US" b="1" dirty="0" smtClean="0"/>
              <a:t>some</a:t>
            </a:r>
            <a:r>
              <a:rPr lang="en-US" dirty="0" smtClean="0"/>
              <a:t> PR:P87654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63203" y="389747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9125" y="4043391"/>
            <a:ext cx="57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GAF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02295" y="4771898"/>
            <a:ext cx="5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n/a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1607" y="2539881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5432998" y="5233695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32998" y="3128423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6" idx="0"/>
            <a:endCxn id="17" idx="2"/>
          </p:cNvCxnSpPr>
          <p:nvPr/>
        </p:nvCxnSpPr>
        <p:spPr>
          <a:xfrm flipV="1">
            <a:off x="6317581" y="3705668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31607" y="4135592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395141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7202164" y="5451764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86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individuals via triples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748" y="1453238"/>
            <a:ext cx="5303103" cy="2158311"/>
          </a:xfrm>
        </p:spPr>
        <p:txBody>
          <a:bodyPr/>
          <a:lstStyle/>
          <a:p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6684" y="2330612"/>
            <a:ext cx="32621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Individual: </a:t>
            </a:r>
            <a:r>
              <a:rPr lang="en-US" dirty="0"/>
              <a:t>gobp-0000000001</a:t>
            </a:r>
          </a:p>
          <a:p>
            <a:r>
              <a:rPr lang="en-US" b="1" dirty="0"/>
              <a:t>Types: </a:t>
            </a:r>
            <a:r>
              <a:rPr lang="en-US" dirty="0"/>
              <a:t>GO:0060070 #</a:t>
            </a:r>
            <a:endParaRPr lang="en-US" b="1" dirty="0"/>
          </a:p>
          <a:p>
            <a:r>
              <a:rPr lang="en-US" b="1" dirty="0"/>
              <a:t>Individual</a:t>
            </a:r>
            <a:r>
              <a:rPr lang="en-US" dirty="0"/>
              <a:t>: gomf-0000012345</a:t>
            </a:r>
          </a:p>
          <a:p>
            <a:r>
              <a:rPr lang="en-US" b="1" dirty="0"/>
              <a:t>Types</a:t>
            </a:r>
            <a:r>
              <a:rPr lang="en-US" dirty="0"/>
              <a:t>: GO:0004672 </a:t>
            </a:r>
          </a:p>
          <a:p>
            <a:r>
              <a:rPr lang="en-US" dirty="0"/>
              <a:t>  occurs_in some GO:</a:t>
            </a:r>
            <a:r>
              <a:rPr lang="en-US" dirty="0" smtClean="0"/>
              <a:t>0005829, 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enabled_by</a:t>
            </a:r>
            <a:r>
              <a:rPr lang="en-US" dirty="0"/>
              <a:t> some PR:P87654 </a:t>
            </a:r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Facts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required_for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gomf-0000012346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Individual</a:t>
            </a:r>
            <a:r>
              <a:rPr lang="en-US" dirty="0">
                <a:solidFill>
                  <a:srgbClr val="0000FF"/>
                </a:solidFill>
              </a:rPr>
              <a:t>: gomf-</a:t>
            </a:r>
            <a:r>
              <a:rPr lang="en-US" dirty="0" smtClean="0">
                <a:solidFill>
                  <a:srgbClr val="0000FF"/>
                </a:solidFill>
              </a:rPr>
              <a:t>0000012346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Types</a:t>
            </a:r>
            <a:r>
              <a:rPr lang="en-US" dirty="0">
                <a:solidFill>
                  <a:srgbClr val="0000FF"/>
                </a:solidFill>
              </a:rPr>
              <a:t>: GO</a:t>
            </a:r>
            <a:r>
              <a:rPr lang="en-US" dirty="0" smtClean="0">
                <a:solidFill>
                  <a:srgbClr val="0000FF"/>
                </a:solidFill>
              </a:rPr>
              <a:t>:0005515,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 occurs_in some GO:</a:t>
            </a:r>
            <a:r>
              <a:rPr lang="en-US" dirty="0" smtClean="0">
                <a:solidFill>
                  <a:srgbClr val="0000FF"/>
                </a:solidFill>
              </a:rPr>
              <a:t>0005829, 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dirty="0" err="1">
                <a:solidFill>
                  <a:srgbClr val="0000FF"/>
                </a:solidFill>
              </a:rPr>
              <a:t>enabled_by</a:t>
            </a:r>
            <a:r>
              <a:rPr lang="en-US" dirty="0">
                <a:solidFill>
                  <a:srgbClr val="0000FF"/>
                </a:solidFill>
              </a:rPr>
              <a:t> some </a:t>
            </a:r>
            <a:r>
              <a:rPr lang="en-US" dirty="0" smtClean="0">
                <a:solidFill>
                  <a:srgbClr val="0000FF"/>
                </a:solidFill>
              </a:rPr>
              <a:t>PR:Q01011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833" y="177556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OWL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31607" y="2539881"/>
            <a:ext cx="140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Visualization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432998" y="5233695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kinase activity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32998" y="3128423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anonical </a:t>
            </a:r>
            <a:r>
              <a:rPr lang="en-US" dirty="0" err="1" smtClean="0"/>
              <a:t>Wnt</a:t>
            </a:r>
            <a:r>
              <a:rPr lang="en-US" dirty="0"/>
              <a:t> </a:t>
            </a:r>
            <a:r>
              <a:rPr lang="en-US" dirty="0" smtClean="0"/>
              <a:t>signaling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0"/>
            <a:endCxn id="16" idx="2"/>
          </p:cNvCxnSpPr>
          <p:nvPr/>
        </p:nvCxnSpPr>
        <p:spPr>
          <a:xfrm flipV="1">
            <a:off x="6317581" y="3705668"/>
            <a:ext cx="0" cy="152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31607" y="4135592"/>
            <a:ext cx="41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395141" y="4771898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Gask3b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7202164" y="5451764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87196" y="6115738"/>
            <a:ext cx="1769166" cy="5772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rotein binding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849339" y="5653941"/>
            <a:ext cx="742832" cy="4617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Btrc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4656362" y="6333807"/>
            <a:ext cx="1007594" cy="359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cytosol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323435" y="5810939"/>
            <a:ext cx="1109563" cy="304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399266" y="5766130"/>
            <a:ext cx="1379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required_for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8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991</Words>
  <Application>Microsoft Macintosh PowerPoint</Application>
  <PresentationFormat>On-screen Show (4:3)</PresentationFormat>
  <Paragraphs>255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 OWL model of GO annotation</vt:lpstr>
      <vt:lpstr>Outline</vt:lpstr>
      <vt:lpstr>Elucidation</vt:lpstr>
      <vt:lpstr>OWL Basics</vt:lpstr>
      <vt:lpstr> “classic” GO annotations in OWL: MF</vt:lpstr>
      <vt:lpstr> “classic” GO annotations in OWL: CC</vt:lpstr>
      <vt:lpstr> “classic” GO annotations in OWL: BP</vt:lpstr>
      <vt:lpstr> Combining</vt:lpstr>
      <vt:lpstr>Connecting individuals via triples</vt:lpstr>
      <vt:lpstr>Class expressions</vt:lpstr>
      <vt:lpstr>Class expressions: any level of nesting</vt:lpstr>
      <vt:lpstr>Class expressions: anywhere you can have a class</vt:lpstr>
      <vt:lpstr>Class expression materialization</vt:lpstr>
      <vt:lpstr>Metadata</vt:lpstr>
      <vt:lpstr>Evidence , evolutionary</vt:lpstr>
      <vt:lpstr>Host-symbiont</vt:lpstr>
      <vt:lpstr>TODO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OWL model of GO annotation</dc:title>
  <dc:creator>Chris Mungall</dc:creator>
  <cp:lastModifiedBy>Chris Mungall</cp:lastModifiedBy>
  <cp:revision>68</cp:revision>
  <dcterms:created xsi:type="dcterms:W3CDTF">2014-01-15T19:25:36Z</dcterms:created>
  <dcterms:modified xsi:type="dcterms:W3CDTF">2014-01-16T03:30:38Z</dcterms:modified>
</cp:coreProperties>
</file>