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sldIdLst>
    <p:sldId id="256" r:id="rId6"/>
    <p:sldId id="266" r:id="rId7"/>
    <p:sldId id="268" r:id="rId8"/>
    <p:sldId id="269" r:id="rId9"/>
    <p:sldId id="258" r:id="rId10"/>
    <p:sldId id="257" r:id="rId11"/>
    <p:sldId id="259" r:id="rId12"/>
    <p:sldId id="264" r:id="rId13"/>
    <p:sldId id="265" r:id="rId14"/>
    <p:sldId id="263" r:id="rId15"/>
    <p:sldId id="272" r:id="rId16"/>
    <p:sldId id="260" r:id="rId17"/>
    <p:sldId id="261" r:id="rId18"/>
    <p:sldId id="262" r:id="rId19"/>
    <p:sldId id="275" r:id="rId20"/>
    <p:sldId id="270" r:id="rId21"/>
    <p:sldId id="274" r:id="rId22"/>
    <p:sldId id="271" r:id="rId23"/>
    <p:sldId id="27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648" y="72"/>
      </p:cViewPr>
      <p:guideLst>
        <p:guide orient="horz" pos="2160"/>
        <p:guide pos="2880"/>
      </p:guideLst>
    </p:cSldViewPr>
  </p:slideViewPr>
  <p:notesTextViewPr>
    <p:cViewPr>
      <p:scale>
        <a:sx n="1" d="1"/>
        <a:sy n="1" d="1"/>
      </p:scale>
      <p:origin x="0" y="0"/>
    </p:cViewPr>
  </p:notesTextViewPr>
  <p:sorterViewPr>
    <p:cViewPr>
      <p:scale>
        <a:sx n="100" d="100"/>
        <a:sy n="100" d="100"/>
      </p:scale>
      <p:origin x="0" y="-28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571D03D-D335-4867-A401-659B087B3DAA}" type="datetimeFigureOut">
              <a:rPr lang="en-US" smtClean="0"/>
              <a:t>9/8/2014</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CA385F58-4083-46B3-B954-9B6E4667CA86}"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71D03D-D335-4867-A401-659B087B3DAA}" type="datetimeFigureOut">
              <a:rPr lang="en-US" smtClean="0"/>
              <a:t>9/8/2014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85F58-4083-46B3-B954-9B6E4667CA8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71D03D-D335-4867-A401-659B087B3DAA}" type="datetimeFigureOut">
              <a:rPr lang="en-US" smtClean="0"/>
              <a:t>9/8/2014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85F58-4083-46B3-B954-9B6E4667CA8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71D03D-D335-4867-A401-659B087B3DAA}" type="datetimeFigureOut">
              <a:rPr lang="en-US" smtClean="0"/>
              <a:t>9/8/2014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85F58-4083-46B3-B954-9B6E4667CA8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571D03D-D335-4867-A401-659B087B3DAA}" type="datetimeFigureOut">
              <a:rPr lang="en-US" smtClean="0"/>
              <a:t>9/8/2014</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85F58-4083-46B3-B954-9B6E4667CA86}"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571D03D-D335-4867-A401-659B087B3DAA}" type="datetimeFigureOut">
              <a:rPr lang="en-US" smtClean="0"/>
              <a:t>9/8/2014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385F58-4083-46B3-B954-9B6E4667CA8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71D03D-D335-4867-A401-659B087B3DAA}" type="datetimeFigureOut">
              <a:rPr lang="en-US" smtClean="0"/>
              <a:t>9/8/2014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385F58-4083-46B3-B954-9B6E4667CA8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71D03D-D335-4867-A401-659B087B3DAA}" type="datetimeFigureOut">
              <a:rPr lang="en-US" smtClean="0"/>
              <a:t>9/8/2014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385F58-4083-46B3-B954-9B6E4667CA8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1571D03D-D335-4867-A401-659B087B3DAA}" type="datetimeFigureOut">
              <a:rPr lang="en-US" smtClean="0"/>
              <a:t>9/8/2014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385F58-4083-46B3-B954-9B6E4667CA8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571D03D-D335-4867-A401-659B087B3DAA}" type="datetimeFigureOut">
              <a:rPr lang="en-US" smtClean="0"/>
              <a:t>9/8/2014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385F58-4083-46B3-B954-9B6E4667CA86}"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1571D03D-D335-4867-A401-659B087B3DAA}" type="datetimeFigureOut">
              <a:rPr lang="en-US" smtClean="0"/>
              <a:t>9/8/2014</a:t>
            </a:fld>
            <a:endParaRPr lang="en-US"/>
          </a:p>
        </p:txBody>
      </p:sp>
      <p:sp>
        <p:nvSpPr>
          <p:cNvPr id="7" name="Slide Number Placeholder 6"/>
          <p:cNvSpPr>
            <a:spLocks noGrp="1"/>
          </p:cNvSpPr>
          <p:nvPr>
            <p:ph type="sldNum" sz="quarter" idx="12"/>
          </p:nvPr>
        </p:nvSpPr>
        <p:spPr/>
        <p:txBody>
          <a:bodyPr/>
          <a:lstStyle/>
          <a:p>
            <a:fld id="{CA385F58-4083-46B3-B954-9B6E4667CA86}"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1571D03D-D335-4867-A401-659B087B3DAA}" type="datetimeFigureOut">
              <a:rPr lang="en-US" smtClean="0"/>
              <a:t>9/8/2014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CA385F58-4083-46B3-B954-9B6E4667CA86}"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ncbi.nlm.nih.gov/medgen/2881#Term_Hierarchy"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www.ncbi.nlm.nih.gov/gtr/docs/advanced_search/#PGxA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human-phenotype-ontology.org/" TargetMode="External"/><Relationship Id="rId2" Type="http://schemas.openxmlformats.org/officeDocument/2006/relationships/hyperlink" Target="http://www.ncbi.nlm.nih.gov/medgen/?term=all%5bsb%5dAND+finding%5bsb%5d"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ncbi.nlm.nih.gov/projects/gtr_feedback/" TargetMode="External"/><Relationship Id="rId2" Type="http://schemas.openxmlformats.org/officeDocument/2006/relationships/hyperlink" Target="mailto:clinvar@ncbi.nlm.nih.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ncbi.nlm.nih.gov/clinvar/nomenclature/" TargetMode="External"/><Relationship Id="rId2" Type="http://schemas.openxmlformats.org/officeDocument/2006/relationships/hyperlink" Target="http://www.ncbi.nlm.nih.gov/medge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ftp://ftp.ncbi.nlm.nih.gov/pub/clinvar/ConceptID_history.txt" TargetMode="External"/><Relationship Id="rId2" Type="http://schemas.openxmlformats.org/officeDocument/2006/relationships/hyperlink" Target="http://www.nlm.nih.gov/research/uml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ncbi.nlm.nih.gov/medgen/docs/hel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orpha.net/" TargetMode="External"/><Relationship Id="rId2" Type="http://schemas.openxmlformats.org/officeDocument/2006/relationships/hyperlink" Target="http://omim.org/" TargetMode="External"/><Relationship Id="rId1" Type="http://schemas.openxmlformats.org/officeDocument/2006/relationships/slideLayout" Target="../slideLayouts/slideLayout2.xml"/><Relationship Id="rId4" Type="http://schemas.openxmlformats.org/officeDocument/2006/relationships/hyperlink" Target="http://www.ncbi.nlm.nih.gov/medgen?term=(((%22semantic%20type%20disease%20or%20syndrome%22%5bProperties%5d))%20OR%20%22semantic%20type%20congenital%20abnormality%22%5bProperties%5d)%20OR%20%22semantic%20type%20anatomical%20abnormality%22%5bProperties%5d"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orpha.net/consor/cgi-bin/Disease_Search.php?lng=EN&amp;type_list=disease&amp;data_id=15441&amp;Gene%20name%20or%20symbol=cystic-fibrosis-transmembrane-conductance-regulator--ATP-binding-cassette-sub-family-C--member-7----CFTR&amp;search=Disease_Search_Simple&amp;Disease_Disease_Search_diseaseGroup=cftr&amp;Disease_Disease_Search_diseaseType=Gen" TargetMode="External"/><Relationship Id="rId2" Type="http://schemas.openxmlformats.org/officeDocument/2006/relationships/hyperlink" Target="http://www.omim.org/entry/602421?search=cftr" TargetMode="External"/><Relationship Id="rId1" Type="http://schemas.openxmlformats.org/officeDocument/2006/relationships/slideLayout" Target="../slideLayouts/slideLayout2.xml"/><Relationship Id="rId4" Type="http://schemas.openxmlformats.org/officeDocument/2006/relationships/hyperlink" Target="http://www.ncbi.nlm.nih.gov/gene/1080#phenotypes"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Using </a:t>
            </a:r>
            <a:r>
              <a:rPr lang="en-US" dirty="0" err="1" smtClean="0"/>
              <a:t>MEdGen</a:t>
            </a:r>
            <a:r>
              <a:rPr lang="en-US" dirty="0" smtClean="0"/>
              <a:t> for ClinVar and GTR</a:t>
            </a:r>
            <a:endParaRPr lang="en-US" dirty="0"/>
          </a:p>
        </p:txBody>
      </p:sp>
      <p:sp>
        <p:nvSpPr>
          <p:cNvPr id="2" name="Title 1"/>
          <p:cNvSpPr>
            <a:spLocks noGrp="1"/>
          </p:cNvSpPr>
          <p:nvPr>
            <p:ph type="ctrTitle"/>
          </p:nvPr>
        </p:nvSpPr>
        <p:spPr/>
        <p:txBody>
          <a:bodyPr/>
          <a:lstStyle/>
          <a:p>
            <a:r>
              <a:rPr lang="en-US" sz="2400" dirty="0" smtClean="0"/>
              <a:t>Selecting condition and phenotype terms for submissions </a:t>
            </a:r>
            <a:endParaRPr lang="en-US" sz="2400" dirty="0"/>
          </a:p>
        </p:txBody>
      </p:sp>
      <p:pic>
        <p:nvPicPr>
          <p:cNvPr id="1028"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t="58617" r="22845" b="3502"/>
          <a:stretch/>
        </p:blipFill>
        <p:spPr bwMode="auto">
          <a:xfrm>
            <a:off x="6400800" y="6096000"/>
            <a:ext cx="2438400" cy="5336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238811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8531688" cy="6400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2173778" y="5638800"/>
            <a:ext cx="6608677" cy="923330"/>
          </a:xfrm>
          <a:prstGeom prst="rect">
            <a:avLst/>
          </a:prstGeom>
          <a:noFill/>
          <a:ln w="57150">
            <a:solidFill>
              <a:schemeClr val="accent3"/>
            </a:solidFill>
          </a:ln>
        </p:spPr>
        <p:txBody>
          <a:bodyPr wrap="square" rtlCol="0">
            <a:spAutoFit/>
          </a:bodyPr>
          <a:lstStyle/>
          <a:p>
            <a:r>
              <a:rPr lang="en-US" dirty="0" smtClean="0"/>
              <a:t>Gene integrates gene-disease relationships from multiple sources, and reports them in the phenotype section with links to those sources.</a:t>
            </a:r>
            <a:endParaRPr lang="en-US" dirty="0"/>
          </a:p>
        </p:txBody>
      </p:sp>
      <p:sp>
        <p:nvSpPr>
          <p:cNvPr id="4" name="TextBox 3"/>
          <p:cNvSpPr txBox="1"/>
          <p:nvPr/>
        </p:nvSpPr>
        <p:spPr>
          <a:xfrm>
            <a:off x="5181600" y="685800"/>
            <a:ext cx="3200400" cy="646331"/>
          </a:xfrm>
          <a:prstGeom prst="rect">
            <a:avLst/>
          </a:prstGeom>
          <a:noFill/>
          <a:ln w="57150">
            <a:solidFill>
              <a:schemeClr val="accent3"/>
            </a:solidFill>
          </a:ln>
        </p:spPr>
        <p:txBody>
          <a:bodyPr wrap="square" rtlCol="0">
            <a:spAutoFit/>
          </a:bodyPr>
          <a:lstStyle/>
          <a:p>
            <a:r>
              <a:rPr lang="en-US" sz="3600" dirty="0" smtClean="0"/>
              <a:t>NCBI Gene</a:t>
            </a:r>
            <a:endParaRPr lang="en-US" sz="3600" dirty="0"/>
          </a:p>
        </p:txBody>
      </p:sp>
    </p:spTree>
    <p:extLst>
      <p:ext uri="{BB962C8B-B14F-4D97-AF65-F5344CB8AC3E}">
        <p14:creationId xmlns:p14="http://schemas.microsoft.com/office/powerpoint/2010/main" val="14504278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to use A general term, </a:t>
            </a:r>
            <a:r>
              <a:rPr lang="en-US" sz="2700" i="1" dirty="0"/>
              <a:t>i.e.</a:t>
            </a:r>
            <a:r>
              <a:rPr lang="en-US" sz="2700" dirty="0"/>
              <a:t> one that applies to a family of </a:t>
            </a:r>
            <a:r>
              <a:rPr lang="en-US" sz="2700" dirty="0" smtClean="0"/>
              <a:t>conditions</a:t>
            </a:r>
            <a:endParaRPr lang="en-US" sz="2700" dirty="0"/>
          </a:p>
        </p:txBody>
      </p:sp>
      <p:sp>
        <p:nvSpPr>
          <p:cNvPr id="3" name="Content Placeholder 2"/>
          <p:cNvSpPr>
            <a:spLocks noGrp="1"/>
          </p:cNvSpPr>
          <p:nvPr>
            <p:ph idx="1"/>
          </p:nvPr>
        </p:nvSpPr>
        <p:spPr/>
        <p:txBody>
          <a:bodyPr>
            <a:normAutofit/>
          </a:bodyPr>
          <a:lstStyle/>
          <a:p>
            <a:r>
              <a:rPr lang="en-US" dirty="0" smtClean="0"/>
              <a:t>For GTR, select a general term if a test is relevant for a category of disorders, </a:t>
            </a:r>
            <a:r>
              <a:rPr lang="en-US" i="1" dirty="0" smtClean="0"/>
              <a:t>e.g.</a:t>
            </a:r>
            <a:r>
              <a:rPr lang="en-US" dirty="0" smtClean="0"/>
              <a:t> deafness or cardiomyopathy</a:t>
            </a:r>
          </a:p>
          <a:p>
            <a:pPr lvl="1"/>
            <a:r>
              <a:rPr lang="en-US" dirty="0" smtClean="0"/>
              <a:t> We encourage you to submit more than one condition for each test.  This can include specific ‘children’ of a parent term, such as conditions that are gene-specific.</a:t>
            </a:r>
          </a:p>
          <a:p>
            <a:r>
              <a:rPr lang="en-US" dirty="0" smtClean="0"/>
              <a:t>For ClinVar, select a general term when specificity is not possible, </a:t>
            </a:r>
            <a:r>
              <a:rPr lang="en-US" i="1" dirty="0" smtClean="0"/>
              <a:t>e.g.</a:t>
            </a:r>
            <a:r>
              <a:rPr lang="en-US" dirty="0" smtClean="0"/>
              <a:t> when you are a laboratory with limited phenotype information from a test requisition or when no gene-specific term is appropriate</a:t>
            </a:r>
          </a:p>
        </p:txBody>
      </p:sp>
    </p:spTree>
    <p:extLst>
      <p:ext uri="{BB962C8B-B14F-4D97-AF65-F5344CB8AC3E}">
        <p14:creationId xmlns:p14="http://schemas.microsoft.com/office/powerpoint/2010/main" val="42562689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60672" cy="1039427"/>
          </a:xfrm>
        </p:spPr>
        <p:txBody>
          <a:bodyPr>
            <a:normAutofit fontScale="90000"/>
          </a:bodyPr>
          <a:lstStyle/>
          <a:p>
            <a:r>
              <a:rPr lang="en-US" dirty="0" smtClean="0"/>
              <a:t>How to find A general term </a:t>
            </a:r>
            <a:r>
              <a:rPr lang="en-US" dirty="0"/>
              <a:t>, </a:t>
            </a:r>
            <a:r>
              <a:rPr lang="en-US" sz="2700" i="1" dirty="0"/>
              <a:t>i.e.</a:t>
            </a:r>
            <a:r>
              <a:rPr lang="en-US" sz="2700" dirty="0"/>
              <a:t> one that applies to a family of </a:t>
            </a:r>
            <a:r>
              <a:rPr lang="en-US" sz="2700" dirty="0" smtClean="0"/>
              <a:t>conditions</a:t>
            </a:r>
            <a:endParaRPr lang="en-US" sz="2700" dirty="0"/>
          </a:p>
        </p:txBody>
      </p:sp>
      <p:sp>
        <p:nvSpPr>
          <p:cNvPr id="3" name="Content Placeholder 2"/>
          <p:cNvSpPr>
            <a:spLocks noGrp="1"/>
          </p:cNvSpPr>
          <p:nvPr>
            <p:ph idx="1"/>
          </p:nvPr>
        </p:nvSpPr>
        <p:spPr/>
        <p:txBody>
          <a:bodyPr>
            <a:normAutofit fontScale="92500"/>
          </a:bodyPr>
          <a:lstStyle/>
          <a:p>
            <a:r>
              <a:rPr lang="en-US" dirty="0" smtClean="0"/>
              <a:t>GTR and ClinVar use the hierarchies represented in MedGen </a:t>
            </a:r>
            <a:r>
              <a:rPr lang="en-US" dirty="0"/>
              <a:t>(</a:t>
            </a:r>
            <a:r>
              <a:rPr lang="en-US" dirty="0" smtClean="0"/>
              <a:t>Term Hierarchy section)</a:t>
            </a:r>
          </a:p>
          <a:p>
            <a:r>
              <a:rPr lang="en-US" dirty="0" smtClean="0"/>
              <a:t>These relationships can be provided from UMLS (MedGen tab) , or curated by NCBI staff (GTR tab)</a:t>
            </a:r>
          </a:p>
          <a:p>
            <a:r>
              <a:rPr lang="en-US" dirty="0" smtClean="0"/>
              <a:t>MedGen is phasing in use of the relationships reported by </a:t>
            </a:r>
            <a:r>
              <a:rPr lang="en-US" dirty="0" err="1" smtClean="0"/>
              <a:t>Orphanet</a:t>
            </a:r>
            <a:endParaRPr lang="en-US" dirty="0" smtClean="0"/>
          </a:p>
          <a:p>
            <a:r>
              <a:rPr lang="en-US" dirty="0" smtClean="0"/>
              <a:t>Try several queries in MedGen and investigate the hierarchies to select your term</a:t>
            </a:r>
          </a:p>
          <a:p>
            <a:endParaRPr lang="en-US" dirty="0" smtClean="0"/>
          </a:p>
          <a:p>
            <a:pPr marL="114300" indent="0">
              <a:buNone/>
            </a:pPr>
            <a:endParaRPr lang="en-US" dirty="0" smtClean="0"/>
          </a:p>
          <a:p>
            <a:pPr marL="114300" indent="0">
              <a:buNone/>
            </a:pPr>
            <a:r>
              <a:rPr lang="en-US" sz="2200" dirty="0" smtClean="0">
                <a:hlinkClick r:id="rId2"/>
              </a:rPr>
              <a:t>http</a:t>
            </a:r>
            <a:r>
              <a:rPr lang="en-US" sz="2200" dirty="0">
                <a:hlinkClick r:id="rId2"/>
              </a:rPr>
              <a:t>://www.ncbi.nlm.nih.gov/medgen/2881#Term_Hierarchy</a:t>
            </a:r>
            <a:endParaRPr lang="en-US" sz="2200" dirty="0" smtClean="0"/>
          </a:p>
        </p:txBody>
      </p:sp>
    </p:spTree>
    <p:extLst>
      <p:ext uri="{BB962C8B-B14F-4D97-AF65-F5344CB8AC3E}">
        <p14:creationId xmlns:p14="http://schemas.microsoft.com/office/powerpoint/2010/main" val="27304192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60713"/>
            <a:ext cx="6619875" cy="65746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1981200" y="3733800"/>
            <a:ext cx="152400" cy="152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Arrow 2"/>
          <p:cNvSpPr/>
          <p:nvPr/>
        </p:nvSpPr>
        <p:spPr>
          <a:xfrm>
            <a:off x="533400" y="3567684"/>
            <a:ext cx="13716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Click to expand</a:t>
            </a:r>
            <a:endParaRPr lang="en-US" sz="1000" dirty="0"/>
          </a:p>
        </p:txBody>
      </p:sp>
      <p:sp>
        <p:nvSpPr>
          <p:cNvPr id="4" name="TextBox 3"/>
          <p:cNvSpPr txBox="1"/>
          <p:nvPr/>
        </p:nvSpPr>
        <p:spPr>
          <a:xfrm>
            <a:off x="6993948" y="1772483"/>
            <a:ext cx="2066925" cy="4247317"/>
          </a:xfrm>
          <a:prstGeom prst="rect">
            <a:avLst/>
          </a:prstGeom>
          <a:noFill/>
        </p:spPr>
        <p:txBody>
          <a:bodyPr wrap="square" rtlCol="0">
            <a:spAutoFit/>
          </a:bodyPr>
          <a:lstStyle/>
          <a:p>
            <a:r>
              <a:rPr lang="en-US" dirty="0" smtClean="0"/>
              <a:t>If you want to restrict to familial conditions, select </a:t>
            </a:r>
          </a:p>
          <a:p>
            <a:r>
              <a:rPr lang="en-US" dirty="0" smtClean="0"/>
              <a:t>Primary familial hypertrophic cardiomyopathy</a:t>
            </a:r>
          </a:p>
          <a:p>
            <a:endParaRPr lang="en-US" dirty="0"/>
          </a:p>
          <a:p>
            <a:r>
              <a:rPr lang="en-US" dirty="0" smtClean="0"/>
              <a:t>If you want to review, click on Primary familial hypertrophic cardiomyopathy to evaluate those details</a:t>
            </a:r>
          </a:p>
        </p:txBody>
      </p:sp>
      <p:sp>
        <p:nvSpPr>
          <p:cNvPr id="5" name="TextBox 4"/>
          <p:cNvSpPr txBox="1"/>
          <p:nvPr/>
        </p:nvSpPr>
        <p:spPr>
          <a:xfrm>
            <a:off x="7162800" y="152400"/>
            <a:ext cx="1752600" cy="1200329"/>
          </a:xfrm>
          <a:prstGeom prst="rect">
            <a:avLst/>
          </a:prstGeom>
          <a:noFill/>
        </p:spPr>
        <p:txBody>
          <a:bodyPr wrap="square" rtlCol="0">
            <a:spAutoFit/>
          </a:bodyPr>
          <a:lstStyle/>
          <a:p>
            <a:r>
              <a:rPr lang="en-US" b="1" dirty="0" smtClean="0"/>
              <a:t>MedGen tab in the Term Hierarchy section</a:t>
            </a:r>
            <a:endParaRPr lang="en-US" b="1" dirty="0"/>
          </a:p>
        </p:txBody>
      </p:sp>
    </p:spTree>
    <p:extLst>
      <p:ext uri="{BB962C8B-B14F-4D97-AF65-F5344CB8AC3E}">
        <p14:creationId xmlns:p14="http://schemas.microsoft.com/office/powerpoint/2010/main" val="19552832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2059" y="228600"/>
            <a:ext cx="5459541" cy="6477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280587" y="316468"/>
            <a:ext cx="2767413" cy="646331"/>
          </a:xfrm>
          <a:prstGeom prst="rect">
            <a:avLst/>
          </a:prstGeom>
          <a:noFill/>
        </p:spPr>
        <p:txBody>
          <a:bodyPr wrap="square" rtlCol="0">
            <a:spAutoFit/>
          </a:bodyPr>
          <a:lstStyle/>
          <a:p>
            <a:r>
              <a:rPr lang="en-US" b="1" dirty="0" smtClean="0"/>
              <a:t>GTR tab in the Term Hierarchy section</a:t>
            </a:r>
            <a:endParaRPr lang="en-US" b="1" dirty="0"/>
          </a:p>
        </p:txBody>
      </p:sp>
      <p:sp>
        <p:nvSpPr>
          <p:cNvPr id="4" name="Right Arrow 3"/>
          <p:cNvSpPr/>
          <p:nvPr/>
        </p:nvSpPr>
        <p:spPr>
          <a:xfrm>
            <a:off x="2160459" y="1752600"/>
            <a:ext cx="13716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Click to expand</a:t>
            </a:r>
            <a:endParaRPr lang="en-US" sz="1000" dirty="0"/>
          </a:p>
        </p:txBody>
      </p:sp>
      <p:sp>
        <p:nvSpPr>
          <p:cNvPr id="3" name="TextBox 2"/>
          <p:cNvSpPr txBox="1"/>
          <p:nvPr/>
        </p:nvSpPr>
        <p:spPr>
          <a:xfrm>
            <a:off x="609600" y="5181600"/>
            <a:ext cx="2438400" cy="1200329"/>
          </a:xfrm>
          <a:prstGeom prst="rect">
            <a:avLst/>
          </a:prstGeom>
          <a:noFill/>
        </p:spPr>
        <p:txBody>
          <a:bodyPr wrap="square" rtlCol="0">
            <a:spAutoFit/>
          </a:bodyPr>
          <a:lstStyle/>
          <a:p>
            <a:r>
              <a:rPr lang="en-US" dirty="0" smtClean="0"/>
              <a:t>Note there are several groupings available under Term Hierarchy</a:t>
            </a:r>
            <a:endParaRPr lang="en-US" dirty="0"/>
          </a:p>
        </p:txBody>
      </p:sp>
      <p:sp>
        <p:nvSpPr>
          <p:cNvPr id="5" name="TextBox 4"/>
          <p:cNvSpPr txBox="1"/>
          <p:nvPr/>
        </p:nvSpPr>
        <p:spPr>
          <a:xfrm>
            <a:off x="600891" y="2589937"/>
            <a:ext cx="2192559" cy="1754326"/>
          </a:xfrm>
          <a:prstGeom prst="rect">
            <a:avLst/>
          </a:prstGeom>
          <a:noFill/>
        </p:spPr>
        <p:txBody>
          <a:bodyPr wrap="square" rtlCol="0">
            <a:spAutoFit/>
          </a:bodyPr>
          <a:lstStyle/>
          <a:p>
            <a:r>
              <a:rPr lang="en-US" dirty="0" smtClean="0"/>
              <a:t>Use the Clinical features hierarchies to explore other conditions with the same feature</a:t>
            </a:r>
            <a:endParaRPr lang="en-US" dirty="0"/>
          </a:p>
        </p:txBody>
      </p:sp>
    </p:spTree>
    <p:extLst>
      <p:ext uri="{BB962C8B-B14F-4D97-AF65-F5344CB8AC3E}">
        <p14:creationId xmlns:p14="http://schemas.microsoft.com/office/powerpoint/2010/main" val="41228594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60672" cy="1039427"/>
          </a:xfrm>
        </p:spPr>
        <p:txBody>
          <a:bodyPr>
            <a:normAutofit fontScale="90000"/>
          </a:bodyPr>
          <a:lstStyle/>
          <a:p>
            <a:r>
              <a:rPr lang="en-US" dirty="0" smtClean="0"/>
              <a:t>How to find pharmacogenetic response terms</a:t>
            </a:r>
            <a:endParaRPr lang="en-US" sz="2700" dirty="0"/>
          </a:p>
        </p:txBody>
      </p:sp>
      <p:sp>
        <p:nvSpPr>
          <p:cNvPr id="3" name="Content Placeholder 2"/>
          <p:cNvSpPr>
            <a:spLocks noGrp="1"/>
          </p:cNvSpPr>
          <p:nvPr>
            <p:ph idx="1"/>
          </p:nvPr>
        </p:nvSpPr>
        <p:spPr/>
        <p:txBody>
          <a:bodyPr>
            <a:normAutofit fontScale="70000" lnSpcReduction="20000"/>
          </a:bodyPr>
          <a:lstStyle/>
          <a:p>
            <a:r>
              <a:rPr lang="en-US" dirty="0" smtClean="0"/>
              <a:t>MedGen includes terms for pharmacogenetic responses that are generally in the format </a:t>
            </a:r>
            <a:r>
              <a:rPr lang="en-US" dirty="0"/>
              <a:t>[generic drug name][response] </a:t>
            </a:r>
            <a:r>
              <a:rPr lang="en-US" dirty="0" smtClean="0"/>
              <a:t>or [</a:t>
            </a:r>
            <a:r>
              <a:rPr lang="en-US" dirty="0"/>
              <a:t>drug class][response</a:t>
            </a:r>
            <a:r>
              <a:rPr lang="en-US" dirty="0" smtClean="0"/>
              <a:t>]. </a:t>
            </a:r>
          </a:p>
          <a:p>
            <a:r>
              <a:rPr lang="en-US" dirty="0"/>
              <a:t>Immune-mediated adverse drug reactions are structured as [Generic drug name] [‘hypersensitivity’] </a:t>
            </a:r>
            <a:endParaRPr lang="en-US" dirty="0" smtClean="0"/>
          </a:p>
          <a:p>
            <a:r>
              <a:rPr lang="en-US" dirty="0" smtClean="0"/>
              <a:t>Additional terms from OMIM are included, which generally do not have a structured format.</a:t>
            </a:r>
          </a:p>
          <a:p>
            <a:r>
              <a:rPr lang="en-US" dirty="0" smtClean="0"/>
              <a:t>Use the Advanced test search feature in GTR to review available pharmacogenetic response terms more efficiently. See Help link below.</a:t>
            </a:r>
          </a:p>
          <a:p>
            <a:r>
              <a:rPr lang="en-US" dirty="0" smtClean="0"/>
              <a:t>GTR submitters should select one or more pharmacogenetic response terms as the indication/phenotype for pharmacogenetic tests (</a:t>
            </a:r>
            <a:r>
              <a:rPr lang="en-US" i="1" dirty="0" smtClean="0"/>
              <a:t>e.g</a:t>
            </a:r>
            <a:r>
              <a:rPr lang="en-US" dirty="0" smtClean="0"/>
              <a:t>., ‘Amitriptyline response’), rather than the indication for use of the drug (</a:t>
            </a:r>
            <a:r>
              <a:rPr lang="en-US" i="1" dirty="0" smtClean="0"/>
              <a:t>e.g</a:t>
            </a:r>
            <a:r>
              <a:rPr lang="en-US" dirty="0" smtClean="0"/>
              <a:t>. a medication to treat ‘Depression’).</a:t>
            </a:r>
          </a:p>
          <a:p>
            <a:endParaRPr lang="en-US" dirty="0" smtClean="0"/>
          </a:p>
          <a:p>
            <a:endParaRPr lang="en-US" dirty="0" smtClean="0"/>
          </a:p>
          <a:p>
            <a:pPr marL="114300" indent="0">
              <a:buNone/>
            </a:pPr>
            <a:endParaRPr lang="en-US" dirty="0" smtClean="0"/>
          </a:p>
          <a:p>
            <a:pPr marL="114300" indent="0">
              <a:buNone/>
            </a:pPr>
            <a:r>
              <a:rPr lang="en-US" dirty="0">
                <a:hlinkClick r:id="rId2"/>
              </a:rPr>
              <a:t>http://www.ncbi.nlm.nih.gov/gtr/docs/advanced_search/#</a:t>
            </a:r>
            <a:r>
              <a:rPr lang="en-US" dirty="0" smtClean="0">
                <a:hlinkClick r:id="rId2"/>
              </a:rPr>
              <a:t>PGxAS</a:t>
            </a:r>
            <a:r>
              <a:rPr lang="en-US" dirty="0" smtClean="0"/>
              <a:t> </a:t>
            </a:r>
          </a:p>
        </p:txBody>
      </p:sp>
    </p:spTree>
    <p:extLst>
      <p:ext uri="{BB962C8B-B14F-4D97-AF65-F5344CB8AC3E}">
        <p14:creationId xmlns:p14="http://schemas.microsoft.com/office/powerpoint/2010/main" val="22064873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observed phenotypes in a case or </a:t>
            </a:r>
            <a:r>
              <a:rPr lang="en-US" dirty="0" smtClean="0"/>
              <a:t>study (</a:t>
            </a:r>
            <a:r>
              <a:rPr lang="en-US" dirty="0" err="1" smtClean="0"/>
              <a:t>ClinVAr</a:t>
            </a:r>
            <a:r>
              <a:rPr lang="en-US" dirty="0" smtClean="0"/>
              <a:t> only)</a:t>
            </a:r>
            <a:endParaRPr lang="en-US" dirty="0"/>
          </a:p>
        </p:txBody>
      </p:sp>
      <p:sp>
        <p:nvSpPr>
          <p:cNvPr id="3" name="Content Placeholder 2"/>
          <p:cNvSpPr>
            <a:spLocks noGrp="1"/>
          </p:cNvSpPr>
          <p:nvPr>
            <p:ph idx="1"/>
          </p:nvPr>
        </p:nvSpPr>
        <p:spPr/>
        <p:txBody>
          <a:bodyPr>
            <a:normAutofit/>
          </a:bodyPr>
          <a:lstStyle/>
          <a:p>
            <a:r>
              <a:rPr lang="en-US" dirty="0" smtClean="0"/>
              <a:t>Term(s) described as </a:t>
            </a:r>
            <a:r>
              <a:rPr lang="en-US" dirty="0" smtClean="0">
                <a:hlinkClick r:id="rId2"/>
              </a:rPr>
              <a:t>findings</a:t>
            </a:r>
            <a:r>
              <a:rPr lang="en-US" dirty="0" smtClean="0"/>
              <a:t> in UMLS/MedGen</a:t>
            </a:r>
          </a:p>
          <a:p>
            <a:r>
              <a:rPr lang="en-US" dirty="0" smtClean="0"/>
              <a:t>Term(s) from phenotype ontologies such as </a:t>
            </a:r>
            <a:r>
              <a:rPr lang="en-US" dirty="0" smtClean="0">
                <a:hlinkClick r:id="rId3"/>
              </a:rPr>
              <a:t>HPO</a:t>
            </a:r>
            <a:endParaRPr lang="en-US" dirty="0"/>
          </a:p>
          <a:p>
            <a:pPr marL="114300" indent="0">
              <a:buNone/>
            </a:pPr>
            <a:endParaRPr lang="en-US" dirty="0" smtClean="0"/>
          </a:p>
          <a:p>
            <a:pPr marL="114300" indent="0">
              <a:buNone/>
            </a:pPr>
            <a:r>
              <a:rPr lang="en-US" dirty="0" smtClean="0"/>
              <a:t>To support aggregation of data from multiple submitters, ClinVar strongly encourages use of terms from a defined ontology. These data should be submitted as Clinical features, will be displayed in the Evidence tab on the web page, and reported as </a:t>
            </a:r>
            <a:r>
              <a:rPr lang="en-US" dirty="0" err="1" smtClean="0"/>
              <a:t>TraitSets</a:t>
            </a:r>
            <a:r>
              <a:rPr lang="en-US" dirty="0" smtClean="0"/>
              <a:t> in the </a:t>
            </a:r>
            <a:r>
              <a:rPr lang="en-US" dirty="0" err="1" smtClean="0"/>
              <a:t>ObservedIn</a:t>
            </a:r>
            <a:r>
              <a:rPr lang="en-US" smtClean="0"/>
              <a:t> element of the XML report.</a:t>
            </a:r>
            <a:endParaRPr lang="en-US" dirty="0" smtClean="0"/>
          </a:p>
        </p:txBody>
      </p:sp>
    </p:spTree>
    <p:extLst>
      <p:ext uri="{BB962C8B-B14F-4D97-AF65-F5344CB8AC3E}">
        <p14:creationId xmlns:p14="http://schemas.microsoft.com/office/powerpoint/2010/main" val="35091415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How should phenotype be submitted if the interpretation of clinical significance is ‘Benign’? (clinvar only)</a:t>
            </a:r>
            <a:endParaRPr lang="en-US" sz="2400" dirty="0"/>
          </a:p>
        </p:txBody>
      </p:sp>
      <p:sp>
        <p:nvSpPr>
          <p:cNvPr id="3" name="Content Placeholder 2"/>
          <p:cNvSpPr>
            <a:spLocks noGrp="1"/>
          </p:cNvSpPr>
          <p:nvPr>
            <p:ph idx="1"/>
          </p:nvPr>
        </p:nvSpPr>
        <p:spPr>
          <a:xfrm>
            <a:off x="457200" y="2286000"/>
            <a:ext cx="8229600" cy="3048000"/>
          </a:xfrm>
        </p:spPr>
        <p:txBody>
          <a:bodyPr/>
          <a:lstStyle/>
          <a:p>
            <a:r>
              <a:rPr lang="en-US" dirty="0" smtClean="0"/>
              <a:t>Use a general or specific disease term/identifier if an assertion is being made that a variant is benign in a limited context</a:t>
            </a:r>
          </a:p>
          <a:p>
            <a:r>
              <a:rPr lang="en-US" dirty="0" smtClean="0"/>
              <a:t>Use ‘not specified’ in the ‘Phenotype description/Preferred phenotype name’ column if an assertion is being made that a variant is benign in any context</a:t>
            </a:r>
          </a:p>
          <a:p>
            <a:endParaRPr lang="en-US" dirty="0"/>
          </a:p>
        </p:txBody>
      </p:sp>
    </p:spTree>
    <p:extLst>
      <p:ext uri="{BB962C8B-B14F-4D97-AF65-F5344CB8AC3E}">
        <p14:creationId xmlns:p14="http://schemas.microsoft.com/office/powerpoint/2010/main" val="187206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Terms to represent Indications for a test</a:t>
            </a:r>
            <a:endParaRPr lang="en-US" dirty="0"/>
          </a:p>
        </p:txBody>
      </p:sp>
      <p:sp>
        <p:nvSpPr>
          <p:cNvPr id="3" name="Content Placeholder 2"/>
          <p:cNvSpPr>
            <a:spLocks noGrp="1"/>
          </p:cNvSpPr>
          <p:nvPr>
            <p:ph idx="1"/>
          </p:nvPr>
        </p:nvSpPr>
        <p:spPr/>
        <p:txBody>
          <a:bodyPr>
            <a:normAutofit lnSpcReduction="10000"/>
          </a:bodyPr>
          <a:lstStyle/>
          <a:p>
            <a:r>
              <a:rPr lang="en-US" dirty="0" smtClean="0"/>
              <a:t>GTR</a:t>
            </a:r>
          </a:p>
          <a:p>
            <a:pPr lvl="1"/>
            <a:r>
              <a:rPr lang="en-US" dirty="0" smtClean="0"/>
              <a:t>the choice is one of specificity</a:t>
            </a:r>
          </a:p>
          <a:p>
            <a:pPr lvl="2"/>
            <a:r>
              <a:rPr lang="en-US" dirty="0" smtClean="0"/>
              <a:t>Term for a single gene</a:t>
            </a:r>
          </a:p>
          <a:p>
            <a:pPr lvl="2"/>
            <a:r>
              <a:rPr lang="en-US" dirty="0" smtClean="0"/>
              <a:t>Term for a category of disorders</a:t>
            </a:r>
          </a:p>
          <a:p>
            <a:r>
              <a:rPr lang="en-US" dirty="0" smtClean="0"/>
              <a:t>ClinVar</a:t>
            </a:r>
          </a:p>
          <a:p>
            <a:pPr lvl="1"/>
            <a:r>
              <a:rPr lang="en-US" dirty="0" smtClean="0"/>
              <a:t>An indirect representation of the condition or phenotype that may be related to the variant</a:t>
            </a:r>
          </a:p>
          <a:p>
            <a:pPr lvl="1"/>
            <a:r>
              <a:rPr lang="en-US" dirty="0"/>
              <a:t>To be used only by submitters from testing </a:t>
            </a:r>
            <a:r>
              <a:rPr lang="en-US" dirty="0" smtClean="0"/>
              <a:t>laboratories</a:t>
            </a:r>
          </a:p>
          <a:p>
            <a:pPr lvl="1"/>
            <a:r>
              <a:rPr lang="en-US" dirty="0" smtClean="0"/>
              <a:t>Submitted separately so as not to suggest that the [set of] case[s] with the variant actually had the reported phenotype</a:t>
            </a:r>
          </a:p>
          <a:p>
            <a:pPr lvl="1"/>
            <a:r>
              <a:rPr lang="en-US" dirty="0" smtClean="0"/>
              <a:t>In addition to names of conditions or phenotypes, may also be terms such as ‘family history’</a:t>
            </a:r>
            <a:endParaRPr lang="en-US" dirty="0"/>
          </a:p>
        </p:txBody>
      </p:sp>
    </p:spTree>
    <p:extLst>
      <p:ext uri="{BB962C8B-B14F-4D97-AF65-F5344CB8AC3E}">
        <p14:creationId xmlns:p14="http://schemas.microsoft.com/office/powerpoint/2010/main" val="12990121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There are multiple types of phenotypic information that can be represented, based on specificity</a:t>
            </a:r>
          </a:p>
          <a:p>
            <a:pPr lvl="1"/>
            <a:r>
              <a:rPr lang="en-US" dirty="0" smtClean="0"/>
              <a:t>Group of related disorders</a:t>
            </a:r>
          </a:p>
          <a:p>
            <a:pPr lvl="1"/>
            <a:r>
              <a:rPr lang="en-US" dirty="0" smtClean="0"/>
              <a:t>Gene-specific subtype</a:t>
            </a:r>
          </a:p>
          <a:p>
            <a:pPr lvl="1"/>
            <a:r>
              <a:rPr lang="en-US" dirty="0" smtClean="0"/>
              <a:t>Observed phenotype or clinical feature</a:t>
            </a:r>
          </a:p>
          <a:p>
            <a:pPr lvl="1"/>
            <a:r>
              <a:rPr lang="en-US" dirty="0" smtClean="0"/>
              <a:t>Indication</a:t>
            </a:r>
          </a:p>
          <a:p>
            <a:r>
              <a:rPr lang="en-US" dirty="0" smtClean="0"/>
              <a:t>Select the one that best represents what describes the scope of your test (GTR) or the disease for which an interpretation of clinical significance is being submitted (ClinVar) or observed phenotypes (ClinVar)</a:t>
            </a:r>
          </a:p>
          <a:p>
            <a:r>
              <a:rPr lang="en-US" dirty="0" smtClean="0"/>
              <a:t>If you have any question, or suggestion for improvement or correction, please contact staff at ClinVar or GTR</a:t>
            </a:r>
          </a:p>
          <a:p>
            <a:pPr lvl="1"/>
            <a:r>
              <a:rPr lang="en-US" dirty="0" smtClean="0">
                <a:hlinkClick r:id="rId2"/>
              </a:rPr>
              <a:t>clinvar@ncbi.nlm.nih.gov</a:t>
            </a:r>
            <a:endParaRPr lang="en-US" dirty="0" smtClean="0"/>
          </a:p>
          <a:p>
            <a:pPr lvl="1"/>
            <a:r>
              <a:rPr lang="en-US" dirty="0">
                <a:hlinkClick r:id="rId3"/>
              </a:rPr>
              <a:t>http://</a:t>
            </a:r>
            <a:r>
              <a:rPr lang="en-US" dirty="0" smtClean="0">
                <a:hlinkClick r:id="rId3"/>
              </a:rPr>
              <a:t>www.ncbi.nlm.nih.gov/projects/gtr_feedback/</a:t>
            </a:r>
            <a:endParaRPr lang="en-US" dirty="0" smtClean="0"/>
          </a:p>
        </p:txBody>
      </p:sp>
    </p:spTree>
    <p:extLst>
      <p:ext uri="{BB962C8B-B14F-4D97-AF65-F5344CB8AC3E}">
        <p14:creationId xmlns:p14="http://schemas.microsoft.com/office/powerpoint/2010/main" val="1428707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ClinVar and GTR frequently receive questions about how to select values that represent medical conditions or observed phenotypes in order to submits those values to the databases</a:t>
            </a:r>
          </a:p>
          <a:p>
            <a:r>
              <a:rPr lang="en-US" dirty="0" smtClean="0"/>
              <a:t>There is no simple answer, because submitters often want to represent phenotypes with different specificity, or submitters have different levels of access to clinical information</a:t>
            </a:r>
          </a:p>
          <a:p>
            <a:r>
              <a:rPr lang="en-US" dirty="0" smtClean="0"/>
              <a:t>Use of standardized terms and identifiers is </a:t>
            </a:r>
            <a:r>
              <a:rPr lang="en-US" b="1" i="1" dirty="0" smtClean="0"/>
              <a:t>strongly encouraged</a:t>
            </a:r>
          </a:p>
          <a:p>
            <a:r>
              <a:rPr lang="en-US" dirty="0" smtClean="0"/>
              <a:t>NCBI developed MedGen (</a:t>
            </a:r>
            <a:r>
              <a:rPr lang="en-US" dirty="0" smtClean="0">
                <a:hlinkClick r:id="rId2"/>
              </a:rPr>
              <a:t>http://www.ncbi.nlm.nih.gov/medgen/</a:t>
            </a:r>
            <a:r>
              <a:rPr lang="en-US" dirty="0" smtClean="0"/>
              <a:t>) to organize medical genetic information, including terms and their relationships, with stable identifiers termed concept unique identifiers (CUI)</a:t>
            </a:r>
          </a:p>
          <a:p>
            <a:r>
              <a:rPr lang="en-US" dirty="0" smtClean="0"/>
              <a:t>When multiple authorities contribute terms to the same CUI, ClinVar/GTR/MedGen chose the default as </a:t>
            </a:r>
            <a:r>
              <a:rPr lang="en-US" smtClean="0"/>
              <a:t>summarized here</a:t>
            </a:r>
            <a:r>
              <a:rPr lang="en-US"/>
              <a:t> (</a:t>
            </a:r>
            <a:r>
              <a:rPr lang="en-US">
                <a:hlinkClick r:id="rId3"/>
              </a:rPr>
              <a:t>http://www.ncbi.nlm.nih.gov/clinvar/nomenclature</a:t>
            </a:r>
            <a:r>
              <a:rPr lang="en-US" smtClean="0">
                <a:hlinkClick r:id="rId3"/>
              </a:rPr>
              <a:t>/</a:t>
            </a:r>
            <a:r>
              <a:rPr lang="en-US" smtClean="0"/>
              <a:t>)</a:t>
            </a:r>
          </a:p>
          <a:p>
            <a:pPr marL="114300" indent="0">
              <a:buNone/>
            </a:pPr>
            <a:endParaRPr lang="en-US" smtClean="0"/>
          </a:p>
        </p:txBody>
      </p:sp>
    </p:spTree>
    <p:extLst>
      <p:ext uri="{BB962C8B-B14F-4D97-AF65-F5344CB8AC3E}">
        <p14:creationId xmlns:p14="http://schemas.microsoft.com/office/powerpoint/2010/main" val="18488067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Background</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Representation in MedGen is based on the data model of </a:t>
            </a:r>
            <a:r>
              <a:rPr lang="en-US" dirty="0" smtClean="0">
                <a:hlinkClick r:id="rId2"/>
              </a:rPr>
              <a:t>UMLS</a:t>
            </a:r>
            <a:endParaRPr lang="en-US" dirty="0" smtClean="0"/>
          </a:p>
          <a:p>
            <a:pPr lvl="1"/>
            <a:r>
              <a:rPr lang="en-US" dirty="0" smtClean="0"/>
              <a:t>Each term from each source is assigned a unique identifier</a:t>
            </a:r>
          </a:p>
          <a:p>
            <a:pPr lvl="1"/>
            <a:r>
              <a:rPr lang="en-US" dirty="0" smtClean="0"/>
              <a:t>Related terms from one or more sources are grouped into concepts and assigned a </a:t>
            </a:r>
            <a:r>
              <a:rPr lang="en-US" b="1" dirty="0" smtClean="0"/>
              <a:t>c</a:t>
            </a:r>
            <a:r>
              <a:rPr lang="en-US" dirty="0" smtClean="0"/>
              <a:t>oncept </a:t>
            </a:r>
            <a:r>
              <a:rPr lang="en-US" b="1" dirty="0" smtClean="0"/>
              <a:t>u</a:t>
            </a:r>
            <a:r>
              <a:rPr lang="en-US" dirty="0" smtClean="0"/>
              <a:t>nique </a:t>
            </a:r>
            <a:r>
              <a:rPr lang="en-US" b="1" dirty="0" smtClean="0"/>
              <a:t>i</a:t>
            </a:r>
            <a:r>
              <a:rPr lang="en-US" dirty="0" smtClean="0"/>
              <a:t>dentifier or CUI</a:t>
            </a:r>
          </a:p>
          <a:p>
            <a:pPr lvl="1"/>
            <a:r>
              <a:rPr lang="en-US" dirty="0" smtClean="0"/>
              <a:t>Concepts are organized into what are termed semantic types, so that terms that may be used both for a clinical feature (</a:t>
            </a:r>
            <a:r>
              <a:rPr lang="en-US" i="1" dirty="0" smtClean="0"/>
              <a:t>e.g.</a:t>
            </a:r>
            <a:r>
              <a:rPr lang="en-US" dirty="0" smtClean="0"/>
              <a:t> finding) and for a disorder name (</a:t>
            </a:r>
            <a:r>
              <a:rPr lang="en-US" i="1" dirty="0" smtClean="0"/>
              <a:t>e.g.</a:t>
            </a:r>
            <a:r>
              <a:rPr lang="en-US" dirty="0" smtClean="0"/>
              <a:t> disease or syndrome) can be differentiated</a:t>
            </a:r>
          </a:p>
          <a:p>
            <a:pPr lvl="1"/>
            <a:r>
              <a:rPr lang="en-US" dirty="0" smtClean="0"/>
              <a:t>Multiple types of relationships among concepts are represented, including parent-child, sibling, manifestation of</a:t>
            </a:r>
          </a:p>
          <a:p>
            <a:r>
              <a:rPr lang="en-US" dirty="0" smtClean="0"/>
              <a:t>MedGen includes terms not in the UMLS, to support data flows for GTR and ClinVar</a:t>
            </a:r>
          </a:p>
          <a:p>
            <a:pPr lvl="1"/>
            <a:r>
              <a:rPr lang="en-US" dirty="0" smtClean="0"/>
              <a:t>Such terms may be listed as vocabulary source GTR, Human Phenotype Ontology (HPO)</a:t>
            </a:r>
          </a:p>
          <a:p>
            <a:pPr lvl="2"/>
            <a:r>
              <a:rPr lang="en-US" dirty="0" smtClean="0"/>
              <a:t>If from UMLS, the CUI starts with a C followed by numerals</a:t>
            </a:r>
          </a:p>
          <a:p>
            <a:pPr lvl="2"/>
            <a:r>
              <a:rPr lang="en-US" dirty="0" smtClean="0"/>
              <a:t>If from NCBI, the CUI starts with CN</a:t>
            </a:r>
          </a:p>
          <a:p>
            <a:pPr lvl="1"/>
            <a:r>
              <a:rPr lang="en-US" dirty="0" smtClean="0"/>
              <a:t>Maintenance</a:t>
            </a:r>
          </a:p>
          <a:p>
            <a:pPr lvl="2"/>
            <a:r>
              <a:rPr lang="en-US" dirty="0" smtClean="0"/>
              <a:t>If a new release of UMLS now provides concept previously generated by NCBI</a:t>
            </a:r>
          </a:p>
          <a:p>
            <a:pPr lvl="3"/>
            <a:r>
              <a:rPr lang="en-US" dirty="0"/>
              <a:t>T</a:t>
            </a:r>
            <a:r>
              <a:rPr lang="en-US" dirty="0" smtClean="0"/>
              <a:t>he CUI beginning with CN are deprecated</a:t>
            </a:r>
          </a:p>
          <a:p>
            <a:pPr lvl="3"/>
            <a:r>
              <a:rPr lang="en-US" dirty="0" smtClean="0"/>
              <a:t>The history of the CUI changes </a:t>
            </a:r>
            <a:r>
              <a:rPr lang="en-US" dirty="0"/>
              <a:t>is reported </a:t>
            </a:r>
            <a:r>
              <a:rPr lang="en-US" dirty="0" smtClean="0"/>
              <a:t>for transfer by ftp </a:t>
            </a:r>
            <a:r>
              <a:rPr lang="en-US" dirty="0" smtClean="0">
                <a:hlinkClick r:id="rId3"/>
              </a:rPr>
              <a:t>ftp</a:t>
            </a:r>
            <a:r>
              <a:rPr lang="en-US" dirty="0">
                <a:hlinkClick r:id="rId3"/>
              </a:rPr>
              <a:t>://</a:t>
            </a:r>
            <a:r>
              <a:rPr lang="en-US" dirty="0" smtClean="0">
                <a:hlinkClick r:id="rId3"/>
              </a:rPr>
              <a:t>ftp.ncbi.nlm.nih.gov/pub/clinvar/ConceptID_history.txt</a:t>
            </a:r>
            <a:endParaRPr lang="en-US" dirty="0" smtClean="0"/>
          </a:p>
          <a:p>
            <a:pPr lvl="2"/>
            <a:r>
              <a:rPr lang="en-US" dirty="0" smtClean="0"/>
              <a:t>Terms are added daily from ClinVar, GTR, and OMIM</a:t>
            </a:r>
          </a:p>
          <a:p>
            <a:pPr marL="685800" lvl="2" indent="0">
              <a:buNone/>
            </a:pPr>
            <a:endParaRPr lang="en-US" dirty="0" smtClean="0"/>
          </a:p>
          <a:p>
            <a:pPr lvl="1"/>
            <a:endParaRPr lang="en-US" dirty="0" smtClean="0"/>
          </a:p>
          <a:p>
            <a:endParaRPr lang="en-US" dirty="0" smtClean="0"/>
          </a:p>
        </p:txBody>
      </p:sp>
    </p:spTree>
    <p:extLst>
      <p:ext uri="{BB962C8B-B14F-4D97-AF65-F5344CB8AC3E}">
        <p14:creationId xmlns:p14="http://schemas.microsoft.com/office/powerpoint/2010/main" val="6577180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of this presentation</a:t>
            </a:r>
            <a:endParaRPr lang="en-US" dirty="0"/>
          </a:p>
        </p:txBody>
      </p:sp>
      <p:sp>
        <p:nvSpPr>
          <p:cNvPr id="3" name="Content Placeholder 2"/>
          <p:cNvSpPr>
            <a:spLocks noGrp="1"/>
          </p:cNvSpPr>
          <p:nvPr>
            <p:ph idx="1"/>
          </p:nvPr>
        </p:nvSpPr>
        <p:spPr/>
        <p:txBody>
          <a:bodyPr>
            <a:normAutofit lnSpcReduction="10000"/>
          </a:bodyPr>
          <a:lstStyle/>
          <a:p>
            <a:r>
              <a:rPr lang="en-US" dirty="0" smtClean="0"/>
              <a:t>What questions to ask (or categories of information to consider) when making the decision about what term or identifier to submit</a:t>
            </a:r>
          </a:p>
          <a:p>
            <a:r>
              <a:rPr lang="en-US" dirty="0" smtClean="0"/>
              <a:t>Using content in MedGen, OMIM, </a:t>
            </a:r>
            <a:r>
              <a:rPr lang="en-US" dirty="0" err="1" smtClean="0"/>
              <a:t>Orphanet</a:t>
            </a:r>
            <a:r>
              <a:rPr lang="en-US" dirty="0" smtClean="0"/>
              <a:t>, NCBI gene to identify the term or terms to use</a:t>
            </a:r>
          </a:p>
          <a:p>
            <a:r>
              <a:rPr lang="en-US" dirty="0" smtClean="0"/>
              <a:t>Considering hierarchies</a:t>
            </a:r>
          </a:p>
          <a:p>
            <a:r>
              <a:rPr lang="en-US" dirty="0" smtClean="0"/>
              <a:t>Making choices based on how the terms will be used by GTR and ClinVar</a:t>
            </a:r>
          </a:p>
          <a:p>
            <a:r>
              <a:rPr lang="en-US" b="1" dirty="0" smtClean="0"/>
              <a:t>NOTE</a:t>
            </a:r>
            <a:r>
              <a:rPr lang="en-US" dirty="0" smtClean="0"/>
              <a:t>: This is not a tutorial on use of MedGen. Please refer to </a:t>
            </a:r>
            <a:r>
              <a:rPr lang="en-US" dirty="0" err="1" smtClean="0"/>
              <a:t>MedGen’s</a:t>
            </a:r>
            <a:r>
              <a:rPr lang="en-US" dirty="0" smtClean="0"/>
              <a:t> help document:</a:t>
            </a:r>
            <a:br>
              <a:rPr lang="en-US" dirty="0" smtClean="0"/>
            </a:br>
            <a:r>
              <a:rPr lang="en-US" dirty="0" smtClean="0"/>
              <a:t>     </a:t>
            </a:r>
            <a:r>
              <a:rPr lang="en-US" dirty="0" smtClean="0">
                <a:hlinkClick r:id="rId2"/>
              </a:rPr>
              <a:t>www.ncbi.nlm.nih.gov/medgen/docs/help</a:t>
            </a:r>
            <a:r>
              <a:rPr lang="en-US" dirty="0">
                <a:hlinkClick r:id="rId2"/>
              </a:rPr>
              <a:t>/</a:t>
            </a:r>
            <a:endParaRPr lang="en-US" dirty="0" smtClean="0"/>
          </a:p>
          <a:p>
            <a:endParaRPr lang="en-US" dirty="0"/>
          </a:p>
        </p:txBody>
      </p:sp>
    </p:spTree>
    <p:extLst>
      <p:ext uri="{BB962C8B-B14F-4D97-AF65-F5344CB8AC3E}">
        <p14:creationId xmlns:p14="http://schemas.microsoft.com/office/powerpoint/2010/main" val="15256627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to ASK</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Am I selecting a term describing a genetic disorder or a pharmacological response?</a:t>
            </a:r>
          </a:p>
          <a:p>
            <a:r>
              <a:rPr lang="en-US" dirty="0" smtClean="0"/>
              <a:t>Am I selecting terms describing the [set of] case(s) I am studying/evaluating?</a:t>
            </a:r>
          </a:p>
          <a:p>
            <a:r>
              <a:rPr lang="en-US" dirty="0" smtClean="0"/>
              <a:t>Do I want the term to be general or specific?</a:t>
            </a:r>
          </a:p>
          <a:p>
            <a:r>
              <a:rPr lang="en-US" dirty="0" smtClean="0"/>
              <a:t>Do I want to use more than one term?</a:t>
            </a:r>
          </a:p>
          <a:p>
            <a:r>
              <a:rPr lang="en-US" dirty="0" smtClean="0"/>
              <a:t>If none of the above applies, do I have the name(s) of the tests in which the variants were identified, or the purpose of the study?</a:t>
            </a:r>
          </a:p>
          <a:p>
            <a:r>
              <a:rPr lang="en-US" dirty="0" smtClean="0"/>
              <a:t>Is there a term from an accepted authority that is appropriate based on associated genes or relationships to other disorders?</a:t>
            </a:r>
            <a:endParaRPr lang="en-US" dirty="0"/>
          </a:p>
        </p:txBody>
      </p:sp>
    </p:spTree>
    <p:extLst>
      <p:ext uri="{BB962C8B-B14F-4D97-AF65-F5344CB8AC3E}">
        <p14:creationId xmlns:p14="http://schemas.microsoft.com/office/powerpoint/2010/main" val="5839363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600" dirty="0"/>
              <a:t>Scenario: </a:t>
            </a:r>
            <a:r>
              <a:rPr lang="en-US" sz="1600" dirty="0" smtClean="0"/>
              <a:t>report to clinvar the </a:t>
            </a:r>
            <a:r>
              <a:rPr lang="en-US" sz="1600" dirty="0"/>
              <a:t>scope of a genetic test or </a:t>
            </a:r>
            <a:r>
              <a:rPr lang="en-US" sz="1600" dirty="0" smtClean="0"/>
              <a:t>report </a:t>
            </a:r>
            <a:r>
              <a:rPr lang="en-US" sz="1600" dirty="0"/>
              <a:t>the interpretation of clinical </a:t>
            </a:r>
            <a:r>
              <a:rPr lang="en-US" sz="1600" dirty="0" smtClean="0"/>
              <a:t>significance</a:t>
            </a:r>
            <a:endParaRPr lang="en-US" sz="1600" dirty="0"/>
          </a:p>
        </p:txBody>
      </p:sp>
      <p:sp>
        <p:nvSpPr>
          <p:cNvPr id="3" name="Content Placeholder 2"/>
          <p:cNvSpPr>
            <a:spLocks noGrp="1"/>
          </p:cNvSpPr>
          <p:nvPr>
            <p:ph idx="1"/>
          </p:nvPr>
        </p:nvSpPr>
        <p:spPr/>
        <p:txBody>
          <a:bodyPr>
            <a:normAutofit fontScale="85000" lnSpcReduction="10000"/>
          </a:bodyPr>
          <a:lstStyle/>
          <a:p>
            <a:r>
              <a:rPr lang="en-US" dirty="0" smtClean="0"/>
              <a:t>Options</a:t>
            </a:r>
          </a:p>
          <a:p>
            <a:pPr lvl="1"/>
            <a:r>
              <a:rPr lang="en-US" dirty="0" smtClean="0"/>
              <a:t>Use a group term describing multiple disorders</a:t>
            </a:r>
          </a:p>
          <a:p>
            <a:pPr lvl="1"/>
            <a:r>
              <a:rPr lang="en-US" dirty="0" smtClean="0"/>
              <a:t>Use the name of a specific disease or condition</a:t>
            </a:r>
          </a:p>
          <a:p>
            <a:pPr lvl="1"/>
            <a:r>
              <a:rPr lang="en-US" dirty="0" smtClean="0"/>
              <a:t>Use </a:t>
            </a:r>
            <a:r>
              <a:rPr lang="en-US" dirty="0"/>
              <a:t>t</a:t>
            </a:r>
            <a:r>
              <a:rPr lang="en-US" dirty="0" smtClean="0"/>
              <a:t>he gene-specific subtype of a disease or condition</a:t>
            </a:r>
          </a:p>
          <a:p>
            <a:pPr lvl="1"/>
            <a:r>
              <a:rPr lang="en-US" dirty="0" smtClean="0"/>
              <a:t>Report the accession of the test assigned by GTR as the method</a:t>
            </a:r>
          </a:p>
          <a:p>
            <a:r>
              <a:rPr lang="en-US" dirty="0" smtClean="0"/>
              <a:t>Possible sources</a:t>
            </a:r>
          </a:p>
          <a:p>
            <a:pPr lvl="2"/>
            <a:r>
              <a:rPr lang="en-US" dirty="0" smtClean="0"/>
              <a:t>Name and MIM numbers from </a:t>
            </a:r>
            <a:r>
              <a:rPr lang="en-US" dirty="0" smtClean="0">
                <a:hlinkClick r:id="rId2"/>
              </a:rPr>
              <a:t>OMIM</a:t>
            </a:r>
            <a:r>
              <a:rPr lang="en-US" dirty="0" smtClean="0"/>
              <a:t> </a:t>
            </a:r>
          </a:p>
          <a:p>
            <a:pPr lvl="3"/>
            <a:r>
              <a:rPr lang="en-US" dirty="0" smtClean="0"/>
              <a:t>Usually gene-specific sub-types</a:t>
            </a:r>
          </a:p>
          <a:p>
            <a:pPr lvl="3"/>
            <a:r>
              <a:rPr lang="en-US" dirty="0" smtClean="0"/>
              <a:t>Use if the scope is a single gene</a:t>
            </a:r>
          </a:p>
          <a:p>
            <a:pPr lvl="2"/>
            <a:r>
              <a:rPr lang="en-US" dirty="0" err="1" smtClean="0">
                <a:hlinkClick r:id="rId3"/>
              </a:rPr>
              <a:t>Orphanet</a:t>
            </a:r>
            <a:endParaRPr lang="en-US" dirty="0" smtClean="0"/>
          </a:p>
          <a:p>
            <a:pPr lvl="3"/>
            <a:r>
              <a:rPr lang="en-US" dirty="0" smtClean="0"/>
              <a:t>Usually </a:t>
            </a:r>
            <a:r>
              <a:rPr lang="en-US" i="1" dirty="0" smtClean="0"/>
              <a:t>not</a:t>
            </a:r>
            <a:r>
              <a:rPr lang="en-US" dirty="0" smtClean="0"/>
              <a:t> gene-specific</a:t>
            </a:r>
          </a:p>
          <a:p>
            <a:pPr lvl="3"/>
            <a:r>
              <a:rPr lang="en-US" dirty="0" smtClean="0"/>
              <a:t>Provides group terms</a:t>
            </a:r>
          </a:p>
          <a:p>
            <a:pPr lvl="2"/>
            <a:r>
              <a:rPr lang="en-US" dirty="0" smtClean="0"/>
              <a:t>Terms in </a:t>
            </a:r>
            <a:r>
              <a:rPr lang="en-US" dirty="0" smtClean="0">
                <a:hlinkClick r:id="rId4"/>
              </a:rPr>
              <a:t>disease categories </a:t>
            </a:r>
            <a:r>
              <a:rPr lang="en-US" dirty="0" smtClean="0"/>
              <a:t>of UMLS / MedGen</a:t>
            </a:r>
          </a:p>
          <a:p>
            <a:pPr lvl="3"/>
            <a:r>
              <a:rPr lang="en-US" dirty="0" smtClean="0"/>
              <a:t>Can be general or gene-specific subtypes</a:t>
            </a:r>
          </a:p>
          <a:p>
            <a:pPr lvl="3"/>
            <a:r>
              <a:rPr lang="en-US" dirty="0" smtClean="0"/>
              <a:t>Provides cross-references to OMIM and </a:t>
            </a:r>
            <a:r>
              <a:rPr lang="en-US" dirty="0" err="1" smtClean="0"/>
              <a:t>Orphanet</a:t>
            </a:r>
            <a:r>
              <a:rPr lang="en-US" dirty="0" smtClean="0"/>
              <a:t>, among others</a:t>
            </a:r>
          </a:p>
          <a:p>
            <a:pPr lvl="3"/>
            <a:r>
              <a:rPr lang="en-US" dirty="0" smtClean="0"/>
              <a:t>Represents hierarchies for selection of group terms</a:t>
            </a:r>
          </a:p>
          <a:p>
            <a:endParaRPr lang="en-US" dirty="0"/>
          </a:p>
        </p:txBody>
      </p:sp>
    </p:spTree>
    <p:extLst>
      <p:ext uri="{BB962C8B-B14F-4D97-AF65-F5344CB8AC3E}">
        <p14:creationId xmlns:p14="http://schemas.microsoft.com/office/powerpoint/2010/main" val="2174426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Options  for selecting the name of a condition</a:t>
            </a:r>
            <a:endParaRPr lang="en-US" dirty="0"/>
          </a:p>
        </p:txBody>
      </p:sp>
      <p:sp>
        <p:nvSpPr>
          <p:cNvPr id="3" name="Content Placeholder 2"/>
          <p:cNvSpPr>
            <a:spLocks noGrp="1"/>
          </p:cNvSpPr>
          <p:nvPr>
            <p:ph idx="1"/>
          </p:nvPr>
        </p:nvSpPr>
        <p:spPr/>
        <p:txBody>
          <a:bodyPr/>
          <a:lstStyle/>
          <a:p>
            <a:pPr marL="114300" indent="0">
              <a:buNone/>
            </a:pPr>
            <a:r>
              <a:rPr lang="en-US" b="1" dirty="0" smtClean="0"/>
              <a:t>Single-gene disorders</a:t>
            </a:r>
            <a:r>
              <a:rPr lang="en-US" dirty="0"/>
              <a:t/>
            </a:r>
            <a:br>
              <a:rPr lang="en-US" dirty="0"/>
            </a:br>
            <a:r>
              <a:rPr lang="en-US" dirty="0" smtClean="0"/>
              <a:t>If the gene-disease relationship is well-understood, and you are representing testing for GTR or variations from one gene for ClinVar, you may want to review OMIM, </a:t>
            </a:r>
            <a:r>
              <a:rPr lang="en-US" dirty="0" err="1" smtClean="0"/>
              <a:t>Orphanet</a:t>
            </a:r>
            <a:r>
              <a:rPr lang="en-US" dirty="0" smtClean="0"/>
              <a:t>, or Gene to select the identifier for the condition based on </a:t>
            </a:r>
            <a:r>
              <a:rPr lang="en-US" dirty="0"/>
              <a:t>a</a:t>
            </a:r>
            <a:r>
              <a:rPr lang="en-US" dirty="0" smtClean="0"/>
              <a:t> query by gene.</a:t>
            </a:r>
          </a:p>
          <a:p>
            <a:pPr marL="114300" indent="0">
              <a:buNone/>
            </a:pPr>
            <a:r>
              <a:rPr lang="en-US" dirty="0" smtClean="0"/>
              <a:t>Example:  </a:t>
            </a:r>
            <a:r>
              <a:rPr lang="en-US" i="1" dirty="0" smtClean="0"/>
              <a:t>CFTR  </a:t>
            </a:r>
          </a:p>
          <a:p>
            <a:pPr marL="114300" indent="0">
              <a:buNone/>
            </a:pPr>
            <a:r>
              <a:rPr lang="en-US" dirty="0" smtClean="0">
                <a:hlinkClick r:id="rId2"/>
              </a:rPr>
              <a:t>OMIM</a:t>
            </a:r>
            <a:endParaRPr lang="en-US" dirty="0" smtClean="0"/>
          </a:p>
          <a:p>
            <a:pPr marL="114300" indent="0">
              <a:buNone/>
            </a:pPr>
            <a:r>
              <a:rPr lang="en-US" dirty="0" smtClean="0">
                <a:hlinkClick r:id="rId3"/>
              </a:rPr>
              <a:t>Orphanet</a:t>
            </a:r>
            <a:endParaRPr lang="en-US" dirty="0" smtClean="0"/>
          </a:p>
          <a:p>
            <a:pPr marL="114300" indent="0">
              <a:buNone/>
            </a:pPr>
            <a:r>
              <a:rPr lang="en-US" dirty="0" smtClean="0">
                <a:hlinkClick r:id="rId4"/>
              </a:rPr>
              <a:t>Gene</a:t>
            </a:r>
            <a:endParaRPr lang="en-US" dirty="0" smtClean="0"/>
          </a:p>
        </p:txBody>
      </p:sp>
    </p:spTree>
    <p:extLst>
      <p:ext uri="{BB962C8B-B14F-4D97-AF65-F5344CB8AC3E}">
        <p14:creationId xmlns:p14="http://schemas.microsoft.com/office/powerpoint/2010/main" val="12493539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04800"/>
            <a:ext cx="8746442" cy="5138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685800" y="5715000"/>
            <a:ext cx="7924800" cy="646331"/>
          </a:xfrm>
          <a:prstGeom prst="rect">
            <a:avLst/>
          </a:prstGeom>
          <a:noFill/>
          <a:ln w="57150">
            <a:solidFill>
              <a:schemeClr val="accent3"/>
            </a:solidFill>
          </a:ln>
        </p:spPr>
        <p:txBody>
          <a:bodyPr wrap="square" rtlCol="0">
            <a:spAutoFit/>
          </a:bodyPr>
          <a:lstStyle/>
          <a:p>
            <a:r>
              <a:rPr lang="en-US" dirty="0" smtClean="0"/>
              <a:t>Note the list of Phenotypes, with MIM numbers listed in the Gene-Phenotype Relationships section</a:t>
            </a:r>
            <a:endParaRPr lang="en-US" dirty="0"/>
          </a:p>
        </p:txBody>
      </p:sp>
      <p:sp>
        <p:nvSpPr>
          <p:cNvPr id="3" name="TextBox 2"/>
          <p:cNvSpPr txBox="1"/>
          <p:nvPr/>
        </p:nvSpPr>
        <p:spPr>
          <a:xfrm>
            <a:off x="6172200" y="1524000"/>
            <a:ext cx="1905000" cy="646331"/>
          </a:xfrm>
          <a:prstGeom prst="rect">
            <a:avLst/>
          </a:prstGeom>
          <a:noFill/>
          <a:ln w="57150">
            <a:solidFill>
              <a:schemeClr val="accent3"/>
            </a:solidFill>
          </a:ln>
        </p:spPr>
        <p:txBody>
          <a:bodyPr wrap="square" rtlCol="0">
            <a:spAutoFit/>
          </a:bodyPr>
          <a:lstStyle/>
          <a:p>
            <a:r>
              <a:rPr lang="en-US" sz="3600" dirty="0" smtClean="0"/>
              <a:t>OMIM®</a:t>
            </a:r>
            <a:endParaRPr lang="en-US" sz="3600" dirty="0"/>
          </a:p>
        </p:txBody>
      </p:sp>
    </p:spTree>
    <p:extLst>
      <p:ext uri="{BB962C8B-B14F-4D97-AF65-F5344CB8AC3E}">
        <p14:creationId xmlns:p14="http://schemas.microsoft.com/office/powerpoint/2010/main" val="17158960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3450" y="381000"/>
            <a:ext cx="7277100" cy="443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1206335" y="5257800"/>
            <a:ext cx="6731330" cy="369332"/>
          </a:xfrm>
          <a:prstGeom prst="rect">
            <a:avLst/>
          </a:prstGeom>
          <a:noFill/>
          <a:ln w="57150">
            <a:solidFill>
              <a:schemeClr val="accent3"/>
            </a:solidFill>
          </a:ln>
        </p:spPr>
        <p:txBody>
          <a:bodyPr wrap="none" rtlCol="0">
            <a:spAutoFit/>
          </a:bodyPr>
          <a:lstStyle/>
          <a:p>
            <a:r>
              <a:rPr lang="en-US" dirty="0" err="1" smtClean="0"/>
              <a:t>Orphanet</a:t>
            </a:r>
            <a:r>
              <a:rPr lang="en-US" dirty="0" smtClean="0"/>
              <a:t>: List of disorders matching the CFTR gene search</a:t>
            </a:r>
            <a:endParaRPr lang="en-US" dirty="0"/>
          </a:p>
        </p:txBody>
      </p:sp>
    </p:spTree>
    <p:extLst>
      <p:ext uri="{BB962C8B-B14F-4D97-AF65-F5344CB8AC3E}">
        <p14:creationId xmlns:p14="http://schemas.microsoft.com/office/powerpoint/2010/main" val="42628966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C9DB5BCC6CE84FA523C0463BB1650D" ma:contentTypeVersion="1" ma:contentTypeDescription="Create a new document." ma:contentTypeScope="" ma:versionID="c24339306f556cd9ba82ce4ec81abdbf">
  <xsd:schema xmlns:xsd="http://www.w3.org/2001/XMLSchema" xmlns:xs="http://www.w3.org/2001/XMLSchema" xmlns:p="http://schemas.microsoft.com/office/2006/metadata/properties" xmlns:ns2="ff77464b-199e-4e5a-9479-2266e190be1b" xmlns:ns3="bebfb516-47c3-42bf-8695-c627e02fd07c" targetNamespace="http://schemas.microsoft.com/office/2006/metadata/properties" ma:root="true" ma:fieldsID="92e0827b9ccba7e5d52eb429faa1fd5b" ns2:_="" ns3:_="">
    <xsd:import namespace="ff77464b-199e-4e5a-9479-2266e190be1b"/>
    <xsd:import namespace="bebfb516-47c3-42bf-8695-c627e02fd07c"/>
    <xsd:element name="properties">
      <xsd:complexType>
        <xsd:sequence>
          <xsd:element name="documentManagement">
            <xsd:complexType>
              <xsd:all>
                <xsd:element ref="ns2:Description0"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77464b-199e-4e5a-9479-2266e190be1b" elementFormDefault="qualified">
    <xsd:import namespace="http://schemas.microsoft.com/office/2006/documentManagement/types"/>
    <xsd:import namespace="http://schemas.microsoft.com/office/infopath/2007/PartnerControls"/>
    <xsd:element name="Description0" ma:index="8" nillable="true" ma:displayName="Description" ma:description="Short summary of the purpose of this document" ma:internalName="Description0">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ebfb516-47c3-42bf-8695-c627e02fd07c" elementFormDefault="qualified">
    <xsd:import namespace="http://schemas.microsoft.com/office/2006/documentManagement/types"/>
    <xsd:import namespace="http://schemas.microsoft.com/office/infopath/2007/PartnerControls"/>
    <xsd:element name="_dlc_DocId" ma:index="9" nillable="true" ma:displayName="Document ID Value" ma:description="The value of the document ID assigned to this item." ma:internalName="_dlc_DocId" ma:readOnly="true">
      <xsd:simpleType>
        <xsd:restriction base="dms:Text"/>
      </xsd:simpleType>
    </xsd:element>
    <xsd:element name="_dlc_DocIdUrl" ma:index="1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1"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escription0 xmlns="ff77464b-199e-4e5a-9479-2266e190be1b">Overview to guide review information about conditions, findings, indications, and more</Description0>
    <_dlc_DocId xmlns="bebfb516-47c3-42bf-8695-c627e02fd07c">RP5EP2USD5DN-1193-499</_dlc_DocId>
    <_dlc_DocIdUrl xmlns="bebfb516-47c3-42bf-8695-c627e02fd07c">
      <Url>https://sp.ncbi.nlm.nih.gov/IEB/RCS/medgen/_layouts/15/DocIdRedir.aspx?ID=RP5EP2USD5DN-1193-499</Url>
      <Description>RP5EP2USD5DN-1193-499</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331F05A1-7EA0-40A4-ADEA-24F9AF2762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77464b-199e-4e5a-9479-2266e190be1b"/>
    <ds:schemaRef ds:uri="bebfb516-47c3-42bf-8695-c627e02fd0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2616350-EFBB-4E48-9326-709D8BE6B0F5}">
  <ds:schemaRefs>
    <ds:schemaRef ds:uri="http://schemas.openxmlformats.org/package/2006/metadata/core-properties"/>
    <ds:schemaRef ds:uri="http://schemas.microsoft.com/office/2006/documentManagement/types"/>
    <ds:schemaRef ds:uri="http://purl.org/dc/terms/"/>
    <ds:schemaRef ds:uri="http://purl.org/dc/elements/1.1/"/>
    <ds:schemaRef ds:uri="http://schemas.microsoft.com/office/infopath/2007/PartnerControls"/>
    <ds:schemaRef ds:uri="ff77464b-199e-4e5a-9479-2266e190be1b"/>
    <ds:schemaRef ds:uri="http://schemas.microsoft.com/office/2006/metadata/properties"/>
    <ds:schemaRef ds:uri="http://purl.org/dc/dcmitype/"/>
    <ds:schemaRef ds:uri="bebfb516-47c3-42bf-8695-c627e02fd07c"/>
    <ds:schemaRef ds:uri="http://www.w3.org/XML/1998/namespace"/>
  </ds:schemaRefs>
</ds:datastoreItem>
</file>

<file path=customXml/itemProps3.xml><?xml version="1.0" encoding="utf-8"?>
<ds:datastoreItem xmlns:ds="http://schemas.openxmlformats.org/officeDocument/2006/customXml" ds:itemID="{CD6E8496-D94A-4B6F-9BB1-1BBC749604E1}">
  <ds:schemaRefs>
    <ds:schemaRef ds:uri="http://schemas.microsoft.com/sharepoint/v3/contenttype/forms"/>
  </ds:schemaRefs>
</ds:datastoreItem>
</file>

<file path=customXml/itemProps4.xml><?xml version="1.0" encoding="utf-8"?>
<ds:datastoreItem xmlns:ds="http://schemas.openxmlformats.org/officeDocument/2006/customXml" ds:itemID="{99474017-7A37-432A-832F-01DBAD0641EE}">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Apothecary</Template>
  <TotalTime>1966</TotalTime>
  <Words>1411</Words>
  <Application>Microsoft Office PowerPoint</Application>
  <PresentationFormat>On-screen Show (4:3)</PresentationFormat>
  <Paragraphs>125</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Book Antiqua</vt:lpstr>
      <vt:lpstr>Century Gothic</vt:lpstr>
      <vt:lpstr>Apothecary</vt:lpstr>
      <vt:lpstr>Selecting condition and phenotype terms for submissions </vt:lpstr>
      <vt:lpstr>Background</vt:lpstr>
      <vt:lpstr>More Background</vt:lpstr>
      <vt:lpstr>Scope of this presentation</vt:lpstr>
      <vt:lpstr>Questions to ASK</vt:lpstr>
      <vt:lpstr>Scenario: report to clinvar the scope of a genetic test or report the interpretation of clinical significance</vt:lpstr>
      <vt:lpstr>Options  for selecting the name of a condition</vt:lpstr>
      <vt:lpstr>PowerPoint Presentation</vt:lpstr>
      <vt:lpstr>PowerPoint Presentation</vt:lpstr>
      <vt:lpstr>PowerPoint Presentation</vt:lpstr>
      <vt:lpstr>When to use A general term, i.e. one that applies to a family of conditions</vt:lpstr>
      <vt:lpstr>How to find A general term , i.e. one that applies to a family of conditions</vt:lpstr>
      <vt:lpstr>PowerPoint Presentation</vt:lpstr>
      <vt:lpstr>PowerPoint Presentation</vt:lpstr>
      <vt:lpstr>How to find pharmacogenetic response terms</vt:lpstr>
      <vt:lpstr>observed phenotypes in a case or study (ClinVAr only)</vt:lpstr>
      <vt:lpstr>How should phenotype be submitted if the interpretation of clinical significance is ‘Benign’? (clinvar only)</vt:lpstr>
      <vt:lpstr>Terms to represent Indications for a test</vt:lpstr>
      <vt:lpstr>Summary</vt:lpstr>
    </vt:vector>
  </TitlesOfParts>
  <Company>NCBI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Selecting conditions and phenotpes</dc:title>
  <dc:creator>NCBI User</dc:creator>
  <cp:lastModifiedBy>Maglott, Donna (NIH/NLM/NCBI) [E]</cp:lastModifiedBy>
  <cp:revision>39</cp:revision>
  <dcterms:created xsi:type="dcterms:W3CDTF">2014-06-01T16:41:44Z</dcterms:created>
  <dcterms:modified xsi:type="dcterms:W3CDTF">2014-09-08T19:59:24Z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d7ba11d9-56bc-49a0-8486-b4db9a5bb75e</vt:lpwstr>
  </property>
  <property fmtid="{D5CDD505-2E9C-101B-9397-08002B2CF9AE}" pid="3" name="ContentTypeId">
    <vt:lpwstr>0x0101003BC9DB5BCC6CE84FA523C0463BB1650D</vt:lpwstr>
  </property>
</Properties>
</file>