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353" r:id="rId6"/>
    <p:sldId id="340" r:id="rId7"/>
    <p:sldId id="377" r:id="rId8"/>
    <p:sldId id="370" r:id="rId9"/>
    <p:sldId id="324" r:id="rId10"/>
    <p:sldId id="290" r:id="rId11"/>
    <p:sldId id="356" r:id="rId12"/>
    <p:sldId id="344" r:id="rId13"/>
    <p:sldId id="346" r:id="rId14"/>
    <p:sldId id="359" r:id="rId15"/>
    <p:sldId id="380" r:id="rId16"/>
    <p:sldId id="376" r:id="rId17"/>
    <p:sldId id="371" r:id="rId18"/>
    <p:sldId id="372" r:id="rId19"/>
    <p:sldId id="381" r:id="rId20"/>
    <p:sldId id="373" r:id="rId21"/>
    <p:sldId id="383" r:id="rId22"/>
    <p:sldId id="374" r:id="rId23"/>
    <p:sldId id="382" r:id="rId24"/>
    <p:sldId id="368" r:id="rId25"/>
    <p:sldId id="369" r:id="rId26"/>
    <p:sldId id="355" r:id="rId27"/>
    <p:sldId id="3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597" autoAdjust="0"/>
    <p:restoredTop sz="87874" autoAdjust="0"/>
  </p:normalViewPr>
  <p:slideViewPr>
    <p:cSldViewPr showGuides="1">
      <p:cViewPr>
        <p:scale>
          <a:sx n="62" d="100"/>
          <a:sy n="62" d="100"/>
        </p:scale>
        <p:origin x="-3594" y="-1374"/>
      </p:cViewPr>
      <p:guideLst>
        <p:guide orient="horz" pos="2160"/>
        <p:guide pos="2880"/>
      </p:guideLst>
    </p:cSldViewPr>
  </p:slideViewPr>
  <p:outlineViewPr>
    <p:cViewPr>
      <p:scale>
        <a:sx n="33" d="100"/>
        <a:sy n="33" d="100"/>
      </p:scale>
      <p:origin x="0" y="2274"/>
    </p:cViewPr>
  </p:outlineViewPr>
  <p:notesTextViewPr>
    <p:cViewPr>
      <p:scale>
        <a:sx n="1" d="1"/>
        <a:sy n="1" d="1"/>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846D3-0C42-4551-B966-7589D818021C}" type="datetimeFigureOut">
              <a:rPr lang="en-US" smtClean="0"/>
              <a:t>12/17/2012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6C6F2-4099-4D36-A421-F18E8E4742C3}" type="slidenum">
              <a:rPr lang="en-US" smtClean="0"/>
              <a:t>‹#›</a:t>
            </a:fld>
            <a:endParaRPr lang="en-US"/>
          </a:p>
        </p:txBody>
      </p:sp>
    </p:spTree>
    <p:extLst>
      <p:ext uri="{BB962C8B-B14F-4D97-AF65-F5344CB8AC3E}">
        <p14:creationId xmlns:p14="http://schemas.microsoft.com/office/powerpoint/2010/main" val="204462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1</a:t>
            </a:fld>
            <a:endParaRPr lang="en-US"/>
          </a:p>
        </p:txBody>
      </p:sp>
    </p:spTree>
    <p:extLst>
      <p:ext uri="{BB962C8B-B14F-4D97-AF65-F5344CB8AC3E}">
        <p14:creationId xmlns:p14="http://schemas.microsoft.com/office/powerpoint/2010/main" val="267937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summarizes how ClinVar assigns accessions and versions.  </a:t>
            </a:r>
          </a:p>
          <a:p>
            <a:r>
              <a:rPr lang="en-US" baseline="0" dirty="0" smtClean="0"/>
              <a:t>There are two types of accessions assigned by ClinVar.  The type beginning with SCV represents what the submitter provided. The unit record is the (set of) variations observed in a set of individuals with the same phenotype, with an optional interpretation of the clinical significance.  The set of variations is not the complete genotype of the individual, but rather the alleles, because of their rarity and gene association, are being interpreted for relationship to a phenotype.</a:t>
            </a:r>
          </a:p>
          <a:p>
            <a:r>
              <a:rPr lang="en-US" baseline="0" dirty="0" smtClean="0"/>
              <a:t>The RCV accession is an aggregate based on the set of submitters’ accessions (SCV)  with the same set of phenotypes and alleles.  The RCV accession can either be generated by NCBI, when NCBI aggregates data from multiple groups, or by a submitter that represented an authoritative body submitting practice guidelines.</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11</a:t>
            </a:fld>
            <a:endParaRPr lang="en-US"/>
          </a:p>
        </p:txBody>
      </p:sp>
    </p:spTree>
    <p:extLst>
      <p:ext uri="{BB962C8B-B14F-4D97-AF65-F5344CB8AC3E}">
        <p14:creationId xmlns:p14="http://schemas.microsoft.com/office/powerpoint/2010/main" val="358135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in ClinVar is used in, and can be accessed by, multiple tools at NCBI.  One is Variation Reporter, which allows you to upload a file of variant calls (VCF, GVF, BED, HGVS) and generate a downloadable report of what might be known about those locations on the genome, and, if a sequence change is reported, the molecular consequence of that allele.</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13</a:t>
            </a:fld>
            <a:endParaRPr lang="en-US"/>
          </a:p>
        </p:txBody>
      </p:sp>
    </p:spTree>
    <p:extLst>
      <p:ext uri="{BB962C8B-B14F-4D97-AF65-F5344CB8AC3E}">
        <p14:creationId xmlns:p14="http://schemas.microsoft.com/office/powerpoint/2010/main" val="119263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to Help</a:t>
            </a:r>
            <a:r>
              <a:rPr lang="en-US" baseline="0" dirty="0" smtClean="0"/>
              <a:t> documents, FAQ, and an API are provided at the upper right. If there is a report that there are submissions in this dataset from ClinVar, you can see the data in the download, or click on Yes to see a popup like this summarizing the phenotype (in this case a diagnosis) and links to databases within NCBI and external to NCBI.</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14</a:t>
            </a:fld>
            <a:endParaRPr lang="en-US"/>
          </a:p>
        </p:txBody>
      </p:sp>
    </p:spTree>
    <p:extLst>
      <p:ext uri="{BB962C8B-B14F-4D97-AF65-F5344CB8AC3E}">
        <p14:creationId xmlns:p14="http://schemas.microsoft.com/office/powerpoint/2010/main" val="378093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link from</a:t>
            </a:r>
            <a:r>
              <a:rPr lang="en-US" baseline="0" dirty="0" smtClean="0"/>
              <a:t> ClinVar to </a:t>
            </a:r>
            <a:r>
              <a:rPr lang="en-US" baseline="0" dirty="0" err="1" smtClean="0"/>
              <a:t>vcf</a:t>
            </a:r>
            <a:r>
              <a:rPr lang="en-US" baseline="0" dirty="0" smtClean="0"/>
              <a:t> files for the subset of data in ClinVar that is linked to data in dbSNP.  There is a backlog of data in ClinVar that has not yet been mapped to nucleotide sequence coordinates; these will not be reported in the </a:t>
            </a:r>
            <a:r>
              <a:rPr lang="en-US" baseline="0" dirty="0" err="1" smtClean="0"/>
              <a:t>vcf</a:t>
            </a:r>
            <a:r>
              <a:rPr lang="en-US" baseline="0" dirty="0" smtClean="0"/>
              <a:t> file.</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15</a:t>
            </a:fld>
            <a:endParaRPr lang="en-US"/>
          </a:p>
        </p:txBody>
      </p:sp>
    </p:spTree>
    <p:extLst>
      <p:ext uri="{BB962C8B-B14F-4D97-AF65-F5344CB8AC3E}">
        <p14:creationId xmlns:p14="http://schemas.microsoft.com/office/powerpoint/2010/main" val="1320927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a:t>
            </a:r>
            <a:r>
              <a:rPr lang="en-US" baseline="0" dirty="0" smtClean="0"/>
              <a:t>h at the top of the slide is the source of documentation describing the </a:t>
            </a:r>
            <a:r>
              <a:rPr lang="en-US" baseline="0" dirty="0" err="1" smtClean="0"/>
              <a:t>vcf</a:t>
            </a:r>
            <a:r>
              <a:rPr lang="en-US" baseline="0" dirty="0" smtClean="0"/>
              <a:t> files.  These files are designed to help filter out common variation that is not known to be associated with a phenotype (</a:t>
            </a:r>
            <a:r>
              <a:rPr lang="en-US" baseline="0" dirty="0" err="1" smtClean="0"/>
              <a:t>common_no_known_medical_impact</a:t>
            </a:r>
            <a:r>
              <a:rPr lang="en-US" baseline="0" dirty="0" smtClean="0"/>
              <a:t>) as well as provide a report of the variation in ClinVar,  pathogenic or not, that has been assigned </a:t>
            </a:r>
            <a:r>
              <a:rPr lang="en-US" baseline="0" dirty="0" err="1" smtClean="0"/>
              <a:t>rs</a:t>
            </a:r>
            <a:r>
              <a:rPr lang="en-US" baseline="0" dirty="0" smtClean="0"/>
              <a:t> numbers (clinvar).</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16</a:t>
            </a:fld>
            <a:endParaRPr lang="en-US"/>
          </a:p>
        </p:txBody>
      </p:sp>
    </p:spTree>
    <p:extLst>
      <p:ext uri="{BB962C8B-B14F-4D97-AF65-F5344CB8AC3E}">
        <p14:creationId xmlns:p14="http://schemas.microsoft.com/office/powerpoint/2010/main" val="72017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ClinVar</a:t>
            </a:r>
            <a:r>
              <a:rPr lang="en-US" baseline="0" dirty="0" smtClean="0"/>
              <a:t> is currently searchable by multiple fields at the preview site.</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18</a:t>
            </a:fld>
            <a:endParaRPr lang="en-US"/>
          </a:p>
        </p:txBody>
      </p:sp>
    </p:spTree>
    <p:extLst>
      <p:ext uri="{BB962C8B-B14F-4D97-AF65-F5344CB8AC3E}">
        <p14:creationId xmlns:p14="http://schemas.microsoft.com/office/powerpoint/2010/main" val="223537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sample query for data from one submitter, in this case the ‘sharing clinical report project’ SCRP.  Some of these data overlap with data in ClinVar based on allelic variations in OMIM. In this case, the interpretation in the RCV accession is reported as conflicting, because according to the rules provided by OMIM, their records are treated as ‘risk factors’ not ‘pathogenic’  It is this type of conflict in reporting that needs review.</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19</a:t>
            </a:fld>
            <a:endParaRPr lang="en-US"/>
          </a:p>
        </p:txBody>
      </p:sp>
    </p:spTree>
    <p:extLst>
      <p:ext uri="{BB962C8B-B14F-4D97-AF65-F5344CB8AC3E}">
        <p14:creationId xmlns:p14="http://schemas.microsoft.com/office/powerpoint/2010/main" val="2914247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expanded</a:t>
            </a:r>
            <a:r>
              <a:rPr lang="en-US" baseline="0" dirty="0" smtClean="0"/>
              <a:t> result showing the summary data that are included in the result set.  Plans are underway to report this as a table, and to add the latest date the significance was reviewed.</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20</a:t>
            </a:fld>
            <a:endParaRPr lang="en-US"/>
          </a:p>
        </p:txBody>
      </p:sp>
    </p:spTree>
    <p:extLst>
      <p:ext uri="{BB962C8B-B14F-4D97-AF65-F5344CB8AC3E}">
        <p14:creationId xmlns:p14="http://schemas.microsoft.com/office/powerpoint/2010/main" val="2545365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current record-specific overview includes a genome view, indicating the location of the variation, and summary data about each submission.  An ‘Evidence’ tab will be added shortly, summarizing the observations from all submitters.</a:t>
            </a:r>
          </a:p>
          <a:p>
            <a:r>
              <a:rPr lang="en-US" baseline="0" dirty="0" smtClean="0"/>
              <a:t>A submission-specific full display will also be provided, based on clicking on the SCV accession (e.g. in this case SCV00000035180)</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21</a:t>
            </a:fld>
            <a:endParaRPr lang="en-US"/>
          </a:p>
        </p:txBody>
      </p:sp>
    </p:spTree>
    <p:extLst>
      <p:ext uri="{BB962C8B-B14F-4D97-AF65-F5344CB8AC3E}">
        <p14:creationId xmlns:p14="http://schemas.microsoft.com/office/powerpoint/2010/main" val="3635067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23</a:t>
            </a:fld>
            <a:endParaRPr lang="en-US"/>
          </a:p>
        </p:txBody>
      </p:sp>
    </p:spTree>
    <p:extLst>
      <p:ext uri="{BB962C8B-B14F-4D97-AF65-F5344CB8AC3E}">
        <p14:creationId xmlns:p14="http://schemas.microsoft.com/office/powerpoint/2010/main" val="40864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ClinVar</a:t>
            </a:r>
            <a:r>
              <a:rPr lang="en-US" baseline="0" dirty="0" smtClean="0"/>
              <a:t> is designed to facilitate access to published and unpublished sequence variation.  Data are freely accessible, and records can be retrieved by text-based well as sequence-based searching.</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2</a:t>
            </a:fld>
            <a:endParaRPr lang="en-US"/>
          </a:p>
        </p:txBody>
      </p:sp>
    </p:spTree>
    <p:extLst>
      <p:ext uri="{BB962C8B-B14F-4D97-AF65-F5344CB8AC3E}">
        <p14:creationId xmlns:p14="http://schemas.microsoft.com/office/powerpoint/2010/main" val="140327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questions t</a:t>
            </a:r>
            <a:r>
              <a:rPr lang="en-US" baseline="0" dirty="0" smtClean="0"/>
              <a:t>o be asked and variables to be considered between calling variations, and identifying enough about what has been reported about a variation to generate a reliable current interpretation.</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3</a:t>
            </a:fld>
            <a:endParaRPr lang="en-US"/>
          </a:p>
        </p:txBody>
      </p:sp>
    </p:spTree>
    <p:extLst>
      <p:ext uri="{BB962C8B-B14F-4D97-AF65-F5344CB8AC3E}">
        <p14:creationId xmlns:p14="http://schemas.microsoft.com/office/powerpoint/2010/main" val="3088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ClinVar (screen</a:t>
            </a:r>
            <a:r>
              <a:rPr lang="en-US" baseline="0" dirty="0" smtClean="0"/>
              <a:t> shot of a preliminary report page) is designed to ease that path.</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4</a:t>
            </a:fld>
            <a:endParaRPr lang="en-US"/>
          </a:p>
        </p:txBody>
      </p:sp>
    </p:spTree>
    <p:extLst>
      <p:ext uri="{BB962C8B-B14F-4D97-AF65-F5344CB8AC3E}">
        <p14:creationId xmlns:p14="http://schemas.microsoft.com/office/powerpoint/2010/main" val="51087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NCBI has multiple databases</a:t>
            </a:r>
            <a:r>
              <a:rPr lang="en-US" baseline="0" dirty="0" smtClean="0"/>
              <a:t> and established tools to support the information being accumulated around submissions to ClinVar. These include the databases that manage information about the locations of sequence variation  (dbSNP for single nucleotide variations and length variations less than about 50 nucleotides) and dbVar for longer variations), dbGaP ( controlled access to variation associated with phenotype), tools to understand the current reference (GRC) and alternate assemblies of the human genome, the NIH Genetic Testing Registry (GTR), which maintains a voluntary registry of tests offered by laboratories doing genetic testing, and all the other databases NCBI has long offered such as PubMed, multiple sequence databases especially RefSeq, Gene, and NCBI’s new resource to manage phenotypic terms and information connected to those terms, namely </a:t>
            </a:r>
            <a:r>
              <a:rPr lang="en-US" baseline="0" dirty="0" err="1" smtClean="0"/>
              <a:t>MedGen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5</a:t>
            </a:fld>
            <a:endParaRPr lang="en-US"/>
          </a:p>
        </p:txBody>
      </p:sp>
    </p:spTree>
    <p:extLst>
      <p:ext uri="{BB962C8B-B14F-4D97-AF65-F5344CB8AC3E}">
        <p14:creationId xmlns:p14="http://schemas.microsoft.com/office/powerpoint/2010/main" val="342423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ClinVar is a</a:t>
            </a:r>
            <a:r>
              <a:rPr lang="en-US" baseline="0" dirty="0" smtClean="0"/>
              <a:t> registry of data provided by submitters, connecting information about human variation observed in </a:t>
            </a:r>
            <a:r>
              <a:rPr lang="en-US" baseline="0" dirty="0" err="1" smtClean="0"/>
              <a:t>phenotyped</a:t>
            </a:r>
            <a:r>
              <a:rPr lang="en-US" baseline="0" dirty="0" smtClean="0"/>
              <a:t> individuals.  ClinVar does not interpret the data, other than to calculate the molecular consequence of a sequence change at a particular location (</a:t>
            </a:r>
            <a:r>
              <a:rPr lang="en-US" i="1" baseline="0" dirty="0" smtClean="0"/>
              <a:t>e.g</a:t>
            </a:r>
            <a:r>
              <a:rPr lang="en-US" baseline="0" dirty="0" smtClean="0"/>
              <a:t>. missense, nonsense) , but processing will be done to standardize terminology and report of location of the variation in multiple sequence coordinate systems.  Submitters own their data, and are encouraged to update their records as new data accumulate or interpretations change.  In that case, a new version is assigned. </a:t>
            </a:r>
          </a:p>
          <a:p>
            <a:r>
              <a:rPr lang="en-US" baseline="0" dirty="0" smtClean="0"/>
              <a:t>ClinVar will also calculate connections among records in the database, other databases at NCBI, and external databases.</a:t>
            </a:r>
          </a:p>
          <a:p>
            <a:r>
              <a:rPr lang="en-US" baseline="0" dirty="0" smtClean="0"/>
              <a:t>Data in ClinVar is available without restriction by multiple mechanisms, including a website, ftp files, and automated programming interfaces (API).</a:t>
            </a:r>
          </a:p>
          <a:p>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6</a:t>
            </a:fld>
            <a:endParaRPr lang="en-US"/>
          </a:p>
        </p:txBody>
      </p:sp>
    </p:spTree>
    <p:extLst>
      <p:ext uri="{BB962C8B-B14F-4D97-AF65-F5344CB8AC3E}">
        <p14:creationId xmlns:p14="http://schemas.microsoft.com/office/powerpoint/2010/main" val="65465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provide</a:t>
            </a:r>
            <a:r>
              <a:rPr lang="en-US" baseline="0" dirty="0" smtClean="0"/>
              <a:t> an overview of the types of information ClinVar is structured to manage. For full details of ClinVar’s data dictionary, please review the documentation on ClinVar’s ftp site and help documents on the website.</a:t>
            </a:r>
          </a:p>
        </p:txBody>
      </p:sp>
      <p:sp>
        <p:nvSpPr>
          <p:cNvPr id="4" name="Slide Number Placeholder 3"/>
          <p:cNvSpPr>
            <a:spLocks noGrp="1"/>
          </p:cNvSpPr>
          <p:nvPr>
            <p:ph type="sldNum" sz="quarter" idx="10"/>
          </p:nvPr>
        </p:nvSpPr>
        <p:spPr/>
        <p:txBody>
          <a:bodyPr/>
          <a:lstStyle/>
          <a:p>
            <a:fld id="{19D6C6F2-4099-4D36-A421-F18E8E4742C3}" type="slidenum">
              <a:rPr lang="en-US" smtClean="0"/>
              <a:t>7</a:t>
            </a:fld>
            <a:endParaRPr lang="en-US"/>
          </a:p>
        </p:txBody>
      </p:sp>
    </p:spTree>
    <p:extLst>
      <p:ext uri="{BB962C8B-B14F-4D97-AF65-F5344CB8AC3E}">
        <p14:creationId xmlns:p14="http://schemas.microsoft.com/office/powerpoint/2010/main" val="314332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ClinVar</a:t>
            </a:r>
            <a:r>
              <a:rPr lang="en-US" baseline="0" dirty="0" smtClean="0"/>
              <a:t> is structured to exchange data with other variation and phenotype-specific resources within NCBI as well as external databases.  </a:t>
            </a:r>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9</a:t>
            </a:fld>
            <a:endParaRPr lang="en-US"/>
          </a:p>
        </p:txBody>
      </p:sp>
    </p:spTree>
    <p:extLst>
      <p:ext uri="{BB962C8B-B14F-4D97-AF65-F5344CB8AC3E}">
        <p14:creationId xmlns:p14="http://schemas.microsoft.com/office/powerpoint/2010/main" val="187433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ClinVar does not provide the expert review, but serves as a data feed to groups reviewing evidence, and a repository for the results of that review.</a:t>
            </a:r>
            <a:endParaRPr lang="en-US" dirty="0" smtClean="0"/>
          </a:p>
        </p:txBody>
      </p:sp>
      <p:sp>
        <p:nvSpPr>
          <p:cNvPr id="4" name="Slide Number Placeholder 3"/>
          <p:cNvSpPr>
            <a:spLocks noGrp="1"/>
          </p:cNvSpPr>
          <p:nvPr>
            <p:ph type="sldNum" sz="quarter" idx="10"/>
          </p:nvPr>
        </p:nvSpPr>
        <p:spPr/>
        <p:txBody>
          <a:bodyPr/>
          <a:lstStyle/>
          <a:p>
            <a:fld id="{19D6C6F2-4099-4D36-A421-F18E8E4742C3}" type="slidenum">
              <a:rPr lang="en-US" smtClean="0"/>
              <a:t>10</a:t>
            </a:fld>
            <a:endParaRPr lang="en-US"/>
          </a:p>
        </p:txBody>
      </p:sp>
    </p:spTree>
    <p:extLst>
      <p:ext uri="{BB962C8B-B14F-4D97-AF65-F5344CB8AC3E}">
        <p14:creationId xmlns:p14="http://schemas.microsoft.com/office/powerpoint/2010/main" val="64209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7FC66D-45E6-45CC-967F-FE66E88C61B8}"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23CD5-0B6D-4353-B23C-0015349EC156}" type="slidenum">
              <a:rPr lang="en-US" smtClean="0"/>
              <a:t>‹#›</a:t>
            </a:fld>
            <a:endParaRPr lang="en-US" dirty="0"/>
          </a:p>
        </p:txBody>
      </p:sp>
      <p:grpSp>
        <p:nvGrpSpPr>
          <p:cNvPr id="7" name="Group 6"/>
          <p:cNvGrpSpPr/>
          <p:nvPr userDrawn="1"/>
        </p:nvGrpSpPr>
        <p:grpSpPr>
          <a:xfrm>
            <a:off x="304800" y="381000"/>
            <a:ext cx="2743200" cy="685800"/>
            <a:chOff x="457200" y="5715000"/>
            <a:chExt cx="2743200" cy="685800"/>
          </a:xfrm>
        </p:grpSpPr>
        <p:sp>
          <p:nvSpPr>
            <p:cNvPr id="8" name="Rounded Rectangle 7"/>
            <p:cNvSpPr/>
            <p:nvPr userDrawn="1"/>
          </p:nvSpPr>
          <p:spPr>
            <a:xfrm>
              <a:off x="457200" y="5715000"/>
              <a:ext cx="2743200" cy="685800"/>
            </a:xfrm>
            <a:prstGeom prst="roundRect">
              <a:avLst/>
            </a:prstGeom>
            <a:ln w="127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srcRect/>
            <a:stretch>
              <a:fillRect/>
            </a:stretch>
          </p:blipFill>
          <p:spPr bwMode="auto">
            <a:xfrm>
              <a:off x="533400" y="5791200"/>
              <a:ext cx="2590800" cy="541067"/>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FC66D-45E6-45CC-967F-FE66E88C61B8}"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23CD5-0B6D-4353-B23C-0015349EC1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FC66D-45E6-45CC-967F-FE66E88C61B8}"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23CD5-0B6D-4353-B23C-0015349EC1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FC66D-45E6-45CC-967F-FE66E88C61B8}"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grpSp>
        <p:nvGrpSpPr>
          <p:cNvPr id="7" name="Group 6"/>
          <p:cNvGrpSpPr/>
          <p:nvPr userDrawn="1"/>
        </p:nvGrpSpPr>
        <p:grpSpPr>
          <a:xfrm>
            <a:off x="152400" y="6019800"/>
            <a:ext cx="2743200" cy="685800"/>
            <a:chOff x="457200" y="5715000"/>
            <a:chExt cx="2743200" cy="685800"/>
          </a:xfrm>
        </p:grpSpPr>
        <p:sp>
          <p:nvSpPr>
            <p:cNvPr id="8" name="Rounded Rectangle 7"/>
            <p:cNvSpPr/>
            <p:nvPr userDrawn="1"/>
          </p:nvSpPr>
          <p:spPr>
            <a:xfrm>
              <a:off x="457200" y="5715000"/>
              <a:ext cx="2743200" cy="685800"/>
            </a:xfrm>
            <a:prstGeom prst="roundRect">
              <a:avLst/>
            </a:prstGeom>
            <a:ln w="127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srcRect/>
            <a:stretch>
              <a:fillRect/>
            </a:stretch>
          </p:blipFill>
          <p:spPr bwMode="auto">
            <a:xfrm>
              <a:off x="533400" y="5791200"/>
              <a:ext cx="2590800" cy="541067"/>
            </a:xfrm>
            <a:prstGeom prst="rect">
              <a:avLst/>
            </a:prstGeom>
            <a:noFill/>
            <a:ln w="9525">
              <a:noFill/>
              <a:miter lim="800000"/>
              <a:headEnd/>
              <a:tailEnd/>
            </a:ln>
          </p:spPr>
        </p:pic>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410200"/>
            <a:ext cx="530352" cy="890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7FC66D-45E6-45CC-967F-FE66E88C61B8}"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23CD5-0B6D-4353-B23C-0015349EC15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7FC66D-45E6-45CC-967F-FE66E88C61B8}"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23CD5-0B6D-4353-B23C-0015349EC1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7FC66D-45E6-45CC-967F-FE66E88C61B8}" type="datetimeFigureOut">
              <a:rPr lang="en-US" smtClean="0"/>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23CD5-0B6D-4353-B23C-0015349EC1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7FC66D-45E6-45CC-967F-FE66E88C61B8}" type="datetimeFigureOut">
              <a:rPr lang="en-US" smtClean="0"/>
              <a:t>12/17/2012</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4400" y="5410200"/>
            <a:ext cx="530352" cy="8900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FC66D-45E6-45CC-967F-FE66E88C61B8}" type="datetimeFigureOut">
              <a:rPr lang="en-US" smtClean="0"/>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F23CD5-0B6D-4353-B23C-0015349EC1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FC66D-45E6-45CC-967F-FE66E88C61B8}"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23CD5-0B6D-4353-B23C-0015349EC15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97FC66D-45E6-45CC-967F-FE66E88C61B8}" type="datetimeFigureOut">
              <a:rPr lang="en-US" smtClean="0"/>
              <a:t>12/17/2012</a:t>
            </a:fld>
            <a:endParaRPr lang="en-US"/>
          </a:p>
        </p:txBody>
      </p:sp>
      <p:sp>
        <p:nvSpPr>
          <p:cNvPr id="9" name="Slide Number Placeholder 8"/>
          <p:cNvSpPr>
            <a:spLocks noGrp="1"/>
          </p:cNvSpPr>
          <p:nvPr>
            <p:ph type="sldNum" sz="quarter" idx="11"/>
          </p:nvPr>
        </p:nvSpPr>
        <p:spPr/>
        <p:txBody>
          <a:bodyPr/>
          <a:lstStyle/>
          <a:p>
            <a:fld id="{3BF23CD5-0B6D-4353-B23C-0015349EC15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BF23CD5-0B6D-4353-B23C-0015349EC15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97FC66D-45E6-45CC-967F-FE66E88C61B8}" type="datetimeFigureOut">
              <a:rPr lang="en-US" smtClean="0"/>
              <a:t>12/17/2012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33600"/>
            <a:ext cx="7391400" cy="1374775"/>
          </a:xfrm>
        </p:spPr>
        <p:txBody>
          <a:bodyPr/>
          <a:lstStyle/>
          <a:p>
            <a:pPr algn="r"/>
            <a:r>
              <a:rPr lang="en-US" dirty="0" smtClean="0"/>
              <a:t>ClinVar</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5334000"/>
            <a:ext cx="530352" cy="890016"/>
          </a:xfrm>
          <a:prstGeom prst="rect">
            <a:avLst/>
          </a:prstGeom>
        </p:spPr>
      </p:pic>
      <p:sp>
        <p:nvSpPr>
          <p:cNvPr id="3" name="TextBox 2"/>
          <p:cNvSpPr txBox="1"/>
          <p:nvPr/>
        </p:nvSpPr>
        <p:spPr>
          <a:xfrm>
            <a:off x="5128508" y="5311914"/>
            <a:ext cx="2948692" cy="707886"/>
          </a:xfrm>
          <a:prstGeom prst="rect">
            <a:avLst/>
          </a:prstGeom>
          <a:noFill/>
        </p:spPr>
        <p:txBody>
          <a:bodyPr wrap="none" rtlCol="0">
            <a:spAutoFit/>
          </a:bodyPr>
          <a:lstStyle/>
          <a:p>
            <a:r>
              <a:rPr lang="en-US" sz="2000" dirty="0" smtClean="0"/>
              <a:t>Donna Maglott, Ph.D</a:t>
            </a:r>
          </a:p>
          <a:p>
            <a:r>
              <a:rPr lang="en-US" sz="2000" dirty="0" smtClean="0"/>
              <a:t>Senior Staff Scientist, NCBI</a:t>
            </a:r>
          </a:p>
        </p:txBody>
      </p:sp>
      <p:sp>
        <p:nvSpPr>
          <p:cNvPr id="4" name="TextBox 3"/>
          <p:cNvSpPr txBox="1"/>
          <p:nvPr/>
        </p:nvSpPr>
        <p:spPr>
          <a:xfrm>
            <a:off x="304800" y="3706147"/>
            <a:ext cx="7983748" cy="1077218"/>
          </a:xfrm>
          <a:prstGeom prst="rect">
            <a:avLst/>
          </a:prstGeom>
          <a:noFill/>
        </p:spPr>
        <p:txBody>
          <a:bodyPr wrap="square" rtlCol="0">
            <a:spAutoFit/>
          </a:bodyPr>
          <a:lstStyle/>
          <a:p>
            <a:pPr algn="r"/>
            <a:r>
              <a:rPr lang="en-US" sz="3200" dirty="0" smtClean="0">
                <a:solidFill>
                  <a:schemeClr val="tx2"/>
                </a:solidFill>
                <a:latin typeface="+mj-lt"/>
              </a:rPr>
              <a:t>A system for maintaining medically relevant variation data</a:t>
            </a:r>
            <a:endParaRPr lang="en-US" sz="3200" dirty="0">
              <a:solidFill>
                <a:schemeClr val="tx2"/>
              </a:solidFill>
              <a:latin typeface="+mj-lt"/>
            </a:endParaRPr>
          </a:p>
        </p:txBody>
      </p:sp>
    </p:spTree>
    <p:extLst>
      <p:ext uri="{BB962C8B-B14F-4D97-AF65-F5344CB8AC3E}">
        <p14:creationId xmlns:p14="http://schemas.microsoft.com/office/powerpoint/2010/main" val="1833495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05451" y="179457"/>
            <a:ext cx="5814349" cy="707886"/>
          </a:xfrm>
          <a:prstGeom prst="rect">
            <a:avLst/>
          </a:prstGeom>
          <a:noFill/>
        </p:spPr>
        <p:txBody>
          <a:bodyPr wrap="none" rtlCol="0">
            <a:spAutoFit/>
          </a:bodyPr>
          <a:lstStyle/>
          <a:p>
            <a:pPr algn="ctr"/>
            <a:r>
              <a:rPr lang="en-US" sz="4000" dirty="0" smtClean="0">
                <a:solidFill>
                  <a:schemeClr val="accent1">
                    <a:lumMod val="75000"/>
                  </a:schemeClr>
                </a:solidFill>
                <a:latin typeface="+mj-lt"/>
              </a:rPr>
              <a:t>Review of ClinVar records</a:t>
            </a:r>
            <a:endParaRPr lang="en-US" sz="4000" dirty="0">
              <a:solidFill>
                <a:schemeClr val="accent1">
                  <a:lumMod val="75000"/>
                </a:schemeClr>
              </a:solidFill>
              <a:latin typeface="+mj-lt"/>
            </a:endParaRPr>
          </a:p>
        </p:txBody>
      </p:sp>
      <p:grpSp>
        <p:nvGrpSpPr>
          <p:cNvPr id="12" name="Group 11"/>
          <p:cNvGrpSpPr/>
          <p:nvPr/>
        </p:nvGrpSpPr>
        <p:grpSpPr>
          <a:xfrm>
            <a:off x="1658007" y="1810407"/>
            <a:ext cx="2438400" cy="4209393"/>
            <a:chOff x="1658007" y="1810407"/>
            <a:chExt cx="2438400" cy="4209393"/>
          </a:xfrm>
        </p:grpSpPr>
        <p:sp>
          <p:nvSpPr>
            <p:cNvPr id="3" name="Rounded Rectangle 2"/>
            <p:cNvSpPr/>
            <p:nvPr/>
          </p:nvSpPr>
          <p:spPr>
            <a:xfrm>
              <a:off x="1658007" y="5105400"/>
              <a:ext cx="2438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ClinVar</a:t>
              </a:r>
              <a:endParaRPr lang="en-US" sz="3200" dirty="0"/>
            </a:p>
          </p:txBody>
        </p:sp>
        <p:sp>
          <p:nvSpPr>
            <p:cNvPr id="21" name="Up-Down Arrow 20"/>
            <p:cNvSpPr/>
            <p:nvPr/>
          </p:nvSpPr>
          <p:spPr>
            <a:xfrm flipH="1">
              <a:off x="2654259" y="3388923"/>
              <a:ext cx="445897" cy="1509561"/>
            </a:xfrm>
            <a:prstGeom prst="upDownArrow">
              <a:avLst/>
            </a:prstGeom>
            <a:solidFill>
              <a:schemeClr val="accent1">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886607" y="1810407"/>
              <a:ext cx="1981200" cy="1371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Expert review</a:t>
              </a:r>
            </a:p>
          </p:txBody>
        </p:sp>
      </p:grpSp>
      <p:sp>
        <p:nvSpPr>
          <p:cNvPr id="6" name="TextBox 5"/>
          <p:cNvSpPr txBox="1"/>
          <p:nvPr/>
        </p:nvSpPr>
        <p:spPr>
          <a:xfrm>
            <a:off x="5029200" y="1752600"/>
            <a:ext cx="3048000" cy="1569660"/>
          </a:xfrm>
          <a:prstGeom prst="rect">
            <a:avLst/>
          </a:prstGeom>
          <a:solidFill>
            <a:schemeClr val="bg1"/>
          </a:solidFill>
          <a:ln>
            <a:solidFill>
              <a:schemeClr val="accent2"/>
            </a:solidFill>
          </a:ln>
        </p:spPr>
        <p:txBody>
          <a:bodyPr wrap="square" rtlCol="0">
            <a:spAutoFit/>
          </a:bodyPr>
          <a:lstStyle/>
          <a:p>
            <a:r>
              <a:rPr lang="en-US" sz="2400" dirty="0" smtClean="0"/>
              <a:t>Review by domain experts is facilitated by accessing information from ClinVar </a:t>
            </a:r>
            <a:endParaRPr lang="en-US" sz="2400" dirty="0"/>
          </a:p>
        </p:txBody>
      </p:sp>
      <p:sp>
        <p:nvSpPr>
          <p:cNvPr id="10" name="TextBox 9"/>
          <p:cNvSpPr txBox="1"/>
          <p:nvPr/>
        </p:nvSpPr>
        <p:spPr>
          <a:xfrm>
            <a:off x="5029200" y="4819471"/>
            <a:ext cx="3012078" cy="1200329"/>
          </a:xfrm>
          <a:prstGeom prst="rect">
            <a:avLst/>
          </a:prstGeom>
          <a:solidFill>
            <a:schemeClr val="bg1"/>
          </a:solidFill>
          <a:ln>
            <a:solidFill>
              <a:schemeClr val="accent2"/>
            </a:solidFill>
          </a:ln>
        </p:spPr>
        <p:txBody>
          <a:bodyPr wrap="square" rtlCol="0">
            <a:spAutoFit/>
          </a:bodyPr>
          <a:lstStyle/>
          <a:p>
            <a:r>
              <a:rPr lang="en-US" sz="2400" dirty="0" smtClean="0"/>
              <a:t>Result of the review accessioned for reporting from ClinVar</a:t>
            </a:r>
            <a:endParaRPr lang="en-US" sz="2400" dirty="0"/>
          </a:p>
        </p:txBody>
      </p:sp>
    </p:spTree>
    <p:extLst>
      <p:ext uri="{BB962C8B-B14F-4D97-AF65-F5344CB8AC3E}">
        <p14:creationId xmlns:p14="http://schemas.microsoft.com/office/powerpoint/2010/main" val="2291292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16857340"/>
              </p:ext>
            </p:extLst>
          </p:nvPr>
        </p:nvGraphicFramePr>
        <p:xfrm>
          <a:off x="228600" y="990600"/>
          <a:ext cx="8153400" cy="5723218"/>
        </p:xfrm>
        <a:graphic>
          <a:graphicData uri="http://schemas.openxmlformats.org/drawingml/2006/table">
            <a:tbl>
              <a:tblPr firstRow="1" bandRow="1">
                <a:tableStyleId>{2D5ABB26-0587-4C30-8999-92F81FD0307C}</a:tableStyleId>
              </a:tblPr>
              <a:tblGrid>
                <a:gridCol w="2238188"/>
                <a:gridCol w="5915212"/>
              </a:tblGrid>
              <a:tr h="407894">
                <a:tc>
                  <a:txBody>
                    <a:bodyPr/>
                    <a:lstStyle/>
                    <a:p>
                      <a:pPr algn="ctr"/>
                      <a:r>
                        <a:rPr lang="en-US" sz="2000" b="1" dirty="0" smtClean="0"/>
                        <a:t>Accession.version</a:t>
                      </a:r>
                      <a:endParaRPr lang="en-US" sz="2000" b="1" dirty="0"/>
                    </a:p>
                  </a:txBody>
                  <a:tcPr/>
                </a:tc>
                <a:tc>
                  <a:txBody>
                    <a:bodyPr/>
                    <a:lstStyle/>
                    <a:p>
                      <a:pPr algn="ctr"/>
                      <a:r>
                        <a:rPr lang="en-US" sz="2000" b="1" dirty="0" smtClean="0"/>
                        <a:t>Example</a:t>
                      </a:r>
                      <a:endParaRPr lang="en-US" sz="2000" b="1" dirty="0"/>
                    </a:p>
                  </a:txBody>
                  <a:tcPr/>
                </a:tc>
              </a:tr>
              <a:tr h="941294">
                <a:tc>
                  <a:txBody>
                    <a:bodyPr/>
                    <a:lstStyle/>
                    <a:p>
                      <a:r>
                        <a:rPr lang="en-US" dirty="0" smtClean="0"/>
                        <a:t>SCV000000001.1 </a:t>
                      </a:r>
                      <a:endParaRPr lang="en-US" dirty="0"/>
                    </a:p>
                  </a:txBody>
                  <a:tcPr>
                    <a:solidFill>
                      <a:schemeClr val="tx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Submitter A  reports  NM_000000.1:c.5A&gt;C is pathogenic for</a:t>
                      </a:r>
                      <a:r>
                        <a:rPr lang="en-US" baseline="0" dirty="0" smtClean="0"/>
                        <a:t> condition A</a:t>
                      </a:r>
                      <a:endParaRPr lang="en-US" dirty="0" smtClean="0"/>
                    </a:p>
                    <a:p>
                      <a:endParaRPr lang="en-US" dirty="0"/>
                    </a:p>
                  </a:txBody>
                  <a:tcPr>
                    <a:solidFill>
                      <a:schemeClr val="tx2">
                        <a:lumMod val="20000"/>
                        <a:lumOff val="80000"/>
                      </a:schemeClr>
                    </a:solidFill>
                  </a:tcPr>
                </a:tc>
              </a:tr>
              <a:tr h="0">
                <a:tc>
                  <a:txBody>
                    <a:bodyPr/>
                    <a:lstStyle/>
                    <a:p>
                      <a:r>
                        <a:rPr lang="en-US" dirty="0" smtClean="0"/>
                        <a:t>SCV000000002.1</a:t>
                      </a:r>
                      <a:endParaRPr lang="en-US" dirty="0"/>
                    </a:p>
                  </a:txBody>
                  <a:tcPr>
                    <a:solidFill>
                      <a:schemeClr val="tx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Submitter B reports NM_000000.1:c.5A&gt;C is a</a:t>
                      </a:r>
                      <a:r>
                        <a:rPr lang="en-US" baseline="0" dirty="0" smtClean="0"/>
                        <a:t> variation of unknown significance for condition A</a:t>
                      </a:r>
                      <a:endParaRPr lang="en-US" dirty="0" smtClean="0"/>
                    </a:p>
                    <a:p>
                      <a:r>
                        <a:rPr lang="en-US" dirty="0" smtClean="0"/>
                        <a:t> </a:t>
                      </a:r>
                      <a:endParaRPr lang="en-US" dirty="0"/>
                    </a:p>
                  </a:txBody>
                  <a:tcPr>
                    <a:solidFill>
                      <a:schemeClr val="tx2">
                        <a:lumMod val="20000"/>
                        <a:lumOff val="80000"/>
                      </a:schemeClr>
                    </a:solidFill>
                  </a:tcPr>
                </a:tc>
              </a:tr>
              <a:tr h="998818">
                <a:tc>
                  <a:txBody>
                    <a:bodyPr/>
                    <a:lstStyle/>
                    <a:p>
                      <a:r>
                        <a:rPr lang="en-US" dirty="0" smtClean="0"/>
                        <a:t>SCV000000002.2</a:t>
                      </a:r>
                      <a:endParaRPr lang="en-US" dirty="0"/>
                    </a:p>
                  </a:txBody>
                  <a:tcPr>
                    <a:solidFill>
                      <a:schemeClr val="tx2">
                        <a:lumMod val="20000"/>
                        <a:lumOff val="80000"/>
                      </a:schemeClr>
                    </a:solidFill>
                  </a:tcPr>
                </a:tc>
                <a:tc>
                  <a:txBody>
                    <a:bodyPr/>
                    <a:lstStyle/>
                    <a:p>
                      <a:r>
                        <a:rPr lang="en-US" dirty="0" smtClean="0"/>
                        <a:t>Submitter</a:t>
                      </a:r>
                      <a:r>
                        <a:rPr lang="en-US" baseline="0" dirty="0" smtClean="0"/>
                        <a:t> B provides an update, now reporting that </a:t>
                      </a:r>
                      <a:r>
                        <a:rPr lang="en-US" dirty="0" smtClean="0"/>
                        <a:t>NM_000000.1:c.5A&gt;C is  benign with</a:t>
                      </a:r>
                      <a:r>
                        <a:rPr lang="en-US" baseline="0" dirty="0" smtClean="0"/>
                        <a:t> respect to condition A</a:t>
                      </a:r>
                      <a:endParaRPr lang="en-US" dirty="0" smtClean="0"/>
                    </a:p>
                    <a:p>
                      <a:endParaRPr lang="en-US" dirty="0"/>
                    </a:p>
                  </a:txBody>
                  <a:tcPr>
                    <a:solidFill>
                      <a:schemeClr val="tx2">
                        <a:lumMod val="20000"/>
                        <a:lumOff val="80000"/>
                      </a:schemeClr>
                    </a:solidFill>
                  </a:tcPr>
                </a:tc>
              </a:tr>
              <a:tr h="547594">
                <a:tc gridSpan="2">
                  <a:txBody>
                    <a:bodyPr/>
                    <a:lstStyle/>
                    <a:p>
                      <a:pPr algn="ctr"/>
                      <a:r>
                        <a:rPr lang="en-US" sz="2400" b="1" dirty="0" smtClean="0">
                          <a:solidFill>
                            <a:schemeClr val="tx2">
                              <a:lumMod val="75000"/>
                            </a:schemeClr>
                          </a:solidFill>
                          <a:latin typeface="+mj-lt"/>
                        </a:rPr>
                        <a:t> Aggregation by NCBI or</a:t>
                      </a:r>
                      <a:r>
                        <a:rPr lang="en-US" sz="2400" b="1" baseline="0" dirty="0" smtClean="0">
                          <a:solidFill>
                            <a:schemeClr val="tx2">
                              <a:lumMod val="75000"/>
                            </a:schemeClr>
                          </a:solidFill>
                          <a:latin typeface="+mj-lt"/>
                        </a:rPr>
                        <a:t> submitters</a:t>
                      </a:r>
                      <a:endParaRPr lang="en-US" sz="2400" b="1" dirty="0">
                        <a:solidFill>
                          <a:schemeClr val="tx2">
                            <a:lumMod val="75000"/>
                          </a:schemeClr>
                        </a:solidFill>
                        <a:latin typeface="+mj-lt"/>
                      </a:endParaRPr>
                    </a:p>
                  </a:txBody>
                  <a:tcPr>
                    <a:solidFill>
                      <a:schemeClr val="bg1"/>
                    </a:solidFill>
                  </a:tcPr>
                </a:tc>
                <a:tc hMerge="1">
                  <a:txBody>
                    <a:bodyPr/>
                    <a:lstStyle/>
                    <a:p>
                      <a:pPr algn="ctr"/>
                      <a:endParaRPr lang="en-US" sz="2400" b="1" dirty="0">
                        <a:solidFill>
                          <a:schemeClr val="tx2">
                            <a:lumMod val="75000"/>
                          </a:schemeClr>
                        </a:solidFill>
                        <a:latin typeface="+mj-lt"/>
                      </a:endParaRPr>
                    </a:p>
                  </a:txBody>
                  <a:tcPr>
                    <a:solidFill>
                      <a:schemeClr val="tx2">
                        <a:lumMod val="20000"/>
                        <a:lumOff val="80000"/>
                      </a:schemeClr>
                    </a:solidFill>
                  </a:tcPr>
                </a:tc>
              </a:tr>
              <a:tr h="998818">
                <a:tc>
                  <a:txBody>
                    <a:bodyPr/>
                    <a:lstStyle/>
                    <a:p>
                      <a:r>
                        <a:rPr lang="en-US" dirty="0" smtClean="0"/>
                        <a:t>RCV000000001.1</a:t>
                      </a:r>
                      <a:endParaRPr lang="en-US"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Combines</a:t>
                      </a:r>
                      <a:r>
                        <a:rPr lang="en-US" baseline="0" dirty="0" smtClean="0"/>
                        <a:t> data from </a:t>
                      </a:r>
                      <a:r>
                        <a:rPr lang="en-US" dirty="0" smtClean="0"/>
                        <a:t>SCV000000001.1 and</a:t>
                      </a:r>
                      <a:r>
                        <a:rPr lang="en-US" baseline="0" dirty="0" smtClean="0"/>
                        <a:t> </a:t>
                      </a:r>
                      <a:r>
                        <a:rPr lang="en-US" dirty="0" smtClean="0"/>
                        <a:t>SCV000000002.2,</a:t>
                      </a:r>
                      <a:r>
                        <a:rPr lang="en-US" baseline="0" dirty="0" smtClean="0"/>
                        <a:t> </a:t>
                      </a:r>
                      <a:r>
                        <a:rPr lang="en-US" sz="2000" b="1" baseline="0" dirty="0" smtClean="0"/>
                        <a:t>indicating that reports of clinical significance are not consistent</a:t>
                      </a:r>
                      <a:endParaRPr lang="en-US" sz="2000" b="1" dirty="0" smtClean="0"/>
                    </a:p>
                  </a:txBody>
                  <a:tcPr>
                    <a:solidFill>
                      <a:schemeClr val="accent5">
                        <a:lumMod val="20000"/>
                        <a:lumOff val="80000"/>
                      </a:schemeClr>
                    </a:solidFill>
                  </a:tcPr>
                </a:tc>
              </a:tr>
              <a:tr h="8426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RCV000000002.1</a:t>
                      </a:r>
                    </a:p>
                    <a:p>
                      <a:endParaRPr lang="en-US" dirty="0"/>
                    </a:p>
                  </a:txBody>
                  <a:tcPr>
                    <a:solidFill>
                      <a:schemeClr val="accent5">
                        <a:lumMod val="20000"/>
                        <a:lumOff val="80000"/>
                      </a:schemeClr>
                    </a:solidFill>
                  </a:tcPr>
                </a:tc>
                <a:tc>
                  <a:txBody>
                    <a:bodyPr/>
                    <a:lstStyle/>
                    <a:p>
                      <a:r>
                        <a:rPr lang="en-US" dirty="0" smtClean="0"/>
                        <a:t>Authoritative</a:t>
                      </a:r>
                      <a:r>
                        <a:rPr lang="en-US" baseline="0" dirty="0" smtClean="0"/>
                        <a:t> group evaluates all evidence and provides the consensus report of the clinical significance of </a:t>
                      </a:r>
                      <a:r>
                        <a:rPr lang="en-US" dirty="0" smtClean="0"/>
                        <a:t>NM_000000.1:c5A&gt;C for</a:t>
                      </a:r>
                      <a:r>
                        <a:rPr lang="en-US" baseline="0" dirty="0" smtClean="0"/>
                        <a:t> condition A</a:t>
                      </a:r>
                      <a:endParaRPr lang="en-US" dirty="0"/>
                    </a:p>
                  </a:txBody>
                  <a:tcPr>
                    <a:solidFill>
                      <a:schemeClr val="accent5">
                        <a:lumMod val="20000"/>
                        <a:lumOff val="80000"/>
                      </a:schemeClr>
                    </a:solidFill>
                  </a:tcPr>
                </a:tc>
              </a:tr>
            </a:tbl>
          </a:graphicData>
        </a:graphic>
      </p:graphicFrame>
      <p:sp>
        <p:nvSpPr>
          <p:cNvPr id="2" name="Rectangle 1"/>
          <p:cNvSpPr/>
          <p:nvPr/>
        </p:nvSpPr>
        <p:spPr>
          <a:xfrm>
            <a:off x="228600" y="76200"/>
            <a:ext cx="8153400" cy="830997"/>
          </a:xfrm>
          <a:prstGeom prst="rect">
            <a:avLst/>
          </a:prstGeom>
        </p:spPr>
        <p:txBody>
          <a:bodyPr wrap="square">
            <a:spAutoFit/>
          </a:bodyPr>
          <a:lstStyle/>
          <a:p>
            <a:pPr algn="ctr"/>
            <a:r>
              <a:rPr lang="en-US" sz="2400" b="1" dirty="0" smtClean="0">
                <a:solidFill>
                  <a:schemeClr val="tx2">
                    <a:lumMod val="75000"/>
                  </a:schemeClr>
                </a:solidFill>
                <a:latin typeface="+mj-lt"/>
              </a:rPr>
              <a:t>Accessions and versions maintain </a:t>
            </a:r>
          </a:p>
          <a:p>
            <a:pPr algn="ctr"/>
            <a:r>
              <a:rPr lang="en-US" sz="2400" b="1" dirty="0" smtClean="0">
                <a:solidFill>
                  <a:schemeClr val="tx2">
                    <a:lumMod val="75000"/>
                  </a:schemeClr>
                </a:solidFill>
                <a:latin typeface="+mj-lt"/>
              </a:rPr>
              <a:t>historical interpretations per submitter</a:t>
            </a:r>
          </a:p>
        </p:txBody>
      </p:sp>
    </p:spTree>
    <p:extLst>
      <p:ext uri="{BB962C8B-B14F-4D97-AF65-F5344CB8AC3E}">
        <p14:creationId xmlns:p14="http://schemas.microsoft.com/office/powerpoint/2010/main" val="275717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7620000" cy="1143000"/>
          </a:xfrm>
        </p:spPr>
        <p:txBody>
          <a:bodyPr/>
          <a:lstStyle/>
          <a:p>
            <a:r>
              <a:rPr lang="en-US" dirty="0" smtClean="0"/>
              <a:t>Accessing the data</a:t>
            </a:r>
            <a:endParaRPr lang="en-US" dirty="0"/>
          </a:p>
        </p:txBody>
      </p:sp>
    </p:spTree>
    <p:extLst>
      <p:ext uri="{BB962C8B-B14F-4D97-AF65-F5344CB8AC3E}">
        <p14:creationId xmlns:p14="http://schemas.microsoft.com/office/powerpoint/2010/main" val="253885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smtClean="0"/>
              <a:t>Accessing ClinVar via Variation Reporter</a:t>
            </a:r>
            <a:r>
              <a:rPr lang="en-US" sz="4800" smtClean="0"/>
              <a:t/>
            </a:r>
            <a:br>
              <a:rPr lang="en-US" sz="4800" smtClean="0"/>
            </a:b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919" r="14861" b="2541"/>
          <a:stretch/>
        </p:blipFill>
        <p:spPr bwMode="auto">
          <a:xfrm>
            <a:off x="7885" y="1143000"/>
            <a:ext cx="8907516" cy="473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4876800" y="3276600"/>
            <a:ext cx="26670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the assembly</a:t>
            </a:r>
            <a:endParaRPr lang="en-US" dirty="0"/>
          </a:p>
        </p:txBody>
      </p:sp>
      <p:sp>
        <p:nvSpPr>
          <p:cNvPr id="4" name="TextBox 3"/>
          <p:cNvSpPr txBox="1"/>
          <p:nvPr/>
        </p:nvSpPr>
        <p:spPr>
          <a:xfrm>
            <a:off x="4876800" y="3886200"/>
            <a:ext cx="3581400" cy="1200329"/>
          </a:xfrm>
          <a:prstGeom prst="rect">
            <a:avLst/>
          </a:prstGeom>
          <a:solidFill>
            <a:schemeClr val="bg1"/>
          </a:solidFill>
          <a:ln>
            <a:solidFill>
              <a:schemeClr val="accent3">
                <a:lumMod val="75000"/>
              </a:schemeClr>
            </a:solidFill>
          </a:ln>
        </p:spPr>
        <p:txBody>
          <a:bodyPr wrap="square" rtlCol="0">
            <a:spAutoFit/>
          </a:bodyPr>
          <a:lstStyle/>
          <a:p>
            <a:r>
              <a:rPr lang="en-US" sz="3600" dirty="0" smtClean="0"/>
              <a:t>Upload a file or paste into a box</a:t>
            </a:r>
            <a:endParaRPr lang="en-US" sz="3600" dirty="0"/>
          </a:p>
        </p:txBody>
      </p:sp>
      <p:sp>
        <p:nvSpPr>
          <p:cNvPr id="5" name="Rectangle 4"/>
          <p:cNvSpPr/>
          <p:nvPr/>
        </p:nvSpPr>
        <p:spPr>
          <a:xfrm>
            <a:off x="304800" y="5867400"/>
            <a:ext cx="8610601" cy="523220"/>
          </a:xfrm>
          <a:prstGeom prst="rect">
            <a:avLst/>
          </a:prstGeom>
          <a:solidFill>
            <a:schemeClr val="bg1"/>
          </a:solidFill>
          <a:ln w="12700">
            <a:solidFill>
              <a:schemeClr val="tx1">
                <a:lumMod val="50000"/>
                <a:lumOff val="50000"/>
              </a:schemeClr>
            </a:solidFill>
          </a:ln>
        </p:spPr>
        <p:txBody>
          <a:bodyPr wrap="square">
            <a:spAutoFit/>
          </a:bodyPr>
          <a:lstStyle/>
          <a:p>
            <a:r>
              <a:rPr lang="en-US" sz="2800" b="1" dirty="0">
                <a:solidFill>
                  <a:schemeClr val="accent3">
                    <a:lumMod val="50000"/>
                  </a:schemeClr>
                </a:solidFill>
              </a:rPr>
              <a:t>http://www.ncbi.nlm.nih.gov/variation/tools/reporter</a:t>
            </a:r>
            <a:r>
              <a:rPr lang="en-US" sz="2800" b="1" dirty="0" smtClean="0">
                <a:solidFill>
                  <a:schemeClr val="accent3">
                    <a:lumMod val="50000"/>
                  </a:schemeClr>
                </a:solidFill>
              </a:rPr>
              <a:t>/</a:t>
            </a:r>
            <a:endParaRPr lang="en-US" sz="2800" b="1" dirty="0">
              <a:solidFill>
                <a:schemeClr val="accent3">
                  <a:lumMod val="50000"/>
                </a:schemeClr>
              </a:solidFill>
            </a:endParaRPr>
          </a:p>
        </p:txBody>
      </p:sp>
    </p:spTree>
    <p:extLst>
      <p:ext uri="{BB962C8B-B14F-4D97-AF65-F5344CB8AC3E}">
        <p14:creationId xmlns:p14="http://schemas.microsoft.com/office/powerpoint/2010/main" val="219032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pPr algn="ctr"/>
            <a:r>
              <a:rPr lang="en-US" sz="2800" dirty="0" smtClean="0"/>
              <a:t>http</a:t>
            </a:r>
            <a:r>
              <a:rPr lang="en-US" sz="2800" dirty="0"/>
              <a:t>://www.ncbi.nlm.nih.gov/variation/tools/reporter/</a:t>
            </a:r>
            <a:br>
              <a:rPr lang="en-US" sz="2800" dirty="0"/>
            </a:br>
            <a:endParaRPr lang="en-US" sz="2800"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1" y="1245483"/>
            <a:ext cx="8229600" cy="536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4876800" y="2133600"/>
            <a:ext cx="25146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Processing  summary</a:t>
            </a:r>
            <a:endParaRPr lang="en-US" b="1" dirty="0"/>
          </a:p>
        </p:txBody>
      </p:sp>
      <p:sp>
        <p:nvSpPr>
          <p:cNvPr id="11" name="Rectangle 10"/>
          <p:cNvSpPr/>
          <p:nvPr/>
        </p:nvSpPr>
        <p:spPr>
          <a:xfrm>
            <a:off x="5638800" y="3930168"/>
            <a:ext cx="762000" cy="9466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162800" y="3657600"/>
            <a:ext cx="1103811" cy="304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34200" y="1245483"/>
            <a:ext cx="1143000" cy="304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8686799" cy="14464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32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ClinVar data by ftp</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093"/>
          <a:stretch/>
        </p:blipFill>
        <p:spPr bwMode="auto">
          <a:xfrm>
            <a:off x="91440" y="1295400"/>
            <a:ext cx="821436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6200" y="4953000"/>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612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903" y="304800"/>
            <a:ext cx="9038897" cy="6060996"/>
            <a:chOff x="-275897" y="762000"/>
            <a:chExt cx="9038897" cy="6060996"/>
          </a:xfrm>
        </p:grpSpPr>
        <p:grpSp>
          <p:nvGrpSpPr>
            <p:cNvPr id="4" name="Group 3"/>
            <p:cNvGrpSpPr/>
            <p:nvPr/>
          </p:nvGrpSpPr>
          <p:grpSpPr>
            <a:xfrm>
              <a:off x="-275897" y="762000"/>
              <a:ext cx="9038897" cy="4093566"/>
              <a:chOff x="-312245" y="886361"/>
              <a:chExt cx="9038897" cy="4093566"/>
            </a:xfrm>
          </p:grpSpPr>
          <p:sp>
            <p:nvSpPr>
              <p:cNvPr id="3" name="TextBox 2"/>
              <p:cNvSpPr txBox="1"/>
              <p:nvPr/>
            </p:nvSpPr>
            <p:spPr>
              <a:xfrm>
                <a:off x="-312245" y="886361"/>
                <a:ext cx="9038897" cy="1323439"/>
              </a:xfrm>
              <a:prstGeom prst="rect">
                <a:avLst/>
              </a:prstGeom>
              <a:solidFill>
                <a:schemeClr val="bg1"/>
              </a:solidFill>
            </p:spPr>
            <p:txBody>
              <a:bodyPr wrap="square" rtlCol="0">
                <a:spAutoFit/>
              </a:bodyPr>
              <a:lstStyle/>
              <a:p>
                <a:pPr algn="ctr"/>
                <a:r>
                  <a:rPr lang="en-US" sz="2800" b="1" dirty="0" err="1"/>
                  <a:t>v</a:t>
                </a:r>
                <a:r>
                  <a:rPr lang="en-US" sz="2800" b="1" dirty="0" err="1" smtClean="0"/>
                  <a:t>cf</a:t>
                </a:r>
                <a:r>
                  <a:rPr lang="en-US" sz="2800" b="1" dirty="0" smtClean="0"/>
                  <a:t> files</a:t>
                </a:r>
              </a:p>
              <a:p>
                <a:pPr algn="ctr"/>
                <a:r>
                  <a:rPr lang="en-US" sz="2600" dirty="0" smtClean="0"/>
                  <a:t>www.ncbi.nlm.nih.gov/variation/docs/human_variation_vcf</a:t>
                </a:r>
              </a:p>
              <a:p>
                <a:endParaRPr lang="en-US" sz="2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48" y="2604961"/>
                <a:ext cx="8915400" cy="237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76200" y="5715000"/>
              <a:ext cx="8686800" cy="1107996"/>
            </a:xfrm>
            <a:prstGeom prst="rect">
              <a:avLst/>
            </a:prstGeom>
            <a:solidFill>
              <a:schemeClr val="bg1"/>
            </a:solidFill>
          </p:spPr>
          <p:txBody>
            <a:bodyPr wrap="square">
              <a:spAutoFit/>
            </a:bodyPr>
            <a:lstStyle/>
            <a:p>
              <a:pPr marL="285750" indent="-285750">
                <a:buFont typeface="Arial" pitchFamily="34" charset="0"/>
                <a:buChar char="•"/>
              </a:pPr>
              <a:r>
                <a:rPr lang="en-US" sz="2200" dirty="0" smtClean="0"/>
                <a:t>Common </a:t>
              </a:r>
              <a:r>
                <a:rPr lang="en-US" sz="2200" dirty="0"/>
                <a:t>alleles with no known clinical significance</a:t>
              </a:r>
            </a:p>
            <a:p>
              <a:pPr marL="285750" indent="-285750">
                <a:buFont typeface="Arial" pitchFamily="34" charset="0"/>
                <a:buChar char="•"/>
              </a:pPr>
              <a:r>
                <a:rPr lang="en-US" sz="2200" dirty="0"/>
                <a:t>Common alleles with clinical significance</a:t>
              </a:r>
            </a:p>
            <a:p>
              <a:pPr marL="285750" indent="-285750">
                <a:buFont typeface="Arial" pitchFamily="34" charset="0"/>
                <a:buChar char="•"/>
              </a:pPr>
              <a:r>
                <a:rPr lang="en-US" sz="2200" dirty="0"/>
                <a:t>Variations submitted from groups with </a:t>
              </a:r>
              <a:r>
                <a:rPr lang="en-US" sz="2200" dirty="0" smtClean="0"/>
                <a:t>clinical interest (clinical channel)</a:t>
              </a:r>
              <a:endParaRPr lang="en-US" sz="2200" dirty="0"/>
            </a:p>
          </p:txBody>
        </p:sp>
      </p:grpSp>
      <p:sp>
        <p:nvSpPr>
          <p:cNvPr id="10" name="TextBox 9"/>
          <p:cNvSpPr txBox="1"/>
          <p:nvPr/>
        </p:nvSpPr>
        <p:spPr>
          <a:xfrm>
            <a:off x="3101001" y="1443573"/>
            <a:ext cx="4007507" cy="461665"/>
          </a:xfrm>
          <a:prstGeom prst="rect">
            <a:avLst/>
          </a:prstGeom>
          <a:noFill/>
        </p:spPr>
        <p:txBody>
          <a:bodyPr wrap="none" rtlCol="0">
            <a:spAutoFit/>
          </a:bodyPr>
          <a:lstStyle/>
          <a:p>
            <a:r>
              <a:rPr lang="en-US" sz="2400" dirty="0" smtClean="0"/>
              <a:t>ClinVar subset updated weekly</a:t>
            </a:r>
            <a:endParaRPr lang="en-US" sz="2400" dirty="0"/>
          </a:p>
        </p:txBody>
      </p:sp>
    </p:spTree>
    <p:extLst>
      <p:ext uri="{BB962C8B-B14F-4D97-AF65-F5344CB8AC3E}">
        <p14:creationId xmlns:p14="http://schemas.microsoft.com/office/powerpoint/2010/main" val="2162880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ClinVar data by ftp</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093"/>
          <a:stretch/>
        </p:blipFill>
        <p:spPr bwMode="auto">
          <a:xfrm>
            <a:off x="91440" y="1295400"/>
            <a:ext cx="821436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 y="5257800"/>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3048000"/>
            <a:ext cx="6894323" cy="1754326"/>
          </a:xfrm>
          <a:prstGeom prst="rect">
            <a:avLst/>
          </a:prstGeom>
          <a:solidFill>
            <a:schemeClr val="bg1"/>
          </a:solidFill>
          <a:ln>
            <a:solidFill>
              <a:schemeClr val="accent1">
                <a:lumMod val="75000"/>
              </a:schemeClr>
            </a:solidFill>
          </a:ln>
        </p:spPr>
        <p:txBody>
          <a:bodyPr wrap="none" rtlCol="0">
            <a:spAutoFit/>
          </a:bodyPr>
          <a:lstStyle/>
          <a:p>
            <a:pPr algn="ctr"/>
            <a:r>
              <a:rPr lang="en-US" sz="3600" dirty="0" smtClean="0"/>
              <a:t>XML</a:t>
            </a:r>
          </a:p>
          <a:p>
            <a:r>
              <a:rPr lang="en-US" sz="3600" dirty="0" smtClean="0"/>
              <a:t>Monthly extraction of the database </a:t>
            </a:r>
          </a:p>
          <a:p>
            <a:r>
              <a:rPr lang="en-US" sz="3600" dirty="0" smtClean="0"/>
              <a:t>Comprehensive weekly updates</a:t>
            </a:r>
            <a:endParaRPr lang="en-US" sz="3600" dirty="0"/>
          </a:p>
        </p:txBody>
      </p:sp>
    </p:spTree>
    <p:extLst>
      <p:ext uri="{BB962C8B-B14F-4D97-AF65-F5344CB8AC3E}">
        <p14:creationId xmlns:p14="http://schemas.microsoft.com/office/powerpoint/2010/main" val="821277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ClinVar by browsing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76598"/>
            <a:ext cx="8284068" cy="50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0" y="6096000"/>
            <a:ext cx="6096000" cy="523220"/>
          </a:xfrm>
          <a:prstGeom prst="rect">
            <a:avLst/>
          </a:prstGeom>
          <a:noFill/>
        </p:spPr>
        <p:txBody>
          <a:bodyPr wrap="square" rtlCol="0">
            <a:spAutoFit/>
          </a:bodyPr>
          <a:lstStyle/>
          <a:p>
            <a:r>
              <a:rPr lang="en-US" sz="2800" dirty="0" smtClean="0">
                <a:solidFill>
                  <a:schemeClr val="accent3">
                    <a:lumMod val="50000"/>
                  </a:schemeClr>
                </a:solidFill>
              </a:rPr>
              <a:t>http://preview.ncbi.nlm.nih.gov/clinvar</a:t>
            </a:r>
            <a:endParaRPr lang="en-US" sz="2800" dirty="0">
              <a:solidFill>
                <a:schemeClr val="accent3">
                  <a:lumMod val="50000"/>
                </a:schemeClr>
              </a:solidFill>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132" t="4197" r="75472" b="43328"/>
          <a:stretch/>
        </p:blipFill>
        <p:spPr bwMode="auto">
          <a:xfrm>
            <a:off x="5715000" y="1250585"/>
            <a:ext cx="2200276" cy="484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72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4419600" cy="1143000"/>
          </a:xfrm>
        </p:spPr>
        <p:txBody>
          <a:bodyPr/>
          <a:lstStyle/>
          <a:p>
            <a:r>
              <a:rPr lang="en-US" dirty="0" smtClean="0"/>
              <a:t>Data from SCRP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79" y="990600"/>
            <a:ext cx="8915400"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43600" y="3553509"/>
            <a:ext cx="3017877" cy="954107"/>
          </a:xfrm>
          <a:prstGeom prst="rect">
            <a:avLst/>
          </a:prstGeom>
          <a:noFill/>
          <a:ln>
            <a:solidFill>
              <a:schemeClr val="accent1">
                <a:lumMod val="75000"/>
              </a:schemeClr>
            </a:solidFill>
          </a:ln>
        </p:spPr>
        <p:txBody>
          <a:bodyPr wrap="none" rtlCol="0">
            <a:spAutoFit/>
          </a:bodyPr>
          <a:lstStyle/>
          <a:p>
            <a:r>
              <a:rPr lang="en-US" sz="2800" dirty="0" smtClean="0"/>
              <a:t>Query by submitter</a:t>
            </a:r>
          </a:p>
          <a:p>
            <a:r>
              <a:rPr lang="en-US" sz="2800" dirty="0" smtClean="0"/>
              <a:t>902 results</a:t>
            </a:r>
            <a:endParaRPr lang="en-US" sz="2800" dirty="0"/>
          </a:p>
        </p:txBody>
      </p:sp>
    </p:spTree>
    <p:extLst>
      <p:ext uri="{BB962C8B-B14F-4D97-AF65-F5344CB8AC3E}">
        <p14:creationId xmlns:p14="http://schemas.microsoft.com/office/powerpoint/2010/main" val="4233620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develop ClinVar?</a:t>
            </a:r>
            <a:endParaRPr lang="en-US" dirty="0"/>
          </a:p>
        </p:txBody>
      </p:sp>
      <p:sp>
        <p:nvSpPr>
          <p:cNvPr id="3" name="Content Placeholder 2"/>
          <p:cNvSpPr>
            <a:spLocks noGrp="1"/>
          </p:cNvSpPr>
          <p:nvPr>
            <p:ph idx="1"/>
          </p:nvPr>
        </p:nvSpPr>
        <p:spPr>
          <a:xfrm>
            <a:off x="228600" y="2057400"/>
            <a:ext cx="8458200" cy="4800600"/>
          </a:xfrm>
        </p:spPr>
        <p:txBody>
          <a:bodyPr>
            <a:normAutofit/>
          </a:bodyPr>
          <a:lstStyle/>
          <a:p>
            <a:r>
              <a:rPr lang="en-US" sz="2800" dirty="0" smtClean="0"/>
              <a:t>Capacity for identification of human variation has increased</a:t>
            </a:r>
          </a:p>
          <a:p>
            <a:r>
              <a:rPr lang="en-US" sz="2800" dirty="0" smtClean="0"/>
              <a:t>Not all variation is published in the literature</a:t>
            </a:r>
          </a:p>
          <a:p>
            <a:r>
              <a:rPr lang="en-US" sz="2800" dirty="0" smtClean="0"/>
              <a:t>Evaluation and review is facilitated by centralization and standardization</a:t>
            </a:r>
          </a:p>
          <a:p>
            <a:r>
              <a:rPr lang="en-US" sz="2800" dirty="0" smtClean="0"/>
              <a:t>Programmed access to data by sequence coordinates, in addition to text, is critical</a:t>
            </a:r>
          </a:p>
        </p:txBody>
      </p:sp>
    </p:spTree>
    <p:extLst>
      <p:ext uri="{BB962C8B-B14F-4D97-AF65-F5344CB8AC3E}">
        <p14:creationId xmlns:p14="http://schemas.microsoft.com/office/powerpoint/2010/main" val="216936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791200" cy="1143000"/>
          </a:xfrm>
        </p:spPr>
        <p:txBody>
          <a:bodyPr/>
          <a:lstStyle/>
          <a:p>
            <a:r>
              <a:rPr lang="en-US" dirty="0" smtClean="0"/>
              <a:t>Data  only from SCRP</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746" b="41462"/>
          <a:stretch/>
        </p:blipFill>
        <p:spPr bwMode="auto">
          <a:xfrm>
            <a:off x="115614" y="1371600"/>
            <a:ext cx="8952186" cy="461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962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6324600" cy="1143000"/>
          </a:xfrm>
        </p:spPr>
        <p:txBody>
          <a:bodyPr/>
          <a:lstStyle/>
          <a:p>
            <a:r>
              <a:rPr lang="en-US" sz="4400" dirty="0" smtClean="0"/>
              <a:t>Current </a:t>
            </a:r>
            <a:r>
              <a:rPr lang="en-US" sz="4400" dirty="0"/>
              <a:t>d</a:t>
            </a:r>
            <a:r>
              <a:rPr lang="en-US" sz="4400" dirty="0" smtClean="0"/>
              <a:t>etailed display</a:t>
            </a:r>
            <a:endParaRPr lang="en-US" sz="4400" dirty="0"/>
          </a:p>
        </p:txBody>
      </p:sp>
      <p:sp>
        <p:nvSpPr>
          <p:cNvPr id="3" name="TextBox 2"/>
          <p:cNvSpPr txBox="1"/>
          <p:nvPr/>
        </p:nvSpPr>
        <p:spPr>
          <a:xfrm>
            <a:off x="-1752600" y="1752600"/>
            <a:ext cx="184731" cy="369332"/>
          </a:xfrm>
          <a:prstGeom prst="rect">
            <a:avLst/>
          </a:prstGeom>
          <a:noFill/>
        </p:spPr>
        <p:txBody>
          <a:bodyPr wrap="none" rtlCol="0">
            <a:spAutoFit/>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38225"/>
            <a:ext cx="86106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5751493"/>
            <a:ext cx="7535333" cy="954107"/>
          </a:xfrm>
          <a:prstGeom prst="rect">
            <a:avLst/>
          </a:prstGeom>
          <a:noFill/>
        </p:spPr>
        <p:txBody>
          <a:bodyPr wrap="none" rtlCol="0">
            <a:spAutoFit/>
          </a:bodyPr>
          <a:lstStyle/>
          <a:p>
            <a:r>
              <a:rPr lang="en-US" sz="2800" dirty="0">
                <a:solidFill>
                  <a:schemeClr val="accent1">
                    <a:lumMod val="75000"/>
                  </a:schemeClr>
                </a:solidFill>
              </a:rPr>
              <a:t>Overview information provided in a tabbed format</a:t>
            </a:r>
          </a:p>
          <a:p>
            <a:endParaRPr lang="en-US" sz="2800" dirty="0">
              <a:solidFill>
                <a:schemeClr val="accent1">
                  <a:lumMod val="75000"/>
                </a:schemeClr>
              </a:solidFill>
            </a:endParaRPr>
          </a:p>
        </p:txBody>
      </p:sp>
      <p:sp>
        <p:nvSpPr>
          <p:cNvPr id="4" name="Oval 3"/>
          <p:cNvSpPr/>
          <p:nvPr/>
        </p:nvSpPr>
        <p:spPr>
          <a:xfrm>
            <a:off x="1447800" y="2590800"/>
            <a:ext cx="1295400" cy="457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 y="4648200"/>
            <a:ext cx="1295400" cy="7620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119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44343166"/>
              </p:ext>
            </p:extLst>
          </p:nvPr>
        </p:nvGraphicFramePr>
        <p:xfrm>
          <a:off x="76200" y="1210884"/>
          <a:ext cx="8305800" cy="4351716"/>
        </p:xfrm>
        <a:graphic>
          <a:graphicData uri="http://schemas.openxmlformats.org/drawingml/2006/table">
            <a:tbl>
              <a:tblPr firstRow="1" bandRow="1">
                <a:tableStyleId>{2D5ABB26-0587-4C30-8999-92F81FD0307C}</a:tableStyleId>
              </a:tblPr>
              <a:tblGrid>
                <a:gridCol w="2730524"/>
                <a:gridCol w="1384962"/>
                <a:gridCol w="2618947"/>
                <a:gridCol w="1571367"/>
              </a:tblGrid>
              <a:tr h="450226">
                <a:tc gridSpan="4">
                  <a:txBody>
                    <a:bodyPr/>
                    <a:lstStyle/>
                    <a:p>
                      <a:pPr algn="ctr"/>
                      <a:r>
                        <a:rPr lang="en-US" sz="3400" b="1" dirty="0" smtClean="0">
                          <a:solidFill>
                            <a:schemeClr val="accent6">
                              <a:lumMod val="50000"/>
                            </a:schemeClr>
                          </a:solidFill>
                        </a:rPr>
                        <a:t>We</a:t>
                      </a:r>
                      <a:r>
                        <a:rPr lang="en-US" sz="3400" b="1" baseline="0" dirty="0" smtClean="0">
                          <a:solidFill>
                            <a:schemeClr val="accent6">
                              <a:lumMod val="50000"/>
                            </a:schemeClr>
                          </a:solidFill>
                        </a:rPr>
                        <a:t> thank our s</a:t>
                      </a:r>
                      <a:r>
                        <a:rPr lang="en-US" sz="3400" b="1" dirty="0" smtClean="0">
                          <a:solidFill>
                            <a:schemeClr val="accent6">
                              <a:lumMod val="50000"/>
                            </a:schemeClr>
                          </a:solidFill>
                        </a:rPr>
                        <a:t>ubmitters!</a:t>
                      </a:r>
                      <a:endParaRPr lang="en-US" sz="3400" b="1" dirty="0">
                        <a:solidFill>
                          <a:schemeClr val="accent6">
                            <a:lumMod val="50000"/>
                          </a:schemeClr>
                        </a:solidFill>
                      </a:endParaRPr>
                    </a:p>
                  </a:txBody>
                  <a:tcPr marT="43642" marB="43642">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r>
              <a:tr h="586221">
                <a:tc>
                  <a:txBody>
                    <a:bodyPr/>
                    <a:lstStyle/>
                    <a:p>
                      <a:r>
                        <a:rPr lang="en-US" sz="2000" b="1" dirty="0" smtClean="0"/>
                        <a:t>Testing</a:t>
                      </a:r>
                      <a:r>
                        <a:rPr lang="en-US" sz="2000" b="1" baseline="0" dirty="0" smtClean="0"/>
                        <a:t> laboratories</a:t>
                      </a:r>
                      <a:endParaRPr lang="en-US" sz="2000" b="1" dirty="0"/>
                    </a:p>
                  </a:txBody>
                  <a:tcPr marT="43642" marB="43642">
                    <a:solidFill>
                      <a:schemeClr val="bg1"/>
                    </a:solidFill>
                  </a:tcPr>
                </a:tc>
                <a:tc>
                  <a:txBody>
                    <a:bodyPr/>
                    <a:lstStyle/>
                    <a:p>
                      <a:r>
                        <a:rPr lang="en-US" sz="2000" b="1" dirty="0" smtClean="0"/>
                        <a:t>Number</a:t>
                      </a:r>
                      <a:r>
                        <a:rPr lang="en-US" sz="2000" b="1" baseline="0" dirty="0" smtClean="0"/>
                        <a:t> of variations</a:t>
                      </a:r>
                      <a:endParaRPr lang="en-US" sz="2000" b="1" dirty="0"/>
                    </a:p>
                  </a:txBody>
                  <a:tcPr marT="43642" marB="43642">
                    <a:solidFill>
                      <a:schemeClr val="bg1"/>
                    </a:solidFill>
                  </a:tcPr>
                </a:tc>
                <a:tc>
                  <a:txBody>
                    <a:bodyPr/>
                    <a:lstStyle/>
                    <a:p>
                      <a:r>
                        <a:rPr lang="en-US" sz="2000" b="1" dirty="0" smtClean="0"/>
                        <a:t>Curated /Published Sources</a:t>
                      </a:r>
                      <a:endParaRPr lang="en-US" sz="2000" b="1" dirty="0"/>
                    </a:p>
                  </a:txBody>
                  <a:tcPr marT="43642" marB="43642">
                    <a:solidFill>
                      <a:schemeClr val="bg1"/>
                    </a:solidFill>
                  </a:tcPr>
                </a:tc>
                <a:tc>
                  <a:txBody>
                    <a:bodyPr/>
                    <a:lstStyle/>
                    <a:p>
                      <a:r>
                        <a:rPr lang="en-US" sz="2000" b="1" dirty="0" smtClean="0"/>
                        <a:t>Number</a:t>
                      </a:r>
                    </a:p>
                    <a:p>
                      <a:r>
                        <a:rPr lang="en-US" sz="2000" b="1" dirty="0" smtClean="0"/>
                        <a:t> of Genes</a:t>
                      </a:r>
                      <a:endParaRPr lang="en-US" sz="2000" b="1" dirty="0"/>
                    </a:p>
                  </a:txBody>
                  <a:tcPr marT="43642" marB="43642">
                    <a:solidFill>
                      <a:schemeClr val="bg1"/>
                    </a:solidFill>
                  </a:tcPr>
                </a:tc>
              </a:tr>
              <a:tr h="325564">
                <a:tc>
                  <a:txBody>
                    <a:bodyPr/>
                    <a:lstStyle/>
                    <a:p>
                      <a:r>
                        <a:rPr lang="en-US" sz="2000" dirty="0" smtClean="0"/>
                        <a:t>Ambry</a:t>
                      </a:r>
                    </a:p>
                  </a:txBody>
                  <a:tcPr marT="43642" marB="43642">
                    <a:solidFill>
                      <a:schemeClr val="bg1"/>
                    </a:solidFill>
                  </a:tcPr>
                </a:tc>
                <a:tc>
                  <a:txBody>
                    <a:bodyPr/>
                    <a:lstStyle/>
                    <a:p>
                      <a:pPr algn="r"/>
                      <a:r>
                        <a:rPr lang="en-US" sz="2000" dirty="0" smtClean="0"/>
                        <a:t>10</a:t>
                      </a:r>
                    </a:p>
                  </a:txBody>
                  <a:tcPr marT="43642" marB="43642">
                    <a:solidFill>
                      <a:schemeClr val="bg1"/>
                    </a:solidFill>
                  </a:tcPr>
                </a:tc>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r>
                        <a:rPr lang="en-US" sz="2000" dirty="0" err="1" smtClean="0"/>
                        <a:t>ClinSeq</a:t>
                      </a:r>
                      <a:endParaRPr lang="en-US" sz="2000" dirty="0" smtClean="0"/>
                    </a:p>
                  </a:txBody>
                  <a:tcPr marT="43642" marB="43642">
                    <a:solidFill>
                      <a:schemeClr val="bg1"/>
                    </a:solidFill>
                  </a:tcPr>
                </a:tc>
                <a:tc>
                  <a:txBody>
                    <a:bodyPr/>
                    <a:lstStyle/>
                    <a:p>
                      <a:pPr algn="r"/>
                      <a:r>
                        <a:rPr lang="en-US" sz="2000" dirty="0" smtClean="0"/>
                        <a:t>36</a:t>
                      </a:r>
                      <a:endParaRPr lang="en-US" sz="2000" dirty="0"/>
                    </a:p>
                  </a:txBody>
                  <a:tcPr marT="43642" marB="43642">
                    <a:solidFill>
                      <a:schemeClr val="bg1"/>
                    </a:solidFill>
                  </a:tcPr>
                </a:tc>
              </a:tr>
              <a:tr h="325564">
                <a:tc>
                  <a:txBody>
                    <a:bodyPr/>
                    <a:lstStyle/>
                    <a:p>
                      <a:r>
                        <a:rPr lang="en-US" sz="2000" dirty="0" smtClean="0"/>
                        <a:t>ARUP</a:t>
                      </a:r>
                    </a:p>
                  </a:txBody>
                  <a:tcPr marT="43642" marB="43642">
                    <a:solidFill>
                      <a:schemeClr val="bg1"/>
                    </a:solidFill>
                  </a:tcPr>
                </a:tc>
                <a:tc>
                  <a:txBody>
                    <a:bodyPr/>
                    <a:lstStyle/>
                    <a:p>
                      <a:pPr algn="r"/>
                      <a:r>
                        <a:rPr lang="en-US" sz="2000" dirty="0" smtClean="0"/>
                        <a:t>1328</a:t>
                      </a:r>
                    </a:p>
                  </a:txBody>
                  <a:tcPr marT="43642" marB="43642">
                    <a:solidFill>
                      <a:schemeClr val="bg1"/>
                    </a:solidFill>
                  </a:tcPr>
                </a:tc>
                <a:tc>
                  <a:txBody>
                    <a:bodyPr/>
                    <a:lstStyle/>
                    <a:p>
                      <a:r>
                        <a:rPr lang="en-US" sz="2000" dirty="0" smtClean="0"/>
                        <a:t>GeneReviews</a:t>
                      </a:r>
                      <a:endParaRPr lang="en-US" sz="2000" dirty="0"/>
                    </a:p>
                  </a:txBody>
                  <a:tcPr marT="43642" marB="43642">
                    <a:solidFill>
                      <a:schemeClr val="bg1"/>
                    </a:solidFill>
                  </a:tcPr>
                </a:tc>
                <a:tc>
                  <a:txBody>
                    <a:bodyPr/>
                    <a:lstStyle/>
                    <a:p>
                      <a:pPr algn="r"/>
                      <a:r>
                        <a:rPr lang="en-US" sz="2000" dirty="0" smtClean="0"/>
                        <a:t>238</a:t>
                      </a:r>
                      <a:endParaRPr lang="en-US" sz="2000" dirty="0"/>
                    </a:p>
                  </a:txBody>
                  <a:tcPr marT="43642" marB="43642">
                    <a:solidFill>
                      <a:schemeClr val="bg1"/>
                    </a:solidFill>
                  </a:tcPr>
                </a:tc>
              </a:tr>
              <a:tr h="3255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Correlagen/</a:t>
                      </a:r>
                      <a:r>
                        <a:rPr lang="en-US" sz="2000" dirty="0" err="1" smtClean="0"/>
                        <a:t>LabCorp</a:t>
                      </a:r>
                      <a:endParaRPr lang="en-US" sz="2000" dirty="0"/>
                    </a:p>
                  </a:txBody>
                  <a:tcPr marT="43642" marB="43642">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smtClean="0"/>
                        <a:t>955</a:t>
                      </a:r>
                      <a:endParaRPr lang="en-US" sz="2000" dirty="0"/>
                    </a:p>
                  </a:txBody>
                  <a:tcPr marT="43642" marB="43642">
                    <a:solidFill>
                      <a:schemeClr val="bg1"/>
                    </a:solidFill>
                  </a:tcPr>
                </a:tc>
                <a:tc>
                  <a:txBody>
                    <a:bodyPr/>
                    <a:lstStyle/>
                    <a:p>
                      <a:r>
                        <a:rPr lang="en-US" sz="2000" dirty="0" smtClean="0"/>
                        <a:t>LSDB</a:t>
                      </a:r>
                      <a:endParaRPr lang="en-US" sz="2000" dirty="0"/>
                    </a:p>
                  </a:txBody>
                  <a:tcPr marT="43642" marB="43642">
                    <a:solidFill>
                      <a:schemeClr val="bg1"/>
                    </a:solidFill>
                  </a:tcPr>
                </a:tc>
                <a:tc>
                  <a:txBody>
                    <a:bodyPr/>
                    <a:lstStyle/>
                    <a:p>
                      <a:pPr algn="r"/>
                      <a:r>
                        <a:rPr lang="en-US" sz="2000" dirty="0" smtClean="0"/>
                        <a:t>83</a:t>
                      </a:r>
                      <a:endParaRPr lang="en-US" sz="2000" dirty="0"/>
                    </a:p>
                  </a:txBody>
                  <a:tcPr marT="43642" marB="43642">
                    <a:solidFill>
                      <a:schemeClr val="bg1"/>
                    </a:solidFill>
                  </a:tcPr>
                </a:tc>
              </a:tr>
              <a:tr h="3255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Dana</a:t>
                      </a:r>
                      <a:r>
                        <a:rPr lang="en-US" sz="2000" baseline="0" dirty="0" smtClean="0"/>
                        <a:t> Farber</a:t>
                      </a:r>
                      <a:endParaRPr lang="en-US" sz="2000" dirty="0" smtClean="0"/>
                    </a:p>
                  </a:txBody>
                  <a:tcPr marT="43642" marB="43642">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smtClean="0"/>
                        <a:t>382</a:t>
                      </a:r>
                    </a:p>
                  </a:txBody>
                  <a:tcPr marT="43642" marB="43642">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NCBI</a:t>
                      </a:r>
                      <a:r>
                        <a:rPr lang="en-US" sz="2000" baseline="0" dirty="0" smtClean="0"/>
                        <a:t> (partial)</a:t>
                      </a:r>
                      <a:endParaRPr lang="en-US" sz="2000" dirty="0" smtClean="0"/>
                    </a:p>
                  </a:txBody>
                  <a:tcPr marT="43642" marB="43642">
                    <a:solidFill>
                      <a:schemeClr val="bg1"/>
                    </a:solidFill>
                  </a:tcPr>
                </a:tc>
                <a:tc>
                  <a:txBody>
                    <a:bodyPr/>
                    <a:lstStyle/>
                    <a:p>
                      <a:pPr algn="r"/>
                      <a:r>
                        <a:rPr lang="en-US" sz="2000" dirty="0" smtClean="0"/>
                        <a:t>42</a:t>
                      </a:r>
                      <a:endParaRPr lang="en-US" sz="2000" dirty="0"/>
                    </a:p>
                  </a:txBody>
                  <a:tcPr marT="43642" marB="43642">
                    <a:solidFill>
                      <a:schemeClr val="bg1"/>
                    </a:solidFill>
                  </a:tcPr>
                </a:tc>
              </a:tr>
              <a:tr h="325564">
                <a:tc>
                  <a:txBody>
                    <a:bodyPr/>
                    <a:lstStyle/>
                    <a:p>
                      <a:r>
                        <a:rPr lang="en-US" sz="2000" dirty="0" smtClean="0"/>
                        <a:t>ISCA (nstd37)</a:t>
                      </a:r>
                      <a:endParaRPr lang="en-US" sz="2000" dirty="0"/>
                    </a:p>
                  </a:txBody>
                  <a:tcPr marT="43642" marB="43642">
                    <a:solidFill>
                      <a:schemeClr val="bg1"/>
                    </a:solidFill>
                  </a:tcPr>
                </a:tc>
                <a:tc>
                  <a:txBody>
                    <a:bodyPr/>
                    <a:lstStyle/>
                    <a:p>
                      <a:pPr algn="r"/>
                      <a:r>
                        <a:rPr lang="en-US" sz="2000" dirty="0" smtClean="0"/>
                        <a:t>1167</a:t>
                      </a:r>
                      <a:endParaRPr lang="en-US" sz="2000" dirty="0"/>
                    </a:p>
                  </a:txBody>
                  <a:tcPr marT="43642" marB="43642">
                    <a:solidFill>
                      <a:schemeClr val="bg1"/>
                    </a:solidFill>
                  </a:tcPr>
                </a:tc>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r>
                        <a:rPr lang="en-US" sz="2000" dirty="0" smtClean="0"/>
                        <a:t>OMIM</a:t>
                      </a:r>
                    </a:p>
                  </a:txBody>
                  <a:tcPr marT="43642" marB="43642">
                    <a:solidFill>
                      <a:schemeClr val="bg1"/>
                    </a:solidFill>
                  </a:tcPr>
                </a:tc>
                <a:tc>
                  <a:txBody>
                    <a:bodyPr/>
                    <a:lstStyle/>
                    <a:p>
                      <a:pPr algn="r"/>
                      <a:r>
                        <a:rPr lang="en-US" sz="2000" dirty="0" smtClean="0"/>
                        <a:t>2061</a:t>
                      </a:r>
                      <a:endParaRPr lang="en-US" sz="2000" dirty="0"/>
                    </a:p>
                  </a:txBody>
                  <a:tcPr marT="43642" marB="43642">
                    <a:solidFill>
                      <a:schemeClr val="bg1"/>
                    </a:solidFill>
                  </a:tcPr>
                </a:tc>
              </a:tr>
              <a:tr h="325564">
                <a:tc>
                  <a:txBody>
                    <a:bodyPr/>
                    <a:lstStyle/>
                    <a:p>
                      <a:r>
                        <a:rPr lang="en-US" sz="2000" dirty="0" smtClean="0"/>
                        <a:t>Partners Health Care/Harvard</a:t>
                      </a:r>
                      <a:endParaRPr lang="en-US" sz="2000" dirty="0"/>
                    </a:p>
                  </a:txBody>
                  <a:tcPr marT="43642" marB="43642">
                    <a:solidFill>
                      <a:schemeClr val="bg1"/>
                    </a:solidFill>
                  </a:tcPr>
                </a:tc>
                <a:tc>
                  <a:txBody>
                    <a:bodyPr/>
                    <a:lstStyle/>
                    <a:p>
                      <a:pPr algn="r"/>
                      <a:r>
                        <a:rPr lang="en-US" sz="2000" dirty="0" smtClean="0"/>
                        <a:t>590</a:t>
                      </a:r>
                      <a:endParaRPr lang="en-US" sz="2000" dirty="0"/>
                    </a:p>
                  </a:txBody>
                  <a:tcPr marT="43642" marB="43642">
                    <a:solidFill>
                      <a:schemeClr val="bg1"/>
                    </a:solidFill>
                  </a:tcPr>
                </a:tc>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r>
                        <a:rPr lang="en-US" sz="2000" dirty="0" smtClean="0"/>
                        <a:t>UniProtKB</a:t>
                      </a:r>
                    </a:p>
                  </a:txBody>
                  <a:tcPr marT="43642" marB="43642">
                    <a:solidFill>
                      <a:schemeClr val="bg1"/>
                    </a:solidFill>
                  </a:tcPr>
                </a:tc>
                <a:tc>
                  <a:txBody>
                    <a:bodyPr/>
                    <a:lstStyle/>
                    <a:p>
                      <a:pPr algn="r"/>
                      <a:r>
                        <a:rPr lang="en-US" sz="2000" dirty="0" smtClean="0"/>
                        <a:t>27</a:t>
                      </a:r>
                      <a:endParaRPr lang="en-US" sz="2000" dirty="0"/>
                    </a:p>
                  </a:txBody>
                  <a:tcPr marT="43642" marB="43642">
                    <a:solidFill>
                      <a:schemeClr val="bg1"/>
                    </a:solidFill>
                  </a:tcPr>
                </a:tc>
              </a:tr>
              <a:tr h="325564">
                <a:tc>
                  <a:txBody>
                    <a:bodyPr/>
                    <a:lstStyle/>
                    <a:p>
                      <a:r>
                        <a:rPr lang="en-US" sz="2000" dirty="0" smtClean="0"/>
                        <a:t>SCRP (BRCA1/BRCA2)</a:t>
                      </a:r>
                      <a:endParaRPr lang="en-US" sz="2000" dirty="0"/>
                    </a:p>
                  </a:txBody>
                  <a:tcPr marT="43642" marB="43642">
                    <a:solidFill>
                      <a:schemeClr val="bg1"/>
                    </a:solidFill>
                  </a:tcPr>
                </a:tc>
                <a:tc>
                  <a:txBody>
                    <a:bodyPr/>
                    <a:lstStyle/>
                    <a:p>
                      <a:pPr algn="r"/>
                      <a:r>
                        <a:rPr lang="en-US" sz="2000" dirty="0" smtClean="0"/>
                        <a:t>902</a:t>
                      </a:r>
                      <a:endParaRPr lang="en-US" sz="2000" dirty="0"/>
                    </a:p>
                  </a:txBody>
                  <a:tcPr marT="43642" marB="43642">
                    <a:solidFill>
                      <a:schemeClr val="bg1"/>
                    </a:solidFill>
                  </a:tcPr>
                </a:tc>
                <a:tc>
                  <a:txBody>
                    <a:bodyPr/>
                    <a:lstStyle/>
                    <a:p>
                      <a:endParaRPr lang="en-US" sz="2000" dirty="0"/>
                    </a:p>
                  </a:txBody>
                  <a:tcPr marT="43642" marB="43642">
                    <a:solidFill>
                      <a:schemeClr val="bg1"/>
                    </a:solidFill>
                  </a:tcPr>
                </a:tc>
                <a:tc>
                  <a:txBody>
                    <a:bodyPr/>
                    <a:lstStyle/>
                    <a:p>
                      <a:pPr algn="r"/>
                      <a:endParaRPr lang="en-US" sz="2000" dirty="0"/>
                    </a:p>
                  </a:txBody>
                  <a:tcPr marT="43642" marB="43642">
                    <a:solidFill>
                      <a:schemeClr val="bg1"/>
                    </a:solidFill>
                  </a:tcPr>
                </a:tc>
              </a:tr>
            </a:tbl>
          </a:graphicData>
        </a:graphic>
      </p:graphicFrame>
    </p:spTree>
    <p:extLst>
      <p:ext uri="{BB962C8B-B14F-4D97-AF65-F5344CB8AC3E}">
        <p14:creationId xmlns:p14="http://schemas.microsoft.com/office/powerpoint/2010/main" val="560988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914400"/>
          </a:xfrm>
        </p:spPr>
        <p:txBody>
          <a:bodyPr/>
          <a:lstStyle/>
          <a:p>
            <a:r>
              <a:rPr lang="en-US" dirty="0" smtClean="0"/>
              <a:t>Acknowledgements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35379377"/>
              </p:ext>
            </p:extLst>
          </p:nvPr>
        </p:nvGraphicFramePr>
        <p:xfrm>
          <a:off x="609600" y="1033780"/>
          <a:ext cx="7391400" cy="5062220"/>
        </p:xfrm>
        <a:graphic>
          <a:graphicData uri="http://schemas.openxmlformats.org/drawingml/2006/table">
            <a:tbl>
              <a:tblPr firstRow="1" bandRow="1">
                <a:tableStyleId>{2D5ABB26-0587-4C30-8999-92F81FD0307C}</a:tableStyleId>
              </a:tblPr>
              <a:tblGrid>
                <a:gridCol w="3695700"/>
                <a:gridCol w="3695700"/>
              </a:tblGrid>
              <a:tr h="304800">
                <a:tc>
                  <a:txBody>
                    <a:bodyPr/>
                    <a:lstStyle/>
                    <a:p>
                      <a:r>
                        <a:rPr lang="en-US" b="1" dirty="0" smtClean="0"/>
                        <a:t>ClinVar/GTR</a:t>
                      </a:r>
                      <a:r>
                        <a:rPr lang="en-US" b="1" baseline="0" dirty="0" smtClean="0"/>
                        <a:t> staff</a:t>
                      </a:r>
                      <a:endParaRPr lang="en-US" b="1" dirty="0"/>
                    </a:p>
                  </a:txBody>
                  <a:tcPr/>
                </a:tc>
                <a:tc>
                  <a:txBody>
                    <a:bodyPr/>
                    <a:lstStyle/>
                    <a:p>
                      <a:r>
                        <a:rPr lang="en-US" b="1" dirty="0" smtClean="0"/>
                        <a:t>dbSNP/dbVar</a:t>
                      </a:r>
                      <a:endParaRPr lang="en-US" b="1" dirty="0"/>
                    </a:p>
                  </a:txBody>
                  <a:tcPr/>
                </a:tc>
              </a:tr>
              <a:tr h="511175">
                <a:tc rowSpan="3">
                  <a:txBody>
                    <a:bodyPr/>
                    <a:lstStyle/>
                    <a:p>
                      <a:pPr algn="l"/>
                      <a:r>
                        <a:rPr lang="en-US" dirty="0" smtClean="0"/>
                        <a:t>Alex Astashyn		                 Shanmuga Chitipiralla</a:t>
                      </a:r>
                    </a:p>
                    <a:p>
                      <a:pPr algn="l"/>
                      <a:r>
                        <a:rPr lang="en-US" dirty="0" smtClean="0"/>
                        <a:t>Vichet</a:t>
                      </a:r>
                      <a:r>
                        <a:rPr lang="en-US" baseline="0" dirty="0" smtClean="0"/>
                        <a:t> Hem</a:t>
                      </a:r>
                      <a:r>
                        <a:rPr lang="en-US" dirty="0" smtClean="0"/>
                        <a:t>	</a:t>
                      </a:r>
                    </a:p>
                    <a:p>
                      <a:pPr algn="l"/>
                      <a:r>
                        <a:rPr lang="en-US" dirty="0" smtClean="0"/>
                        <a:t>Douglas Hoffman </a:t>
                      </a:r>
                    </a:p>
                    <a:p>
                      <a:pPr algn="l"/>
                      <a:r>
                        <a:rPr lang="en-US" dirty="0" smtClean="0"/>
                        <a:t>Wonhee Jang </a:t>
                      </a:r>
                    </a:p>
                    <a:p>
                      <a:pPr algn="l"/>
                      <a:r>
                        <a:rPr lang="en-US" dirty="0" smtClean="0"/>
                        <a:t>Brandi </a:t>
                      </a:r>
                      <a:r>
                        <a:rPr lang="en-US" dirty="0" err="1" smtClean="0"/>
                        <a:t>Kattmann</a:t>
                      </a:r>
                      <a:r>
                        <a:rPr lang="en-US" dirty="0" smtClean="0"/>
                        <a:t> </a:t>
                      </a:r>
                    </a:p>
                    <a:p>
                      <a:pPr algn="l"/>
                      <a:r>
                        <a:rPr lang="en-US" dirty="0" smtClean="0"/>
                        <a:t>Ken Katz</a:t>
                      </a:r>
                    </a:p>
                    <a:p>
                      <a:pPr algn="l"/>
                      <a:r>
                        <a:rPr lang="en-US" dirty="0" smtClean="0"/>
                        <a:t>Melissa Landrum	</a:t>
                      </a:r>
                    </a:p>
                    <a:p>
                      <a:pPr algn="l"/>
                      <a:r>
                        <a:rPr lang="en-US" dirty="0" smtClean="0"/>
                        <a:t>Jennifer Lee</a:t>
                      </a:r>
                    </a:p>
                    <a:p>
                      <a:pPr algn="l"/>
                      <a:r>
                        <a:rPr lang="en-US" dirty="0" smtClean="0"/>
                        <a:t>Adriana Malheiro </a:t>
                      </a:r>
                    </a:p>
                    <a:p>
                      <a:pPr algn="l"/>
                      <a:r>
                        <a:rPr lang="en-US" dirty="0" smtClean="0"/>
                        <a:t>Michael Ovetsky 		     George Riley   </a:t>
                      </a:r>
                    </a:p>
                    <a:p>
                      <a:pPr algn="l"/>
                      <a:r>
                        <a:rPr lang="en-US" dirty="0" smtClean="0"/>
                        <a:t>Wendy Rubinstein                                        </a:t>
                      </a:r>
                      <a:endParaRPr lang="en-US" b="1" dirty="0" smtClean="0"/>
                    </a:p>
                    <a:p>
                      <a:pPr algn="l"/>
                      <a:r>
                        <a:rPr lang="en-US" dirty="0" smtClean="0"/>
                        <a:t>Ray Tully  </a:t>
                      </a:r>
                    </a:p>
                    <a:p>
                      <a:pPr algn="l"/>
                      <a:r>
                        <a:rPr lang="en-US" dirty="0" smtClean="0"/>
                        <a:t>Ricardo </a:t>
                      </a:r>
                      <a:r>
                        <a:rPr lang="en-US" dirty="0" err="1" smtClean="0"/>
                        <a:t>Villamarin</a:t>
                      </a:r>
                      <a:r>
                        <a:rPr lang="en-US" dirty="0" smtClean="0"/>
                        <a:t> </a:t>
                      </a:r>
                    </a:p>
                    <a:p>
                      <a:pPr algn="l"/>
                      <a:r>
                        <a:rPr lang="en-US" dirty="0" smtClean="0"/>
                        <a:t>George Zhou</a:t>
                      </a:r>
                      <a:endParaRPr lang="en-US" dirty="0"/>
                    </a:p>
                  </a:txBody>
                  <a:tcPr/>
                </a:tc>
                <a:tc>
                  <a:txBody>
                    <a:bodyPr/>
                    <a:lstStyle/>
                    <a:p>
                      <a:r>
                        <a:rPr lang="en-US" dirty="0" smtClean="0"/>
                        <a:t>Deanna Church</a:t>
                      </a:r>
                    </a:p>
                    <a:p>
                      <a:r>
                        <a:rPr lang="en-US" dirty="0" smtClean="0"/>
                        <a:t>John</a:t>
                      </a:r>
                      <a:r>
                        <a:rPr lang="en-US" baseline="0" dirty="0" smtClean="0"/>
                        <a:t> Garner</a:t>
                      </a:r>
                    </a:p>
                    <a:p>
                      <a:r>
                        <a:rPr lang="en-US" baseline="0" dirty="0" smtClean="0"/>
                        <a:t>Tim Hefferon</a:t>
                      </a:r>
                    </a:p>
                    <a:p>
                      <a:r>
                        <a:rPr lang="en-US" baseline="0" dirty="0" smtClean="0"/>
                        <a:t>John Lopez</a:t>
                      </a:r>
                    </a:p>
                    <a:p>
                      <a:r>
                        <a:rPr lang="en-US" baseline="0" dirty="0" smtClean="0"/>
                        <a:t>Rama Maiti</a:t>
                      </a:r>
                    </a:p>
                    <a:p>
                      <a:r>
                        <a:rPr lang="en-US" baseline="0" dirty="0" smtClean="0"/>
                        <a:t>Lon Phan</a:t>
                      </a:r>
                    </a:p>
                    <a:p>
                      <a:r>
                        <a:rPr lang="en-US" baseline="0" dirty="0" smtClean="0"/>
                        <a:t>David Shao</a:t>
                      </a:r>
                    </a:p>
                    <a:p>
                      <a:r>
                        <a:rPr lang="en-US" baseline="0" dirty="0" smtClean="0"/>
                        <a:t>Ming Ward</a:t>
                      </a:r>
                      <a:endParaRPr lang="en-US" dirty="0"/>
                    </a:p>
                  </a:txBody>
                  <a:tcPr/>
                </a:tc>
              </a:tr>
              <a:tr h="327025">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Submitters</a:t>
                      </a:r>
                    </a:p>
                  </a:txBody>
                  <a:tcPr/>
                </a:tc>
              </a:tr>
              <a:tr h="2044700">
                <a:tc vMerge="1">
                  <a:txBody>
                    <a:bodyPr/>
                    <a:lstStyle/>
                    <a:p>
                      <a:endParaRPr lang="en-US" dirty="0"/>
                    </a:p>
                  </a:txBody>
                  <a:tcPr/>
                </a:tc>
                <a:tc>
                  <a:txBody>
                    <a:bodyPr/>
                    <a:lstStyle/>
                    <a:p>
                      <a:r>
                        <a:rPr lang="en-US" b="0" dirty="0" smtClean="0"/>
                        <a:t>Ambry</a:t>
                      </a:r>
                    </a:p>
                    <a:p>
                      <a:r>
                        <a:rPr lang="en-US" b="0" dirty="0" smtClean="0"/>
                        <a:t>ARUP</a:t>
                      </a:r>
                    </a:p>
                    <a:p>
                      <a:r>
                        <a:rPr lang="en-US" b="0" dirty="0" smtClean="0"/>
                        <a:t>BIC</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err="1" smtClean="0"/>
                        <a:t>ClinSeq</a:t>
                      </a:r>
                      <a:endParaRPr lang="en-US" b="0" dirty="0" smtClean="0"/>
                    </a:p>
                    <a:p>
                      <a:r>
                        <a:rPr lang="en-US" b="0" dirty="0" smtClean="0"/>
                        <a:t>Correlagen/</a:t>
                      </a:r>
                      <a:r>
                        <a:rPr lang="en-US" b="0" dirty="0" err="1" smtClean="0"/>
                        <a:t>LabCorp</a:t>
                      </a:r>
                      <a:endParaRPr lang="en-US" b="0" dirty="0" smtClean="0"/>
                    </a:p>
                    <a:p>
                      <a:r>
                        <a:rPr lang="en-US" b="0" dirty="0" smtClean="0"/>
                        <a:t>Partners Health</a:t>
                      </a:r>
                      <a:r>
                        <a:rPr lang="en-US" b="0" baseline="0" dirty="0" smtClean="0"/>
                        <a:t> Care</a:t>
                      </a:r>
                    </a:p>
                    <a:p>
                      <a:r>
                        <a:rPr lang="en-US" b="0" baseline="0" dirty="0" smtClean="0"/>
                        <a:t>GeneReviews/LSDB/UniProtKB</a:t>
                      </a:r>
                    </a:p>
                  </a:txBody>
                  <a:tcPr/>
                </a:tc>
              </a:tr>
            </a:tbl>
          </a:graphicData>
        </a:graphic>
      </p:graphicFrame>
    </p:spTree>
    <p:extLst>
      <p:ext uri="{BB962C8B-B14F-4D97-AF65-F5344CB8AC3E}">
        <p14:creationId xmlns:p14="http://schemas.microsoft.com/office/powerpoint/2010/main" val="2132364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dirty="0" smtClean="0"/>
              <a:t>Try it and give us your feedback</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1457"/>
            <a:ext cx="8686800" cy="527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4572000"/>
            <a:ext cx="7228902" cy="1815882"/>
          </a:xfrm>
          <a:prstGeom prst="rect">
            <a:avLst/>
          </a:prstGeom>
          <a:solidFill>
            <a:schemeClr val="bg1"/>
          </a:solidFill>
          <a:ln w="57150">
            <a:solidFill>
              <a:schemeClr val="accent3">
                <a:lumMod val="75000"/>
              </a:schemeClr>
            </a:solidFill>
          </a:ln>
        </p:spPr>
        <p:txBody>
          <a:bodyPr wrap="none" rtlCol="0">
            <a:spAutoFit/>
          </a:bodyPr>
          <a:lstStyle/>
          <a:p>
            <a:r>
              <a:rPr lang="en-US" sz="2800" dirty="0"/>
              <a:t>preview.ncbi.nlm.nih.gov/clinvar</a:t>
            </a:r>
            <a:r>
              <a:rPr lang="en-US" sz="2800" dirty="0" smtClean="0"/>
              <a:t>/</a:t>
            </a:r>
          </a:p>
          <a:p>
            <a:r>
              <a:rPr lang="en-US" sz="2800" dirty="0" smtClean="0"/>
              <a:t>www.ncbi.nlm.nih.gov/clinvar/</a:t>
            </a:r>
          </a:p>
          <a:p>
            <a:r>
              <a:rPr lang="en-US" sz="2800" dirty="0" smtClean="0"/>
              <a:t>www.ncbi.nlm.nih.gov/variation/tools/reporter/</a:t>
            </a:r>
          </a:p>
          <a:p>
            <a:r>
              <a:rPr lang="en-US" sz="2800" dirty="0" smtClean="0"/>
              <a:t>www.ncbi.nlm.nih.gov/medgen/</a:t>
            </a:r>
            <a:endParaRPr lang="en-US" sz="2800" dirty="0"/>
          </a:p>
        </p:txBody>
      </p:sp>
    </p:spTree>
    <p:extLst>
      <p:ext uri="{BB962C8B-B14F-4D97-AF65-F5344CB8AC3E}">
        <p14:creationId xmlns:p14="http://schemas.microsoft.com/office/powerpoint/2010/main" val="1190574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2476"/>
            <a:ext cx="8077200" cy="1143000"/>
          </a:xfrm>
        </p:spPr>
        <p:txBody>
          <a:bodyPr/>
          <a:lstStyle/>
          <a:p>
            <a:pPr algn="ctr"/>
            <a:r>
              <a:rPr lang="en-US" sz="4400" dirty="0"/>
              <a:t>Why develop </a:t>
            </a:r>
            <a:r>
              <a:rPr lang="en-US" sz="4400" dirty="0" smtClean="0"/>
              <a:t>ClinVar?</a:t>
            </a:r>
            <a:endParaRPr lang="en-US" sz="4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6540062" cy="404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3873062" y="5638800"/>
            <a:ext cx="4419600"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Current interpretation</a:t>
            </a:r>
            <a:endParaRPr lang="en-US" sz="3600" dirty="0"/>
          </a:p>
        </p:txBody>
      </p:sp>
      <p:sp>
        <p:nvSpPr>
          <p:cNvPr id="11" name="Rounded Rectangle 10"/>
          <p:cNvSpPr/>
          <p:nvPr/>
        </p:nvSpPr>
        <p:spPr>
          <a:xfrm>
            <a:off x="228600" y="1192924"/>
            <a:ext cx="3530162"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Variant calls</a:t>
            </a:r>
          </a:p>
        </p:txBody>
      </p:sp>
    </p:spTree>
    <p:extLst>
      <p:ext uri="{BB962C8B-B14F-4D97-AF65-F5344CB8AC3E}">
        <p14:creationId xmlns:p14="http://schemas.microsoft.com/office/powerpoint/2010/main" val="33271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2476"/>
            <a:ext cx="8077200" cy="811924"/>
          </a:xfrm>
        </p:spPr>
        <p:txBody>
          <a:bodyPr/>
          <a:lstStyle/>
          <a:p>
            <a:pPr algn="ctr"/>
            <a:r>
              <a:rPr lang="en-US" sz="4400" dirty="0"/>
              <a:t>Why develop </a:t>
            </a:r>
            <a:r>
              <a:rPr lang="en-US" sz="4400" dirty="0" smtClean="0"/>
              <a:t>ClinVar?</a:t>
            </a:r>
            <a:endParaRPr lang="en-US" sz="4400" b="1" dirty="0"/>
          </a:p>
        </p:txBody>
      </p:sp>
      <p:sp>
        <p:nvSpPr>
          <p:cNvPr id="10" name="Rounded Rectangle 9"/>
          <p:cNvSpPr/>
          <p:nvPr/>
        </p:nvSpPr>
        <p:spPr>
          <a:xfrm>
            <a:off x="3873062" y="5791200"/>
            <a:ext cx="4419600"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Current interpretation</a:t>
            </a:r>
            <a:endParaRPr lang="en-US" sz="36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919"/>
          <a:stretch/>
        </p:blipFill>
        <p:spPr bwMode="auto">
          <a:xfrm>
            <a:off x="838200" y="1966159"/>
            <a:ext cx="7489966" cy="37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28600" y="990600"/>
            <a:ext cx="3530162"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Variant calls</a:t>
            </a:r>
          </a:p>
        </p:txBody>
      </p:sp>
    </p:spTree>
    <p:extLst>
      <p:ext uri="{BB962C8B-B14F-4D97-AF65-F5344CB8AC3E}">
        <p14:creationId xmlns:p14="http://schemas.microsoft.com/office/powerpoint/2010/main" val="3286533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7200" cy="1143000"/>
          </a:xfrm>
        </p:spPr>
        <p:txBody>
          <a:bodyPr/>
          <a:lstStyle/>
          <a:p>
            <a:r>
              <a:rPr lang="en-US" sz="4400" dirty="0"/>
              <a:t>Why develop </a:t>
            </a:r>
            <a:r>
              <a:rPr lang="en-US" sz="4400" dirty="0" smtClean="0"/>
              <a:t>ClinVar at NCBI?</a:t>
            </a:r>
            <a:endParaRPr lang="en-US" sz="4400" b="1" dirty="0"/>
          </a:p>
        </p:txBody>
      </p:sp>
      <p:sp>
        <p:nvSpPr>
          <p:cNvPr id="3" name="Content Placeholder 2"/>
          <p:cNvSpPr>
            <a:spLocks noGrp="1"/>
          </p:cNvSpPr>
          <p:nvPr>
            <p:ph idx="1"/>
          </p:nvPr>
        </p:nvSpPr>
        <p:spPr>
          <a:xfrm>
            <a:off x="152400" y="2286000"/>
            <a:ext cx="8153400" cy="3200400"/>
          </a:xfrm>
        </p:spPr>
        <p:txBody>
          <a:bodyPr>
            <a:normAutofit/>
          </a:bodyPr>
          <a:lstStyle/>
          <a:p>
            <a:r>
              <a:rPr lang="en-US" sz="2800" dirty="0" smtClean="0"/>
              <a:t>Integrate with dbSNP and dbVar and dbGaP</a:t>
            </a:r>
          </a:p>
          <a:p>
            <a:r>
              <a:rPr lang="en-US" sz="2800" dirty="0" smtClean="0"/>
              <a:t>Integrate with Genomic Reference Consortium (GRC)</a:t>
            </a:r>
          </a:p>
          <a:p>
            <a:r>
              <a:rPr lang="en-US" sz="2800" dirty="0" smtClean="0"/>
              <a:t>Integrate with NIH Genetic Testing Registry (GTR)</a:t>
            </a:r>
          </a:p>
          <a:p>
            <a:r>
              <a:rPr lang="en-US" sz="2800" dirty="0" smtClean="0"/>
              <a:t>Integrate with variation analysis tools </a:t>
            </a:r>
          </a:p>
          <a:p>
            <a:r>
              <a:rPr lang="en-US" sz="2800" i="1" dirty="0" smtClean="0"/>
              <a:t>And PubMed,  Gene, </a:t>
            </a:r>
            <a:r>
              <a:rPr lang="en-US" sz="2800" i="1" dirty="0" err="1" smtClean="0"/>
              <a:t>MedGen</a:t>
            </a:r>
            <a:r>
              <a:rPr lang="en-US" sz="2800" i="1" dirty="0" smtClean="0"/>
              <a:t>, RefSeqGene, RefSeq…</a:t>
            </a:r>
            <a:endParaRPr lang="en-US" sz="2800" i="1" dirty="0"/>
          </a:p>
        </p:txBody>
      </p:sp>
    </p:spTree>
    <p:extLst>
      <p:ext uri="{BB962C8B-B14F-4D97-AF65-F5344CB8AC3E}">
        <p14:creationId xmlns:p14="http://schemas.microsoft.com/office/powerpoint/2010/main" val="3960502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lstStyle/>
          <a:p>
            <a:r>
              <a:rPr lang="en-US" sz="4400" dirty="0" smtClean="0"/>
              <a:t>What is </a:t>
            </a:r>
            <a:r>
              <a:rPr lang="en-US" sz="4400" dirty="0"/>
              <a:t>ClinVar</a:t>
            </a:r>
            <a:r>
              <a:rPr lang="en-US" sz="4400" dirty="0" smtClean="0"/>
              <a:t>?</a:t>
            </a:r>
            <a:endParaRPr lang="en-US" sz="4400" b="1" dirty="0"/>
          </a:p>
        </p:txBody>
      </p:sp>
      <p:sp>
        <p:nvSpPr>
          <p:cNvPr id="3" name="Content Placeholder 2"/>
          <p:cNvSpPr>
            <a:spLocks noGrp="1"/>
          </p:cNvSpPr>
          <p:nvPr>
            <p:ph idx="1"/>
          </p:nvPr>
        </p:nvSpPr>
        <p:spPr>
          <a:xfrm>
            <a:off x="228600" y="1600200"/>
            <a:ext cx="8077200" cy="4114800"/>
          </a:xfrm>
        </p:spPr>
        <p:txBody>
          <a:bodyPr>
            <a:normAutofit/>
          </a:bodyPr>
          <a:lstStyle/>
          <a:p>
            <a:r>
              <a:rPr lang="en-US" sz="2400" dirty="0"/>
              <a:t>A</a:t>
            </a:r>
            <a:r>
              <a:rPr lang="en-US" sz="2400" dirty="0" smtClean="0"/>
              <a:t> central registry of variation observed in </a:t>
            </a:r>
            <a:r>
              <a:rPr lang="en-US" sz="2400" dirty="0" err="1" smtClean="0"/>
              <a:t>phenotyped</a:t>
            </a:r>
            <a:r>
              <a:rPr lang="en-US" sz="2400" dirty="0" smtClean="0"/>
              <a:t> individuals</a:t>
            </a:r>
          </a:p>
          <a:p>
            <a:r>
              <a:rPr lang="en-US" sz="2300" dirty="0" smtClean="0"/>
              <a:t>A repository of the aggregate data necessary to (re)interpret the significance of that variation relative to a disorder</a:t>
            </a:r>
          </a:p>
          <a:p>
            <a:r>
              <a:rPr lang="en-US" sz="2400" dirty="0" smtClean="0"/>
              <a:t>A </a:t>
            </a:r>
            <a:r>
              <a:rPr lang="en-US" sz="2400" b="1" i="1" dirty="0" smtClean="0"/>
              <a:t>versioned archive </a:t>
            </a:r>
            <a:r>
              <a:rPr lang="en-US" sz="2400" dirty="0" smtClean="0"/>
              <a:t>of interpretation of significance of single variants and combinations of variants</a:t>
            </a:r>
          </a:p>
          <a:p>
            <a:r>
              <a:rPr lang="en-US" sz="2400" dirty="0"/>
              <a:t>F</a:t>
            </a:r>
            <a:r>
              <a:rPr lang="en-US" sz="2400" dirty="0" smtClean="0"/>
              <a:t>reely accessible, curated and interpreted information  layered on top of dbGaP, dbSNP, and dbVar</a:t>
            </a:r>
          </a:p>
          <a:p>
            <a:r>
              <a:rPr lang="en-US" sz="2400" dirty="0" smtClean="0"/>
              <a:t>A bridge among terminology, publications, and the genome</a:t>
            </a:r>
          </a:p>
          <a:p>
            <a:r>
              <a:rPr lang="en-US" sz="2400" dirty="0" smtClean="0"/>
              <a:t>A data distributor: browser/ftp/API</a:t>
            </a:r>
          </a:p>
          <a:p>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189527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pPr algn="ctr"/>
            <a:r>
              <a:rPr lang="en-US" sz="2400" b="1" dirty="0" smtClean="0"/>
              <a:t>Data Elements</a:t>
            </a:r>
            <a:endParaRPr lang="en-US" sz="2400" b="1" dirty="0"/>
          </a:p>
        </p:txBody>
      </p:sp>
      <p:sp>
        <p:nvSpPr>
          <p:cNvPr id="5" name="TextBox 4"/>
          <p:cNvSpPr txBox="1"/>
          <p:nvPr/>
        </p:nvSpPr>
        <p:spPr>
          <a:xfrm>
            <a:off x="533400" y="3886200"/>
            <a:ext cx="7696200" cy="2308324"/>
          </a:xfrm>
          <a:prstGeom prst="rect">
            <a:avLst/>
          </a:prstGeom>
          <a:noFill/>
        </p:spPr>
        <p:txBody>
          <a:bodyPr wrap="square" rtlCol="0">
            <a:spAutoFit/>
          </a:bodyPr>
          <a:lstStyle/>
          <a:p>
            <a:r>
              <a:rPr lang="en-US" b="1" dirty="0" smtClean="0"/>
              <a:t>Phenotype</a:t>
            </a:r>
            <a:endParaRPr lang="en-US" dirty="0" smtClean="0"/>
          </a:p>
          <a:p>
            <a:pPr marL="285750" indent="-285750">
              <a:buFont typeface="Arial" pitchFamily="34" charset="0"/>
              <a:buChar char="•"/>
            </a:pPr>
            <a:r>
              <a:rPr lang="en-US" i="1" dirty="0" smtClean="0"/>
              <a:t>Specificity: </a:t>
            </a:r>
            <a:r>
              <a:rPr lang="en-US" dirty="0" smtClean="0"/>
              <a:t> measured traits-&gt;specific diagnostic </a:t>
            </a:r>
            <a:r>
              <a:rPr lang="en-US" dirty="0"/>
              <a:t>names-&gt; indications for </a:t>
            </a:r>
            <a:r>
              <a:rPr lang="en-US" dirty="0" smtClean="0"/>
              <a:t>testing</a:t>
            </a:r>
          </a:p>
          <a:p>
            <a:pPr marL="285750" indent="-285750">
              <a:buFont typeface="Arial" pitchFamily="34" charset="0"/>
              <a:buChar char="•"/>
            </a:pPr>
            <a:r>
              <a:rPr lang="en-US" i="1" dirty="0" smtClean="0"/>
              <a:t>Qualifiers: </a:t>
            </a:r>
            <a:r>
              <a:rPr lang="en-US" dirty="0" smtClean="0"/>
              <a:t> age of onset, age of observation</a:t>
            </a:r>
            <a:endParaRPr lang="en-US" i="1" dirty="0" smtClean="0"/>
          </a:p>
          <a:p>
            <a:pPr marL="285750" indent="-285750">
              <a:buFont typeface="Arial" pitchFamily="34" charset="0"/>
              <a:buChar char="•"/>
            </a:pPr>
            <a:r>
              <a:rPr lang="en-US" i="1" dirty="0" smtClean="0"/>
              <a:t>Terminology: </a:t>
            </a:r>
            <a:r>
              <a:rPr lang="en-US" dirty="0" smtClean="0"/>
              <a:t>Terms integrated  from multiple authorities,  grouped in concepts based on </a:t>
            </a:r>
            <a:r>
              <a:rPr lang="en-US" dirty="0"/>
              <a:t>Unified Medical Language System</a:t>
            </a:r>
            <a:r>
              <a:rPr lang="en-US" baseline="30000" dirty="0"/>
              <a:t>®</a:t>
            </a:r>
            <a:r>
              <a:rPr lang="en-US" dirty="0"/>
              <a:t> (UMLS</a:t>
            </a:r>
            <a:r>
              <a:rPr lang="en-US" baseline="30000" dirty="0"/>
              <a:t>®</a:t>
            </a:r>
            <a:r>
              <a:rPr lang="en-US" dirty="0"/>
              <a:t>) </a:t>
            </a:r>
            <a:r>
              <a:rPr lang="en-US" dirty="0" smtClean="0"/>
              <a:t> with supplements such as the Human Phenotype Ontology (HPO).</a:t>
            </a:r>
          </a:p>
          <a:p>
            <a:pPr marL="285750" indent="-285750">
              <a:buFont typeface="Arial" pitchFamily="34" charset="0"/>
              <a:buChar char="•"/>
            </a:pPr>
            <a:r>
              <a:rPr lang="en-US" dirty="0" smtClean="0"/>
              <a:t>Consolidated as identifier in </a:t>
            </a:r>
            <a:r>
              <a:rPr lang="en-US" dirty="0" err="1" smtClean="0"/>
              <a:t>MedGen</a:t>
            </a:r>
            <a:endParaRPr lang="en-US" dirty="0"/>
          </a:p>
        </p:txBody>
      </p:sp>
      <p:sp>
        <p:nvSpPr>
          <p:cNvPr id="6" name="Rectangle 5"/>
          <p:cNvSpPr/>
          <p:nvPr/>
        </p:nvSpPr>
        <p:spPr>
          <a:xfrm>
            <a:off x="533400" y="914400"/>
            <a:ext cx="7696200" cy="2862322"/>
          </a:xfrm>
          <a:prstGeom prst="rect">
            <a:avLst/>
          </a:prstGeom>
        </p:spPr>
        <p:txBody>
          <a:bodyPr wrap="square">
            <a:spAutoFit/>
          </a:bodyPr>
          <a:lstStyle/>
          <a:p>
            <a:r>
              <a:rPr lang="en-US" b="1" dirty="0" smtClean="0"/>
              <a:t>Variation</a:t>
            </a:r>
            <a:endParaRPr lang="en-US" b="1" dirty="0"/>
          </a:p>
          <a:p>
            <a:pPr marL="285750" indent="-285750">
              <a:buFont typeface="Arial" pitchFamily="34" charset="0"/>
              <a:buChar char="•"/>
            </a:pPr>
            <a:r>
              <a:rPr lang="en-US" dirty="0" smtClean="0"/>
              <a:t>Alleles as submitted, but converted </a:t>
            </a:r>
            <a:r>
              <a:rPr lang="en-US" dirty="0"/>
              <a:t> </a:t>
            </a:r>
            <a:r>
              <a:rPr lang="en-US" dirty="0" smtClean="0"/>
              <a:t>to HGVS to report as differences relative to reference nucleotide sequences</a:t>
            </a:r>
          </a:p>
          <a:p>
            <a:pPr marL="285750" indent="-285750">
              <a:buFont typeface="Arial" pitchFamily="34" charset="0"/>
              <a:buChar char="•"/>
            </a:pPr>
            <a:r>
              <a:rPr lang="en-US" dirty="0" smtClean="0"/>
              <a:t>Allele frequencies</a:t>
            </a:r>
          </a:p>
          <a:p>
            <a:pPr marL="285750" indent="-285750">
              <a:buFont typeface="Arial" pitchFamily="34" charset="0"/>
              <a:buChar char="•"/>
            </a:pPr>
            <a:r>
              <a:rPr lang="en-US" dirty="0" smtClean="0"/>
              <a:t>Identifiers in dbSNP and dbVar</a:t>
            </a:r>
          </a:p>
          <a:p>
            <a:pPr marL="285750" indent="-285750">
              <a:buFont typeface="Arial" pitchFamily="34" charset="0"/>
              <a:buChar char="•"/>
            </a:pPr>
            <a:r>
              <a:rPr lang="en-US" dirty="0" smtClean="0"/>
              <a:t>Identifiers </a:t>
            </a:r>
            <a:r>
              <a:rPr lang="en-US" dirty="0"/>
              <a:t>from submitting databases (</a:t>
            </a:r>
            <a:r>
              <a:rPr lang="en-US" i="1" dirty="0"/>
              <a:t>e.g.</a:t>
            </a:r>
            <a:r>
              <a:rPr lang="en-US" dirty="0"/>
              <a:t> OMIM, LSDB, </a:t>
            </a:r>
            <a:r>
              <a:rPr lang="en-US" dirty="0" err="1"/>
              <a:t>PharmGKB</a:t>
            </a:r>
            <a:r>
              <a:rPr lang="en-US" dirty="0"/>
              <a:t>)</a:t>
            </a:r>
          </a:p>
          <a:p>
            <a:pPr marL="285750" indent="-285750">
              <a:buFont typeface="Arial" pitchFamily="34" charset="0"/>
              <a:buChar char="•"/>
            </a:pPr>
            <a:r>
              <a:rPr lang="en-US" dirty="0"/>
              <a:t>Official and alternate </a:t>
            </a:r>
            <a:r>
              <a:rPr lang="en-US" dirty="0" smtClean="0"/>
              <a:t>names</a:t>
            </a:r>
          </a:p>
          <a:p>
            <a:pPr marL="285750" indent="-285750">
              <a:buFont typeface="Arial" pitchFamily="34" charset="0"/>
              <a:buChar char="•"/>
            </a:pPr>
            <a:r>
              <a:rPr lang="en-US" dirty="0" smtClean="0"/>
              <a:t>Genomic location (mapped </a:t>
            </a:r>
            <a:r>
              <a:rPr lang="en-US" dirty="0"/>
              <a:t>to new genome assemblies </a:t>
            </a:r>
            <a:r>
              <a:rPr lang="en-US" dirty="0" smtClean="0"/>
              <a:t>as  required)</a:t>
            </a: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34251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pPr algn="ctr"/>
            <a:r>
              <a:rPr lang="en-US" sz="2400" b="1" dirty="0" smtClean="0"/>
              <a:t>Data Elements</a:t>
            </a:r>
            <a:endParaRPr lang="en-US" sz="2400" b="1" dirty="0"/>
          </a:p>
        </p:txBody>
      </p:sp>
      <p:sp>
        <p:nvSpPr>
          <p:cNvPr id="8" name="TextBox 7"/>
          <p:cNvSpPr txBox="1"/>
          <p:nvPr/>
        </p:nvSpPr>
        <p:spPr>
          <a:xfrm>
            <a:off x="533400" y="3233678"/>
            <a:ext cx="7696200" cy="2862322"/>
          </a:xfrm>
          <a:prstGeom prst="rect">
            <a:avLst/>
          </a:prstGeom>
          <a:noFill/>
        </p:spPr>
        <p:txBody>
          <a:bodyPr wrap="square" rtlCol="0">
            <a:spAutoFit/>
          </a:bodyPr>
          <a:lstStyle/>
          <a:p>
            <a:r>
              <a:rPr lang="en-US" b="1" dirty="0" smtClean="0"/>
              <a:t>Interpretation</a:t>
            </a:r>
          </a:p>
          <a:p>
            <a:pPr marL="285750" indent="-285750">
              <a:buFont typeface="Arial" pitchFamily="34" charset="0"/>
              <a:buChar char="•"/>
            </a:pPr>
            <a:r>
              <a:rPr lang="en-US" dirty="0" smtClean="0"/>
              <a:t>For alleles being assessed in a genetic model: Pathogenicity in the context of mode of inheritance and  maternal/paternal origin</a:t>
            </a:r>
          </a:p>
          <a:p>
            <a:pPr marL="285750" indent="-285750">
              <a:buFont typeface="Arial" pitchFamily="34" charset="0"/>
              <a:buChar char="•"/>
            </a:pPr>
            <a:r>
              <a:rPr lang="en-US" dirty="0" smtClean="0"/>
              <a:t>Risk / predisposition</a:t>
            </a:r>
          </a:p>
          <a:p>
            <a:pPr marL="285750" indent="-285750">
              <a:buFont typeface="Arial" pitchFamily="34" charset="0"/>
              <a:buChar char="•"/>
            </a:pPr>
            <a:r>
              <a:rPr lang="en-US" dirty="0" smtClean="0"/>
              <a:t>Molecular consequence (missense/nonsense/splice site)</a:t>
            </a:r>
          </a:p>
          <a:p>
            <a:pPr marL="285750" indent="-285750">
              <a:buFont typeface="Arial" pitchFamily="34" charset="0"/>
              <a:buChar char="•"/>
            </a:pPr>
            <a:r>
              <a:rPr lang="en-US" dirty="0" smtClean="0"/>
              <a:t>Functional consequence (loss of function/gain of function/dominant negative)</a:t>
            </a:r>
          </a:p>
          <a:p>
            <a:pPr marL="285750" indent="-285750">
              <a:buFont typeface="Arial" pitchFamily="34" charset="0"/>
              <a:buChar char="•"/>
            </a:pPr>
            <a:r>
              <a:rPr lang="en-US" dirty="0" smtClean="0"/>
              <a:t>Date last evaluated</a:t>
            </a:r>
          </a:p>
          <a:p>
            <a:pPr marL="285750" indent="-285750">
              <a:buFont typeface="Arial" pitchFamily="34" charset="0"/>
              <a:buChar char="•"/>
            </a:pPr>
            <a:r>
              <a:rPr lang="en-US" dirty="0" smtClean="0"/>
              <a:t>Validation level:  from single study , multiple studies, to practice guideline</a:t>
            </a:r>
          </a:p>
          <a:p>
            <a:pPr marL="285750" indent="-285750">
              <a:buFont typeface="Arial" pitchFamily="34" charset="0"/>
              <a:buChar char="•"/>
            </a:pPr>
            <a:endParaRPr lang="en-US" dirty="0"/>
          </a:p>
        </p:txBody>
      </p:sp>
      <p:sp>
        <p:nvSpPr>
          <p:cNvPr id="5" name="TextBox 4"/>
          <p:cNvSpPr txBox="1"/>
          <p:nvPr/>
        </p:nvSpPr>
        <p:spPr>
          <a:xfrm>
            <a:off x="533399" y="1219200"/>
            <a:ext cx="7443543" cy="1754326"/>
          </a:xfrm>
          <a:prstGeom prst="rect">
            <a:avLst/>
          </a:prstGeom>
          <a:noFill/>
        </p:spPr>
        <p:txBody>
          <a:bodyPr wrap="square" rtlCol="0">
            <a:spAutoFit/>
          </a:bodyPr>
          <a:lstStyle/>
          <a:p>
            <a:r>
              <a:rPr lang="en-US" b="1" dirty="0" smtClean="0"/>
              <a:t>Evidence</a:t>
            </a:r>
          </a:p>
          <a:p>
            <a:pPr marL="285750" indent="-285750">
              <a:buFont typeface="Arial" pitchFamily="34" charset="0"/>
              <a:buChar char="•"/>
            </a:pPr>
            <a:r>
              <a:rPr lang="en-US" i="1" dirty="0" smtClean="0"/>
              <a:t>Study elements</a:t>
            </a:r>
            <a:r>
              <a:rPr lang="en-US" dirty="0" smtClean="0"/>
              <a:t>:  sample size, family structure, ethnicity, methods</a:t>
            </a:r>
            <a:r>
              <a:rPr lang="en-US" dirty="0"/>
              <a:t> </a:t>
            </a:r>
            <a:r>
              <a:rPr lang="en-US" dirty="0" smtClean="0"/>
              <a:t>for data capture, methods for data analysis,  animal models, heritability, tissues sampled</a:t>
            </a:r>
          </a:p>
          <a:p>
            <a:pPr marL="285750" indent="-285750">
              <a:buFont typeface="Arial" pitchFamily="34" charset="0"/>
              <a:buChar char="•"/>
            </a:pPr>
            <a:r>
              <a:rPr lang="en-US" i="1" dirty="0" smtClean="0"/>
              <a:t>Observations</a:t>
            </a:r>
            <a:r>
              <a:rPr lang="en-US" dirty="0" smtClean="0"/>
              <a:t>:  number of occurrences , with co-occurrences</a:t>
            </a:r>
          </a:p>
          <a:p>
            <a:pPr marL="285750" indent="-285750">
              <a:buFont typeface="Arial" pitchFamily="34" charset="0"/>
              <a:buChar char="•"/>
            </a:pPr>
            <a:r>
              <a:rPr lang="en-US" dirty="0"/>
              <a:t>P</a:t>
            </a:r>
            <a:r>
              <a:rPr lang="en-US" dirty="0" smtClean="0"/>
              <a:t>rimary data or a meta-analysis </a:t>
            </a:r>
            <a:endParaRPr lang="en-US" dirty="0"/>
          </a:p>
        </p:txBody>
      </p:sp>
    </p:spTree>
    <p:extLst>
      <p:ext uri="{BB962C8B-B14F-4D97-AF65-F5344CB8AC3E}">
        <p14:creationId xmlns:p14="http://schemas.microsoft.com/office/powerpoint/2010/main" val="405422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95600" y="3276600"/>
            <a:ext cx="2438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ClinVar</a:t>
            </a:r>
            <a:endParaRPr lang="en-US" sz="3200" dirty="0"/>
          </a:p>
        </p:txBody>
      </p:sp>
      <p:sp>
        <p:nvSpPr>
          <p:cNvPr id="4" name="Rounded Rectangle 3"/>
          <p:cNvSpPr/>
          <p:nvPr/>
        </p:nvSpPr>
        <p:spPr>
          <a:xfrm>
            <a:off x="1921476" y="4876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dbSNP</a:t>
            </a:r>
          </a:p>
          <a:p>
            <a:pPr algn="ctr"/>
            <a:r>
              <a:rPr lang="en-US" sz="1100" dirty="0" smtClean="0"/>
              <a:t>&lt;~50 </a:t>
            </a:r>
            <a:r>
              <a:rPr lang="en-US" sz="1100" dirty="0" err="1" smtClean="0"/>
              <a:t>bp</a:t>
            </a:r>
            <a:endParaRPr lang="en-US" sz="1100" dirty="0"/>
          </a:p>
        </p:txBody>
      </p:sp>
      <p:sp>
        <p:nvSpPr>
          <p:cNvPr id="5" name="Rounded Rectangle 4"/>
          <p:cNvSpPr/>
          <p:nvPr/>
        </p:nvSpPr>
        <p:spPr>
          <a:xfrm>
            <a:off x="3627738" y="4876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dbGaP</a:t>
            </a:r>
            <a:endParaRPr lang="en-US" sz="1100" dirty="0"/>
          </a:p>
        </p:txBody>
      </p:sp>
      <p:sp>
        <p:nvSpPr>
          <p:cNvPr id="7" name="Rounded Rectangle 6"/>
          <p:cNvSpPr/>
          <p:nvPr/>
        </p:nvSpPr>
        <p:spPr>
          <a:xfrm>
            <a:off x="5334000" y="4876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dbVar</a:t>
            </a:r>
          </a:p>
          <a:p>
            <a:pPr algn="ctr"/>
            <a:r>
              <a:rPr lang="en-US" sz="1400" dirty="0" smtClean="0"/>
              <a:t>(&gt;~50 </a:t>
            </a:r>
            <a:r>
              <a:rPr lang="en-US" sz="1400" dirty="0" err="1" smtClean="0"/>
              <a:t>bp</a:t>
            </a:r>
            <a:endParaRPr lang="en-US" sz="1400" dirty="0"/>
          </a:p>
        </p:txBody>
      </p:sp>
      <p:sp>
        <p:nvSpPr>
          <p:cNvPr id="8" name="Rounded Rectangle 7"/>
          <p:cNvSpPr/>
          <p:nvPr/>
        </p:nvSpPr>
        <p:spPr>
          <a:xfrm>
            <a:off x="1295400" y="3124199"/>
            <a:ext cx="5562600" cy="33116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1847" y="5791200"/>
            <a:ext cx="1298753" cy="769441"/>
          </a:xfrm>
          <a:prstGeom prst="rect">
            <a:avLst/>
          </a:prstGeom>
          <a:noFill/>
        </p:spPr>
        <p:txBody>
          <a:bodyPr wrap="none" rtlCol="0">
            <a:spAutoFit/>
          </a:bodyPr>
          <a:lstStyle/>
          <a:p>
            <a:r>
              <a:rPr lang="en-US" sz="4400" dirty="0" smtClean="0">
                <a:solidFill>
                  <a:schemeClr val="accent3">
                    <a:lumMod val="50000"/>
                  </a:schemeClr>
                </a:solidFill>
              </a:rPr>
              <a:t>NCBI</a:t>
            </a:r>
            <a:endParaRPr lang="en-US" sz="4400" dirty="0">
              <a:solidFill>
                <a:schemeClr val="accent3">
                  <a:lumMod val="50000"/>
                </a:schemeClr>
              </a:solidFill>
            </a:endParaRPr>
          </a:p>
        </p:txBody>
      </p:sp>
      <p:sp>
        <p:nvSpPr>
          <p:cNvPr id="11" name="Up-Down Arrow 10"/>
          <p:cNvSpPr/>
          <p:nvPr/>
        </p:nvSpPr>
        <p:spPr>
          <a:xfrm rot="2380598">
            <a:off x="2529214" y="4273641"/>
            <a:ext cx="240192" cy="609838"/>
          </a:xfrm>
          <a:prstGeom prst="up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Down Arrow 12"/>
          <p:cNvSpPr/>
          <p:nvPr/>
        </p:nvSpPr>
        <p:spPr>
          <a:xfrm>
            <a:off x="4038600" y="4333328"/>
            <a:ext cx="242316" cy="467272"/>
          </a:xfrm>
          <a:prstGeom prst="up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Down Arrow 13"/>
          <p:cNvSpPr/>
          <p:nvPr/>
        </p:nvSpPr>
        <p:spPr>
          <a:xfrm rot="19530698">
            <a:off x="5560262" y="4262224"/>
            <a:ext cx="231570" cy="601909"/>
          </a:xfrm>
          <a:prstGeom prst="up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90600" y="1252151"/>
            <a:ext cx="2284294" cy="1066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Testing laboratories, </a:t>
            </a:r>
          </a:p>
          <a:p>
            <a:pPr algn="ctr"/>
            <a:r>
              <a:rPr lang="en-US" dirty="0" smtClean="0"/>
              <a:t>LSDB,</a:t>
            </a:r>
          </a:p>
          <a:p>
            <a:pPr algn="ctr"/>
            <a:r>
              <a:rPr lang="en-US" dirty="0" smtClean="0"/>
              <a:t>Authors…</a:t>
            </a:r>
          </a:p>
        </p:txBody>
      </p:sp>
      <p:sp>
        <p:nvSpPr>
          <p:cNvPr id="21" name="Up-Down Arrow 20"/>
          <p:cNvSpPr/>
          <p:nvPr/>
        </p:nvSpPr>
        <p:spPr>
          <a:xfrm rot="2380598">
            <a:off x="5272414" y="2444841"/>
            <a:ext cx="240192" cy="609838"/>
          </a:xfrm>
          <a:prstGeom prst="upDownArrow">
            <a:avLst/>
          </a:prstGeom>
          <a:solidFill>
            <a:schemeClr val="accent1">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p:cNvSpPr/>
          <p:nvPr/>
        </p:nvSpPr>
        <p:spPr>
          <a:xfrm rot="19530698">
            <a:off x="2893262" y="2451067"/>
            <a:ext cx="231570" cy="601909"/>
          </a:xfrm>
          <a:prstGeom prst="upDownArrow">
            <a:avLst/>
          </a:prstGeom>
          <a:solidFill>
            <a:schemeClr val="accent1">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327268" y="54114"/>
            <a:ext cx="2489464" cy="707886"/>
          </a:xfrm>
          <a:prstGeom prst="rect">
            <a:avLst/>
          </a:prstGeom>
          <a:noFill/>
        </p:spPr>
        <p:txBody>
          <a:bodyPr wrap="none" rtlCol="0">
            <a:spAutoFit/>
          </a:bodyPr>
          <a:lstStyle/>
          <a:p>
            <a:pPr algn="ctr"/>
            <a:r>
              <a:rPr lang="en-US" sz="4000" dirty="0" smtClean="0">
                <a:solidFill>
                  <a:schemeClr val="accent1">
                    <a:lumMod val="75000"/>
                  </a:schemeClr>
                </a:solidFill>
                <a:latin typeface="+mj-lt"/>
              </a:rPr>
              <a:t>Data flows</a:t>
            </a:r>
            <a:endParaRPr lang="en-US" sz="4000" dirty="0">
              <a:solidFill>
                <a:schemeClr val="accent1">
                  <a:lumMod val="75000"/>
                </a:schemeClr>
              </a:solidFill>
              <a:latin typeface="+mj-lt"/>
            </a:endParaRPr>
          </a:p>
        </p:txBody>
      </p:sp>
      <p:sp>
        <p:nvSpPr>
          <p:cNvPr id="26" name="Rounded Rectangle 25"/>
          <p:cNvSpPr/>
          <p:nvPr/>
        </p:nvSpPr>
        <p:spPr>
          <a:xfrm>
            <a:off x="5105400" y="1295400"/>
            <a:ext cx="1600200" cy="1066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Expert review</a:t>
            </a:r>
          </a:p>
        </p:txBody>
      </p:sp>
      <p:grpSp>
        <p:nvGrpSpPr>
          <p:cNvPr id="12" name="Group 11"/>
          <p:cNvGrpSpPr/>
          <p:nvPr/>
        </p:nvGrpSpPr>
        <p:grpSpPr>
          <a:xfrm>
            <a:off x="7239000" y="1281560"/>
            <a:ext cx="1676400" cy="3747640"/>
            <a:chOff x="7239000" y="1281560"/>
            <a:chExt cx="1676400" cy="3747640"/>
          </a:xfrm>
        </p:grpSpPr>
        <p:sp>
          <p:nvSpPr>
            <p:cNvPr id="6" name="TextBox 5"/>
            <p:cNvSpPr txBox="1"/>
            <p:nvPr/>
          </p:nvSpPr>
          <p:spPr>
            <a:xfrm>
              <a:off x="7239000" y="1281560"/>
              <a:ext cx="1676400" cy="1754326"/>
            </a:xfrm>
            <a:prstGeom prst="rect">
              <a:avLst/>
            </a:prstGeom>
            <a:solidFill>
              <a:schemeClr val="bg1"/>
            </a:solidFill>
            <a:ln>
              <a:solidFill>
                <a:schemeClr val="accent2"/>
              </a:solidFill>
            </a:ln>
          </p:spPr>
          <p:txBody>
            <a:bodyPr wrap="square" rtlCol="0">
              <a:spAutoFit/>
            </a:bodyPr>
            <a:lstStyle/>
            <a:p>
              <a:r>
                <a:rPr lang="en-US" dirty="0" smtClean="0"/>
                <a:t>Novel variations submitted to ClinVar will be submitted to dbSNP/dbVar</a:t>
              </a:r>
              <a:endParaRPr lang="en-US" dirty="0"/>
            </a:p>
          </p:txBody>
        </p:sp>
        <p:sp>
          <p:nvSpPr>
            <p:cNvPr id="10" name="TextBox 9"/>
            <p:cNvSpPr txBox="1"/>
            <p:nvPr/>
          </p:nvSpPr>
          <p:spPr>
            <a:xfrm>
              <a:off x="7239000" y="3274874"/>
              <a:ext cx="1676400" cy="1754326"/>
            </a:xfrm>
            <a:prstGeom prst="rect">
              <a:avLst/>
            </a:prstGeom>
            <a:solidFill>
              <a:schemeClr val="bg1"/>
            </a:solidFill>
            <a:ln>
              <a:solidFill>
                <a:schemeClr val="accent2"/>
              </a:solidFill>
            </a:ln>
          </p:spPr>
          <p:txBody>
            <a:bodyPr wrap="square" rtlCol="0">
              <a:spAutoFit/>
            </a:bodyPr>
            <a:lstStyle/>
            <a:p>
              <a:r>
                <a:rPr lang="en-US" dirty="0" smtClean="0"/>
                <a:t>ClinVar provides a layer of submitted interpretation   not provided by dbSNP/dbVar</a:t>
              </a:r>
              <a:endParaRPr lang="en-US" dirty="0"/>
            </a:p>
          </p:txBody>
        </p:sp>
      </p:grpSp>
      <p:sp>
        <p:nvSpPr>
          <p:cNvPr id="15" name="Right Arrow 14"/>
          <p:cNvSpPr/>
          <p:nvPr/>
        </p:nvSpPr>
        <p:spPr>
          <a:xfrm>
            <a:off x="4648200" y="5212842"/>
            <a:ext cx="533400" cy="242316"/>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2959975" y="5223352"/>
            <a:ext cx="533400" cy="242316"/>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665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ff77464b-199e-4e5a-9479-2266e190be1b">Presentation at Cambridge Health Tech TriCon</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E14E0F9AD5F04C8E8883F62DDD63C3" ma:contentTypeVersion="1" ma:contentTypeDescription="Create a new document." ma:contentTypeScope="" ma:versionID="9d6cf1a9cf8322fa0b1abdeab22b0c5d">
  <xsd:schema xmlns:xsd="http://www.w3.org/2001/XMLSchema" xmlns:p="http://schemas.microsoft.com/office/2006/metadata/properties" xmlns:ns2="ff77464b-199e-4e5a-9479-2266e190be1b" targetNamespace="http://schemas.microsoft.com/office/2006/metadata/properties" ma:root="true" ma:fieldsID="f9ac1b58544be2aca5cb948df315fe97" ns2:_="">
    <xsd:import namespace="ff77464b-199e-4e5a-9479-2266e190be1b"/>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ff77464b-199e-4e5a-9479-2266e190be1b" elementFormDefault="qualified">
    <xsd:import namespace="http://schemas.microsoft.com/office/2006/documentManagement/types"/>
    <xsd:element name="Description0" ma:index="8" nillable="true" ma:displayName="Description" ma:description="Short summary of the purpose of this document"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5B91C9D-45F9-4A2F-97EC-AE6F26CFC7F9}">
  <ds:schemaRefs>
    <ds:schemaRef ds:uri="http://www.w3.org/XML/1998/namespace"/>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ff77464b-199e-4e5a-9479-2266e190be1b"/>
  </ds:schemaRefs>
</ds:datastoreItem>
</file>

<file path=customXml/itemProps2.xml><?xml version="1.0" encoding="utf-8"?>
<ds:datastoreItem xmlns:ds="http://schemas.openxmlformats.org/officeDocument/2006/customXml" ds:itemID="{EED66EEA-2B5F-416F-AD02-5204F6FBC2B3}">
  <ds:schemaRefs>
    <ds:schemaRef ds:uri="http://schemas.microsoft.com/sharepoint/v3/contenttype/forms"/>
  </ds:schemaRefs>
</ds:datastoreItem>
</file>

<file path=customXml/itemProps3.xml><?xml version="1.0" encoding="utf-8"?>
<ds:datastoreItem xmlns:ds="http://schemas.openxmlformats.org/officeDocument/2006/customXml" ds:itemID="{F07C8765-9C1A-4892-A81E-6B46F4B2A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7464b-199e-4e5a-9479-2266e190be1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Adjacency</Template>
  <TotalTime>17679</TotalTime>
  <Words>1885</Words>
  <Application>Microsoft Office PowerPoint</Application>
  <PresentationFormat>On-screen Show (4:3)</PresentationFormat>
  <Paragraphs>226</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ClinVar</vt:lpstr>
      <vt:lpstr>Why develop ClinVar?</vt:lpstr>
      <vt:lpstr>Why develop ClinVar?</vt:lpstr>
      <vt:lpstr>Why develop ClinVar?</vt:lpstr>
      <vt:lpstr>Why develop ClinVar at NCBI?</vt:lpstr>
      <vt:lpstr>What is ClinVar?</vt:lpstr>
      <vt:lpstr>Data Elements</vt:lpstr>
      <vt:lpstr>Data Elements</vt:lpstr>
      <vt:lpstr>PowerPoint Presentation</vt:lpstr>
      <vt:lpstr>PowerPoint Presentation</vt:lpstr>
      <vt:lpstr>PowerPoint Presentation</vt:lpstr>
      <vt:lpstr>Accessing the data</vt:lpstr>
      <vt:lpstr>Accessing ClinVar via Variation Reporter </vt:lpstr>
      <vt:lpstr>http://www.ncbi.nlm.nih.gov/variation/tools/reporter/ </vt:lpstr>
      <vt:lpstr>Accessing ClinVar data by ftp</vt:lpstr>
      <vt:lpstr>PowerPoint Presentation</vt:lpstr>
      <vt:lpstr>Accessing ClinVar data by ftp</vt:lpstr>
      <vt:lpstr>Accessing ClinVar by browsing</vt:lpstr>
      <vt:lpstr>Data from SCRP</vt:lpstr>
      <vt:lpstr>Data  only from SCRP</vt:lpstr>
      <vt:lpstr>Current detailed display</vt:lpstr>
      <vt:lpstr>PowerPoint Presentation</vt:lpstr>
      <vt:lpstr>Acknowledgements</vt:lpstr>
      <vt:lpstr>Try it and give us your feedback</vt:lpstr>
    </vt:vector>
  </TitlesOfParts>
  <Company>NCBI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RefSeqGene?</dc:title>
  <dc:creator>maglott</dc:creator>
  <cp:lastModifiedBy>maglott</cp:lastModifiedBy>
  <cp:revision>395</cp:revision>
  <dcterms:created xsi:type="dcterms:W3CDTF">2011-10-26T18:12:06Z</dcterms:created>
  <dcterms:modified xsi:type="dcterms:W3CDTF">2012-12-17T13:47:11Z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0x01010058E14E0F9AD5F04C8E8883F62DDD63C3</vt:lpwstr>
  </property>
</Properties>
</file>